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284" r:id="rId6"/>
    <p:sldId id="286" r:id="rId7"/>
    <p:sldId id="307" r:id="rId8"/>
    <p:sldId id="308" r:id="rId9"/>
    <p:sldId id="309" r:id="rId10"/>
    <p:sldId id="290" r:id="rId11"/>
    <p:sldId id="294" r:id="rId12"/>
    <p:sldId id="287" r:id="rId13"/>
    <p:sldId id="295" r:id="rId14"/>
    <p:sldId id="292" r:id="rId15"/>
    <p:sldId id="293" r:id="rId16"/>
    <p:sldId id="299" r:id="rId17"/>
    <p:sldId id="301" r:id="rId18"/>
    <p:sldId id="304" r:id="rId19"/>
    <p:sldId id="305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F3116-B5DE-43BC-AE6B-2D6612782627}" v="9" dt="2024-11-29T10:53:16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7156-9A00-46DB-9AD4-A41E5F463061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3DBB6-1D2D-4B3D-AB34-21B517E095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8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D2BC207-1E60-F747-BD02-E20D5FA07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E675654-942A-9341-A591-684A4D043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C8897-EEE3-8044-B89E-8935FDEC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7E3AA-D164-B747-9D01-7637E8F7C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2B51-B635-A148-8C6C-A29EC2E44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DD161-354F-F646-B1EF-711237C6363F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9500E-64E3-E148-8273-1BB48B6D7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5C695-B70A-DB43-B18C-6E6638D34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ADBB5-3339-1145-B665-87CC8EA91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9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647CC-21EC-B4F7-A760-E4E84228C94C}"/>
              </a:ext>
            </a:extLst>
          </p:cNvPr>
          <p:cNvSpPr txBox="1"/>
          <p:nvPr/>
        </p:nvSpPr>
        <p:spPr>
          <a:xfrm>
            <a:off x="164387" y="10274"/>
            <a:ext cx="10222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eko SemiBold"/>
              </a:rPr>
              <a:t>GARDENING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50997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garden&#10;&#10;Description automatically generated">
            <a:extLst>
              <a:ext uri="{FF2B5EF4-FFF2-40B4-BE49-F238E27FC236}">
                <a16:creationId xmlns:a16="http://schemas.microsoft.com/office/drawing/2014/main" id="{12910211-9357-D407-DD4B-0A55E2975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23" r="44138"/>
          <a:stretch/>
        </p:blipFill>
        <p:spPr>
          <a:xfrm>
            <a:off x="4010684" y="1197199"/>
            <a:ext cx="3838671" cy="4942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ACCA6-2E60-50AC-6465-422C630C0D03}"/>
              </a:ext>
            </a:extLst>
          </p:cNvPr>
          <p:cNvSpPr txBox="1"/>
          <p:nvPr/>
        </p:nvSpPr>
        <p:spPr>
          <a:xfrm>
            <a:off x="260287" y="5548563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This keyhole garden is 10 years old!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0991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3955F-A4B8-4434-D2B8-A519B37EB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79"/>
          <a:stretch/>
        </p:blipFill>
        <p:spPr bwMode="auto">
          <a:xfrm>
            <a:off x="3565767" y="1143000"/>
            <a:ext cx="5060466" cy="49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806C97-DBE3-09A9-27AC-F5B3E99ED16E}"/>
              </a:ext>
            </a:extLst>
          </p:cNvPr>
          <p:cNvSpPr txBox="1"/>
          <p:nvPr/>
        </p:nvSpPr>
        <p:spPr>
          <a:xfrm>
            <a:off x="124662" y="118093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Sunken Bed</a:t>
            </a:r>
          </a:p>
        </p:txBody>
      </p:sp>
    </p:spTree>
    <p:extLst>
      <p:ext uri="{BB962C8B-B14F-4D97-AF65-F5344CB8AC3E}">
        <p14:creationId xmlns:p14="http://schemas.microsoft.com/office/powerpoint/2010/main" val="341750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ptcar via">
            <a:extLst>
              <a:ext uri="{FF2B5EF4-FFF2-40B4-BE49-F238E27FC236}">
                <a16:creationId xmlns:a16="http://schemas.microsoft.com/office/drawing/2014/main" id="{B333299D-EB94-4D0C-3DE7-BFF7DB643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/>
          <a:stretch/>
        </p:blipFill>
        <p:spPr bwMode="auto">
          <a:xfrm>
            <a:off x="4071625" y="1493403"/>
            <a:ext cx="4248509" cy="44882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F8822-5E5F-6EA9-2DAD-FD0388234C35}"/>
              </a:ext>
            </a:extLst>
          </p:cNvPr>
          <p:cNvSpPr txBox="1"/>
          <p:nvPr/>
        </p:nvSpPr>
        <p:spPr>
          <a:xfrm>
            <a:off x="124662" y="118093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Riased</a:t>
            </a:r>
            <a:r>
              <a:rPr lang="en-US" sz="4800" b="1" dirty="0"/>
              <a:t> Bed</a:t>
            </a:r>
          </a:p>
        </p:txBody>
      </p:sp>
    </p:spTree>
    <p:extLst>
      <p:ext uri="{BB962C8B-B14F-4D97-AF65-F5344CB8AC3E}">
        <p14:creationId xmlns:p14="http://schemas.microsoft.com/office/powerpoint/2010/main" val="17271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plant&#10;&#10;Description automatically generated">
            <a:extLst>
              <a:ext uri="{FF2B5EF4-FFF2-40B4-BE49-F238E27FC236}">
                <a16:creationId xmlns:a16="http://schemas.microsoft.com/office/drawing/2014/main" id="{C95F5E22-F09A-F298-30A0-B0736E79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954" r="37166"/>
          <a:stretch/>
        </p:blipFill>
        <p:spPr>
          <a:xfrm>
            <a:off x="186812" y="1622019"/>
            <a:ext cx="5368413" cy="3977451"/>
          </a:xfrm>
          <a:prstGeom prst="rect">
            <a:avLst/>
          </a:prstGeom>
        </p:spPr>
      </p:pic>
      <p:pic>
        <p:nvPicPr>
          <p:cNvPr id="5" name="Picture 4" descr="A field of young plants&#10;&#10;Description automatically generated">
            <a:extLst>
              <a:ext uri="{FF2B5EF4-FFF2-40B4-BE49-F238E27FC236}">
                <a16:creationId xmlns:a16="http://schemas.microsoft.com/office/drawing/2014/main" id="{2E5DA57D-9D87-F3C2-0E03-E6B0A483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32" y="1622019"/>
            <a:ext cx="5718949" cy="39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lants in bags&#10;&#10;Description automatically generated">
            <a:extLst>
              <a:ext uri="{FF2B5EF4-FFF2-40B4-BE49-F238E27FC236}">
                <a16:creationId xmlns:a16="http://schemas.microsoft.com/office/drawing/2014/main" id="{C5803E0A-6F9A-7C47-0B62-50AF556A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38" y="2018956"/>
            <a:ext cx="6096000" cy="3246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54F3B-E5B0-B639-D0AD-8E393D9D1F0D}"/>
              </a:ext>
            </a:extLst>
          </p:cNvPr>
          <p:cNvSpPr txBox="1"/>
          <p:nvPr/>
        </p:nvSpPr>
        <p:spPr>
          <a:xfrm>
            <a:off x="360637" y="137757"/>
            <a:ext cx="8685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Sack Gardens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3A1EDF25-E82E-0F34-8460-F65D9303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037"/>
          <a:stretch/>
        </p:blipFill>
        <p:spPr>
          <a:xfrm>
            <a:off x="6977787" y="2018957"/>
            <a:ext cx="3533623" cy="32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DDCCD-B818-8A5A-347C-4612C961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044" y="1204451"/>
            <a:ext cx="6725265" cy="479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D0A32-A4B5-1CEA-FE2C-CB9E524A4687}"/>
              </a:ext>
            </a:extLst>
          </p:cNvPr>
          <p:cNvSpPr txBox="1"/>
          <p:nvPr/>
        </p:nvSpPr>
        <p:spPr>
          <a:xfrm>
            <a:off x="1176715" y="194102"/>
            <a:ext cx="8685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Public Learning Events </a:t>
            </a:r>
          </a:p>
        </p:txBody>
      </p:sp>
    </p:spTree>
    <p:extLst>
      <p:ext uri="{BB962C8B-B14F-4D97-AF65-F5344CB8AC3E}">
        <p14:creationId xmlns:p14="http://schemas.microsoft.com/office/powerpoint/2010/main" val="213393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of plants and trees&#10;&#10;Description automatically generated">
            <a:extLst>
              <a:ext uri="{FF2B5EF4-FFF2-40B4-BE49-F238E27FC236}">
                <a16:creationId xmlns:a16="http://schemas.microsoft.com/office/drawing/2014/main" id="{F18E2097-C5A7-3C7D-96A7-E81F7379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41" b="110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24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garden&#10;&#10;Description automatically generated">
            <a:extLst>
              <a:ext uri="{FF2B5EF4-FFF2-40B4-BE49-F238E27FC236}">
                <a16:creationId xmlns:a16="http://schemas.microsoft.com/office/drawing/2014/main" id="{456C59DB-F6F4-4270-1490-574A8E6F9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07" t="35949" r="759" b="16444"/>
          <a:stretch/>
        </p:blipFill>
        <p:spPr>
          <a:xfrm>
            <a:off x="1247052" y="1444676"/>
            <a:ext cx="8919989" cy="4471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B3871-2A88-3C6C-9208-FEB7432BE9D1}"/>
              </a:ext>
            </a:extLst>
          </p:cNvPr>
          <p:cNvSpPr txBox="1"/>
          <p:nvPr/>
        </p:nvSpPr>
        <p:spPr>
          <a:xfrm>
            <a:off x="776335" y="240903"/>
            <a:ext cx="6097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Indigenous crops </a:t>
            </a:r>
          </a:p>
        </p:txBody>
      </p:sp>
    </p:spTree>
    <p:extLst>
      <p:ext uri="{BB962C8B-B14F-4D97-AF65-F5344CB8AC3E}">
        <p14:creationId xmlns:p14="http://schemas.microsoft.com/office/powerpoint/2010/main" val="186242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2F3E082-0750-CC36-451A-7690E529D836}"/>
              </a:ext>
            </a:extLst>
          </p:cNvPr>
          <p:cNvSpPr txBox="1"/>
          <p:nvPr/>
        </p:nvSpPr>
        <p:spPr>
          <a:xfrm>
            <a:off x="291101" y="239390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Benefits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3E082-0750-CC36-451A-7690E529D836}"/>
              </a:ext>
            </a:extLst>
          </p:cNvPr>
          <p:cNvSpPr txBox="1"/>
          <p:nvPr/>
        </p:nvSpPr>
        <p:spPr>
          <a:xfrm>
            <a:off x="157538" y="1205160"/>
            <a:ext cx="96700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Tool for adaptation to climate crisis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Improves diet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Enhances self sufficiency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Source of income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Enhances inclusion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Reduces pressure on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Can address farm labor crisis</a:t>
            </a:r>
          </a:p>
          <a:p>
            <a:endParaRPr lang="en-US" sz="24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3157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BE5E68-A719-5444-2D50-EC3C0FB32571}"/>
              </a:ext>
            </a:extLst>
          </p:cNvPr>
          <p:cNvSpPr txBox="1"/>
          <p:nvPr/>
        </p:nvSpPr>
        <p:spPr>
          <a:xfrm>
            <a:off x="291101" y="239390"/>
            <a:ext cx="930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Backyard </a:t>
            </a:r>
            <a:r>
              <a:rPr lang="en-US" sz="4000" b="1" dirty="0"/>
              <a:t>Gardens and Soil Health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9178B-CA84-7EC4-B8C3-8198B9B2C7A2}"/>
              </a:ext>
            </a:extLst>
          </p:cNvPr>
          <p:cNvSpPr txBox="1"/>
          <p:nvPr/>
        </p:nvSpPr>
        <p:spPr>
          <a:xfrm>
            <a:off x="141659" y="1323945"/>
            <a:ext cx="118698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5000" b="1" dirty="0"/>
              <a:t>Easier for a small household to manage soil fertility</a:t>
            </a:r>
          </a:p>
          <a:p>
            <a:pPr marL="514350" indent="-514350">
              <a:buAutoNum type="arabicPeriod"/>
            </a:pPr>
            <a:r>
              <a:rPr lang="en-US" sz="5000" b="1" dirty="0"/>
              <a:t>Utilizes organic matter from the kitchen</a:t>
            </a:r>
          </a:p>
          <a:p>
            <a:pPr marL="514350" indent="-514350">
              <a:buAutoNum type="arabicPeriod"/>
            </a:pPr>
            <a:r>
              <a:rPr lang="en-US" sz="5000" b="1" dirty="0"/>
              <a:t>Utilizes livestock manure better</a:t>
            </a:r>
          </a:p>
          <a:p>
            <a:pPr marL="514350" indent="-514350">
              <a:buAutoNum type="arabicPeriod"/>
            </a:pPr>
            <a:r>
              <a:rPr lang="en-US" sz="5000" b="1" dirty="0"/>
              <a:t>It makes soil microbial action to thrive</a:t>
            </a:r>
          </a:p>
          <a:p>
            <a:pPr marL="514350" indent="-514350">
              <a:buAutoNum type="arabicPeriod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3837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3AACA12-1B61-D414-CEBA-09E82F973698}"/>
              </a:ext>
            </a:extLst>
          </p:cNvPr>
          <p:cNvSpPr txBox="1"/>
          <p:nvPr/>
        </p:nvSpPr>
        <p:spPr>
          <a:xfrm>
            <a:off x="414189" y="145068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Typical Village gardens in Africa </a:t>
            </a:r>
          </a:p>
        </p:txBody>
      </p:sp>
      <p:pic>
        <p:nvPicPr>
          <p:cNvPr id="5" name="Picture 4" descr="A field of plants and trees&#10;&#10;Description automatically generated">
            <a:extLst>
              <a:ext uri="{FF2B5EF4-FFF2-40B4-BE49-F238E27FC236}">
                <a16:creationId xmlns:a16="http://schemas.microsoft.com/office/drawing/2014/main" id="{900DCDA5-A2B1-C101-E3E3-C5672E10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2" y="1698171"/>
            <a:ext cx="4864360" cy="3648270"/>
          </a:xfrm>
          <a:prstGeom prst="rect">
            <a:avLst/>
          </a:prstGeom>
        </p:spPr>
      </p:pic>
      <p:pic>
        <p:nvPicPr>
          <p:cNvPr id="6" name="Picture 5" descr="A group of people in a garden&#10;&#10;Description automatically generated">
            <a:extLst>
              <a:ext uri="{FF2B5EF4-FFF2-40B4-BE49-F238E27FC236}">
                <a16:creationId xmlns:a16="http://schemas.microsoft.com/office/drawing/2014/main" id="{5761022B-6164-EFE8-A617-53E38D89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1" t="25666"/>
          <a:stretch/>
        </p:blipFill>
        <p:spPr>
          <a:xfrm>
            <a:off x="5504506" y="1740852"/>
            <a:ext cx="4648801" cy="35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4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3AACA12-1B61-D414-CEBA-09E82F973698}"/>
              </a:ext>
            </a:extLst>
          </p:cNvPr>
          <p:cNvSpPr txBox="1"/>
          <p:nvPr/>
        </p:nvSpPr>
        <p:spPr>
          <a:xfrm>
            <a:off x="414189" y="145068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Cone Gardens</a:t>
            </a:r>
          </a:p>
        </p:txBody>
      </p:sp>
      <p:pic>
        <p:nvPicPr>
          <p:cNvPr id="7" name="Picture 6" descr="11 kitchen garden ideas for gardeners with tiny spaces - The Standard Health">
            <a:extLst>
              <a:ext uri="{FF2B5EF4-FFF2-40B4-BE49-F238E27FC236}">
                <a16:creationId xmlns:a16="http://schemas.microsoft.com/office/drawing/2014/main" id="{A84F742E-A452-8B66-F2C1-A7F9E2DAE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2" y="1591172"/>
            <a:ext cx="5518658" cy="367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7A99EC6-005A-603C-8105-7CD3CCDE5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56" y="1591172"/>
            <a:ext cx="5518657" cy="3813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79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3AACA12-1B61-D414-CEBA-09E82F973698}"/>
              </a:ext>
            </a:extLst>
          </p:cNvPr>
          <p:cNvSpPr txBox="1"/>
          <p:nvPr/>
        </p:nvSpPr>
        <p:spPr>
          <a:xfrm>
            <a:off x="414189" y="145068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Multistorey Gardens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FB90B-82E1-5506-9DB8-4172B6C8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/>
          <a:stretch/>
        </p:blipFill>
        <p:spPr bwMode="auto">
          <a:xfrm>
            <a:off x="1330860" y="1507467"/>
            <a:ext cx="3533252" cy="362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1DCEA-2CBB-2065-A40A-F480D4D15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84" y="1491139"/>
            <a:ext cx="5307733" cy="3662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4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07C589D-7C78-74AA-3FE6-7EA3FF809CCF}"/>
              </a:ext>
            </a:extLst>
          </p:cNvPr>
          <p:cNvSpPr txBox="1"/>
          <p:nvPr/>
        </p:nvSpPr>
        <p:spPr>
          <a:xfrm>
            <a:off x="124662" y="118093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Zaypit</a:t>
            </a:r>
            <a:r>
              <a:rPr lang="en-US" sz="4800" b="1" dirty="0"/>
              <a:t>/Tumbukiza Garden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F6EDB-F1FB-020D-1FFA-B4C4F0FEA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/>
          <a:stretch/>
        </p:blipFill>
        <p:spPr bwMode="auto">
          <a:xfrm>
            <a:off x="497939" y="1427248"/>
            <a:ext cx="3818300" cy="422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field with plants in it&#10;&#10;Description automatically generated">
            <a:extLst>
              <a:ext uri="{FF2B5EF4-FFF2-40B4-BE49-F238E27FC236}">
                <a16:creationId xmlns:a16="http://schemas.microsoft.com/office/drawing/2014/main" id="{B8878BC5-CF41-99D9-0B42-A83722B602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68"/>
          <a:stretch/>
        </p:blipFill>
        <p:spPr>
          <a:xfrm>
            <a:off x="4661244" y="1466659"/>
            <a:ext cx="6656670" cy="41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B120D-A9A2-C4AB-408B-E2B05C80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302" b="6123"/>
          <a:stretch/>
        </p:blipFill>
        <p:spPr>
          <a:xfrm>
            <a:off x="3794181" y="1242018"/>
            <a:ext cx="4082334" cy="48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7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1C7C0-ACDF-9DD6-6C90-9990D1A8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88"/>
          <a:stretch/>
        </p:blipFill>
        <p:spPr>
          <a:xfrm>
            <a:off x="1204110" y="1641985"/>
            <a:ext cx="4074547" cy="3942736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3FEF92B-1D2F-9E50-4016-FA61C6D87BEE}"/>
              </a:ext>
            </a:extLst>
          </p:cNvPr>
          <p:cNvSpPr txBox="1"/>
          <p:nvPr/>
        </p:nvSpPr>
        <p:spPr>
          <a:xfrm>
            <a:off x="124662" y="118093"/>
            <a:ext cx="930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Keyhole Garden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8B385-7855-67B8-A3C4-084AB8C6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64" y="1641986"/>
            <a:ext cx="5361834" cy="394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41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98FB46D235AE40912CB255BB1C563A" ma:contentTypeVersion="10" ma:contentTypeDescription="Create a new document." ma:contentTypeScope="" ma:versionID="25eb3e72023c7d59a112b647a8c73a09">
  <xsd:schema xmlns:xsd="http://www.w3.org/2001/XMLSchema" xmlns:xs="http://www.w3.org/2001/XMLSchema" xmlns:p="http://schemas.microsoft.com/office/2006/metadata/properties" xmlns:ns2="1493568d-acd3-4390-84ad-d165a14eac88" targetNamespace="http://schemas.microsoft.com/office/2006/metadata/properties" ma:root="true" ma:fieldsID="965ac51581da24b9e382a1a22635dc36" ns2:_="">
    <xsd:import namespace="1493568d-acd3-4390-84ad-d165a14eac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3568d-acd3-4390-84ad-d165a14eac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734F2B-5A39-4E48-AC8F-F958B5A4DE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657FA4-75F9-4C54-993E-8BC7EEB75B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93568d-acd3-4390-84ad-d165a14eac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40A78D-BBCC-45C1-8D26-FACFBAF475B7}">
  <ds:schemaRefs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6f6202d-4518-4286-b0ee-a1ea8383e304"/>
    <ds:schemaRef ds:uri="ef8c4e6d-1355-4991-a81b-e23991b546e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Teko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 Rawlins</dc:creator>
  <cp:lastModifiedBy>Ann Hatton</cp:lastModifiedBy>
  <cp:revision>8</cp:revision>
  <dcterms:created xsi:type="dcterms:W3CDTF">2022-03-21T16:53:05Z</dcterms:created>
  <dcterms:modified xsi:type="dcterms:W3CDTF">2025-06-10T15:54:03Z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0x0101005298FB46D235AE40912CB255BB1C563A</vt:lpwstr>
  </property>
  <property fmtid="{D5CDD505-2E9C-101B-9397-08002B2CF9AE}" pid="3" name="TaxKeyword">
    <vt:lpwstr/>
  </property>
  <property fmtid="{D5CDD505-2E9C-101B-9397-08002B2CF9AE}" pid="4" name="library">
    <vt:lpwstr>1;#Impact|ef9bc5ba-4a6d-4eeb-be33-3c658b61b9d7</vt:lpwstr>
  </property>
  <property fmtid="{D5CDD505-2E9C-101B-9397-08002B2CF9AE}" pid="5" name="MediaServiceImageTags">
    <vt:lpwstr/>
  </property>
  <property fmtid="{D5CDD505-2E9C-101B-9397-08002B2CF9AE}" pid="6" name="Campaign">
    <vt:lpwstr/>
  </property>
  <property fmtid="{D5CDD505-2E9C-101B-9397-08002B2CF9AE}" pid="7" name="Doc Type">
    <vt:lpwstr/>
  </property>
  <property fmtid="{D5CDD505-2E9C-101B-9397-08002B2CF9AE}" pid="8" name="Year">
    <vt:lpwstr/>
  </property>
  <property fmtid="{D5CDD505-2E9C-101B-9397-08002B2CF9AE}" pid="9" name="Order">
    <vt:r8>525200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ldd4d9cb79c545468b835dd86191bfdb">
    <vt:lpwstr>Comms|b6e7055d-68a7-4f7b-8aed-02a4a4947053</vt:lpwstr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Document Category">
    <vt:lpwstr/>
  </property>
  <property fmtid="{D5CDD505-2E9C-101B-9397-08002B2CF9AE}" pid="18" name="Country">
    <vt:lpwstr/>
  </property>
  <property fmtid="{D5CDD505-2E9C-101B-9397-08002B2CF9AE}" pid="19" name="Financial_x0020_year">
    <vt:lpwstr/>
  </property>
  <property fmtid="{D5CDD505-2E9C-101B-9397-08002B2CF9AE}" pid="20" name="Financial year">
    <vt:lpwstr/>
  </property>
</Properties>
</file>