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266" r:id="rId5"/>
    <p:sldId id="3444" r:id="rId6"/>
    <p:sldId id="3446" r:id="rId7"/>
    <p:sldId id="3448" r:id="rId8"/>
    <p:sldId id="3445" r:id="rId9"/>
    <p:sldId id="3447" r:id="rId10"/>
    <p:sldId id="3449" r:id="rId11"/>
    <p:sldId id="3453" r:id="rId12"/>
    <p:sldId id="3454" r:id="rId13"/>
    <p:sldId id="3450" r:id="rId14"/>
    <p:sldId id="3451" r:id="rId15"/>
    <p:sldId id="345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FD3558-8AD9-479F-AD43-1889E58E1DE6}" v="4" dt="2025-07-30T07:36:25.6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 Hatton" userId="529d22d8-e3c7-4088-995f-21b81436ebef" providerId="ADAL" clId="{A4FD3558-8AD9-479F-AD43-1889E58E1DE6}"/>
    <pc:docChg chg="custSel addSld modSld">
      <pc:chgData name="Ann Hatton" userId="529d22d8-e3c7-4088-995f-21b81436ebef" providerId="ADAL" clId="{A4FD3558-8AD9-479F-AD43-1889E58E1DE6}" dt="2025-07-30T07:43:50.905" v="109" actId="20577"/>
      <pc:docMkLst>
        <pc:docMk/>
      </pc:docMkLst>
      <pc:sldChg chg="modSp mod">
        <pc:chgData name="Ann Hatton" userId="529d22d8-e3c7-4088-995f-21b81436ebef" providerId="ADAL" clId="{A4FD3558-8AD9-479F-AD43-1889E58E1DE6}" dt="2025-07-29T15:32:44.132" v="7" actId="1076"/>
        <pc:sldMkLst>
          <pc:docMk/>
          <pc:sldMk cId="3144580068" sldId="3445"/>
        </pc:sldMkLst>
        <pc:spChg chg="mod">
          <ac:chgData name="Ann Hatton" userId="529d22d8-e3c7-4088-995f-21b81436ebef" providerId="ADAL" clId="{A4FD3558-8AD9-479F-AD43-1889E58E1DE6}" dt="2025-07-29T15:32:44.132" v="7" actId="1076"/>
          <ac:spMkLst>
            <pc:docMk/>
            <pc:sldMk cId="3144580068" sldId="3445"/>
            <ac:spMk id="4" creationId="{09DB833A-18C2-2ABA-E624-C6DFF05E01B1}"/>
          </ac:spMkLst>
        </pc:spChg>
      </pc:sldChg>
      <pc:sldChg chg="modSp mod">
        <pc:chgData name="Ann Hatton" userId="529d22d8-e3c7-4088-995f-21b81436ebef" providerId="ADAL" clId="{A4FD3558-8AD9-479F-AD43-1889E58E1DE6}" dt="2025-07-30T07:34:43.019" v="9" actId="404"/>
        <pc:sldMkLst>
          <pc:docMk/>
          <pc:sldMk cId="3655879967" sldId="3449"/>
        </pc:sldMkLst>
        <pc:graphicFrameChg chg="modGraphic">
          <ac:chgData name="Ann Hatton" userId="529d22d8-e3c7-4088-995f-21b81436ebef" providerId="ADAL" clId="{A4FD3558-8AD9-479F-AD43-1889E58E1DE6}" dt="2025-07-30T07:34:43.019" v="9" actId="404"/>
          <ac:graphicFrameMkLst>
            <pc:docMk/>
            <pc:sldMk cId="3655879967" sldId="3449"/>
            <ac:graphicFrameMk id="3" creationId="{88F4778E-6235-6364-F91D-F12CBCF5D3FF}"/>
          </ac:graphicFrameMkLst>
        </pc:graphicFrameChg>
      </pc:sldChg>
      <pc:sldChg chg="modSp mod">
        <pc:chgData name="Ann Hatton" userId="529d22d8-e3c7-4088-995f-21b81436ebef" providerId="ADAL" clId="{A4FD3558-8AD9-479F-AD43-1889E58E1DE6}" dt="2025-07-30T07:43:50.905" v="109" actId="20577"/>
        <pc:sldMkLst>
          <pc:docMk/>
          <pc:sldMk cId="3083342974" sldId="3452"/>
        </pc:sldMkLst>
        <pc:graphicFrameChg chg="modGraphic">
          <ac:chgData name="Ann Hatton" userId="529d22d8-e3c7-4088-995f-21b81436ebef" providerId="ADAL" clId="{A4FD3558-8AD9-479F-AD43-1889E58E1DE6}" dt="2025-07-30T07:43:50.905" v="109" actId="20577"/>
          <ac:graphicFrameMkLst>
            <pc:docMk/>
            <pc:sldMk cId="3083342974" sldId="3452"/>
            <ac:graphicFrameMk id="3" creationId="{969AEFBE-8B2B-AFD6-9075-519314636318}"/>
          </ac:graphicFrameMkLst>
        </pc:graphicFrameChg>
      </pc:sldChg>
      <pc:sldChg chg="addSp delSp modSp add mod">
        <pc:chgData name="Ann Hatton" userId="529d22d8-e3c7-4088-995f-21b81436ebef" providerId="ADAL" clId="{A4FD3558-8AD9-479F-AD43-1889E58E1DE6}" dt="2025-07-30T07:35:51.036" v="14" actId="1076"/>
        <pc:sldMkLst>
          <pc:docMk/>
          <pc:sldMk cId="2172825788" sldId="3453"/>
        </pc:sldMkLst>
        <pc:picChg chg="del">
          <ac:chgData name="Ann Hatton" userId="529d22d8-e3c7-4088-995f-21b81436ebef" providerId="ADAL" clId="{A4FD3558-8AD9-479F-AD43-1889E58E1DE6}" dt="2025-07-30T07:34:53.548" v="11" actId="478"/>
          <ac:picMkLst>
            <pc:docMk/>
            <pc:sldMk cId="2172825788" sldId="3453"/>
            <ac:picMk id="2" creationId="{94FA63EA-D5B3-453F-0F86-5D7375201937}"/>
          </ac:picMkLst>
        </pc:picChg>
        <pc:picChg chg="add mod">
          <ac:chgData name="Ann Hatton" userId="529d22d8-e3c7-4088-995f-21b81436ebef" providerId="ADAL" clId="{A4FD3558-8AD9-479F-AD43-1889E58E1DE6}" dt="2025-07-30T07:35:51.036" v="14" actId="1076"/>
          <ac:picMkLst>
            <pc:docMk/>
            <pc:sldMk cId="2172825788" sldId="3453"/>
            <ac:picMk id="4" creationId="{FB2DDE9F-A751-4909-E2A4-53624CFE6DD9}"/>
          </ac:picMkLst>
        </pc:picChg>
      </pc:sldChg>
      <pc:sldChg chg="addSp delSp modSp add mod">
        <pc:chgData name="Ann Hatton" userId="529d22d8-e3c7-4088-995f-21b81436ebef" providerId="ADAL" clId="{A4FD3558-8AD9-479F-AD43-1889E58E1DE6}" dt="2025-07-30T07:43:39.722" v="104" actId="20577"/>
        <pc:sldMkLst>
          <pc:docMk/>
          <pc:sldMk cId="394853293" sldId="3454"/>
        </pc:sldMkLst>
        <pc:graphicFrameChg chg="modGraphic">
          <ac:chgData name="Ann Hatton" userId="529d22d8-e3c7-4088-995f-21b81436ebef" providerId="ADAL" clId="{A4FD3558-8AD9-479F-AD43-1889E58E1DE6}" dt="2025-07-30T07:43:39.722" v="104" actId="20577"/>
          <ac:graphicFrameMkLst>
            <pc:docMk/>
            <pc:sldMk cId="394853293" sldId="3454"/>
            <ac:graphicFrameMk id="3" creationId="{390A5809-09E9-5F92-2990-26E29383948F}"/>
          </ac:graphicFrameMkLst>
        </pc:graphicFrameChg>
        <pc:picChg chg="add mod">
          <ac:chgData name="Ann Hatton" userId="529d22d8-e3c7-4088-995f-21b81436ebef" providerId="ADAL" clId="{A4FD3558-8AD9-479F-AD43-1889E58E1DE6}" dt="2025-07-30T07:43:00.289" v="22" actId="1076"/>
          <ac:picMkLst>
            <pc:docMk/>
            <pc:sldMk cId="394853293" sldId="3454"/>
            <ac:picMk id="2" creationId="{E8CF804E-4507-1E1E-3BAD-D38F118E9A65}"/>
          </ac:picMkLst>
        </pc:picChg>
        <pc:picChg chg="del">
          <ac:chgData name="Ann Hatton" userId="529d22d8-e3c7-4088-995f-21b81436ebef" providerId="ADAL" clId="{A4FD3558-8AD9-479F-AD43-1889E58E1DE6}" dt="2025-07-30T07:35:56.649" v="16" actId="478"/>
          <ac:picMkLst>
            <pc:docMk/>
            <pc:sldMk cId="394853293" sldId="3454"/>
            <ac:picMk id="4" creationId="{EBBF048C-2048-825A-D855-26E21C5DE11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2E7156-9A00-46DB-9AD4-A41E5F463061}" type="datetimeFigureOut">
              <a:rPr lang="en-GB" smtClean="0"/>
              <a:t>30/07/2025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63DBB6-1D2D-4B3D-AB34-21B517E095D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8681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8D2BC207-1E60-F747-BD02-E20D5FA073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47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DE675654-942A-9341-A591-684A4D0430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023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5C8897-EEE3-8044-B89E-8935FDECF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F7E3AA-D164-B747-9D01-7637E8F7C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62B51-B635-A148-8C6C-A29EC2E441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DD161-354F-F646-B1EF-711237C6363F}" type="datetimeFigureOut">
              <a:rPr lang="en-US" smtClean="0"/>
              <a:t>7/30/2025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9500E-64E3-E148-8273-1BB48B6D78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5C695-B70A-DB43-B18C-6E6638D343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ADBB5-3339-1145-B665-87CC8EA91F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191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A picture containing tree, outdoor, person&#10;&#10;Description automatically generated">
            <a:extLst>
              <a:ext uri="{FF2B5EF4-FFF2-40B4-BE49-F238E27FC236}">
                <a16:creationId xmlns:a16="http://schemas.microsoft.com/office/drawing/2014/main" id="{D202DA64-04FA-8AFC-EC78-DCBA81A87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8" b="2588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6DCD1C-DFAF-A603-C29B-C437A02EDE23}"/>
              </a:ext>
            </a:extLst>
          </p:cNvPr>
          <p:cNvSpPr txBox="1"/>
          <p:nvPr/>
        </p:nvSpPr>
        <p:spPr>
          <a:xfrm>
            <a:off x="629587" y="839450"/>
            <a:ext cx="4315637" cy="1315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To see Confident and Thriving Africa </a:t>
            </a:r>
          </a:p>
        </p:txBody>
      </p:sp>
    </p:spTree>
    <p:extLst>
      <p:ext uri="{BB962C8B-B14F-4D97-AF65-F5344CB8AC3E}">
        <p14:creationId xmlns:p14="http://schemas.microsoft.com/office/powerpoint/2010/main" val="3576804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peaking into a microphone&#10;&#10;AI-generated content may be incorrect.">
            <a:extLst>
              <a:ext uri="{FF2B5EF4-FFF2-40B4-BE49-F238E27FC236}">
                <a16:creationId xmlns:a16="http://schemas.microsoft.com/office/drawing/2014/main" id="{4ED43065-0457-0458-1A78-E59958C05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22" y="1683377"/>
            <a:ext cx="5960766" cy="39738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A917D3-2C7F-AE8C-28EC-E09A16485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642" y="1683378"/>
            <a:ext cx="5646965" cy="3772878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406A144-7190-F92C-B48D-E0CEB1EAC5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752228"/>
              </p:ext>
            </p:extLst>
          </p:nvPr>
        </p:nvGraphicFramePr>
        <p:xfrm>
          <a:off x="289249" y="70338"/>
          <a:ext cx="9153330" cy="1188720"/>
        </p:xfrm>
        <a:graphic>
          <a:graphicData uri="http://schemas.openxmlformats.org/drawingml/2006/table">
            <a:tbl>
              <a:tblPr/>
              <a:tblGrid>
                <a:gridCol w="9153330">
                  <a:extLst>
                    <a:ext uri="{9D8B030D-6E8A-4147-A177-3AD203B41FA5}">
                      <a16:colId xmlns:a16="http://schemas.microsoft.com/office/drawing/2014/main" val="4034486438"/>
                    </a:ext>
                  </a:extLst>
                </a:gridCol>
              </a:tblGrid>
              <a:tr h="797409">
                <a:tc>
                  <a:txBody>
                    <a:bodyPr/>
                    <a:lstStyle/>
                    <a:p>
                      <a:r>
                        <a:rPr lang="en-US" sz="3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Participating</a:t>
                      </a:r>
                      <a:r>
                        <a:rPr lang="en-US" dirty="0"/>
                        <a:t>  </a:t>
                      </a:r>
                      <a:r>
                        <a:rPr lang="en-US" sz="3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and sharing in Regional and international platforms 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98255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2944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4C522A-D19E-FC3B-7640-CF073A845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14" y="1333390"/>
            <a:ext cx="9053376" cy="4180114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CDD3D70-C84C-1A3C-CBA5-9F49F223BA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472186"/>
              </p:ext>
            </p:extLst>
          </p:nvPr>
        </p:nvGraphicFramePr>
        <p:xfrm>
          <a:off x="783771" y="321547"/>
          <a:ext cx="7475974" cy="640080"/>
        </p:xfrm>
        <a:graphic>
          <a:graphicData uri="http://schemas.openxmlformats.org/drawingml/2006/table">
            <a:tbl>
              <a:tblPr/>
              <a:tblGrid>
                <a:gridCol w="7475974">
                  <a:extLst>
                    <a:ext uri="{9D8B030D-6E8A-4147-A177-3AD203B41FA5}">
                      <a16:colId xmlns:a16="http://schemas.microsoft.com/office/drawing/2014/main" val="3713114780"/>
                    </a:ext>
                  </a:extLst>
                </a:gridCol>
              </a:tblGrid>
              <a:tr h="5928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3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Farmers story 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722699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945AEC8-1B8B-9F47-6436-C9088F0CC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5803" y="1436914"/>
            <a:ext cx="1930037" cy="418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623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5DE831-1BAA-3110-6787-6B5F1BD5A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4" y="1212979"/>
            <a:ext cx="10228212" cy="4723027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69AEFBE-8B2B-AFD6-9075-5193146363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0781661"/>
              </p:ext>
            </p:extLst>
          </p:nvPr>
        </p:nvGraphicFramePr>
        <p:xfrm>
          <a:off x="765110" y="307910"/>
          <a:ext cx="5001208" cy="681135"/>
        </p:xfrm>
        <a:graphic>
          <a:graphicData uri="http://schemas.openxmlformats.org/drawingml/2006/table">
            <a:tbl>
              <a:tblPr/>
              <a:tblGrid>
                <a:gridCol w="5001208">
                  <a:extLst>
                    <a:ext uri="{9D8B030D-6E8A-4147-A177-3AD203B41FA5}">
                      <a16:colId xmlns:a16="http://schemas.microsoft.com/office/drawing/2014/main" val="3576067102"/>
                    </a:ext>
                  </a:extLst>
                </a:gridCol>
              </a:tblGrid>
              <a:tr h="68113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3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THANK YOU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07602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3342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278EA-2835-2AC1-5237-22DA5B48C0DC}"/>
              </a:ext>
            </a:extLst>
          </p:cNvPr>
          <p:cNvSpPr txBox="1"/>
          <p:nvPr/>
        </p:nvSpPr>
        <p:spPr>
          <a:xfrm>
            <a:off x="326571" y="1474237"/>
            <a:ext cx="88197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/>
            <a:r>
              <a:rPr lang="en-GB" sz="1800" dirty="0">
                <a:solidFill>
                  <a:prstClr val="black"/>
                </a:solidFill>
                <a:latin typeface="Calibri"/>
              </a:rPr>
              <a:t>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D2D468-8248-F781-94AA-C20B7A0FC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294" y="1103412"/>
            <a:ext cx="5464884" cy="475508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2EE817F-47FC-81DF-CF86-07076E3E53F3}"/>
              </a:ext>
            </a:extLst>
          </p:cNvPr>
          <p:cNvSpPr/>
          <p:nvPr/>
        </p:nvSpPr>
        <p:spPr>
          <a:xfrm>
            <a:off x="6161314" y="1807447"/>
            <a:ext cx="2142974" cy="1186258"/>
          </a:xfrm>
          <a:prstGeom prst="ellipse">
            <a:avLst/>
          </a:prstGeom>
          <a:solidFill>
            <a:srgbClr val="00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Marginalized  groups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6016C43-3EE4-F9ED-235E-A0A4F4FA2C09}"/>
              </a:ext>
            </a:extLst>
          </p:cNvPr>
          <p:cNvSpPr/>
          <p:nvPr/>
        </p:nvSpPr>
        <p:spPr>
          <a:xfrm>
            <a:off x="6829159" y="3615181"/>
            <a:ext cx="1094510" cy="568037"/>
          </a:xfrm>
          <a:prstGeom prst="ellipse">
            <a:avLst/>
          </a:prstGeom>
          <a:solidFill>
            <a:srgbClr val="00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Youth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FA58633-7AB1-3E41-9D9D-5D16E537C365}"/>
              </a:ext>
            </a:extLst>
          </p:cNvPr>
          <p:cNvSpPr/>
          <p:nvPr/>
        </p:nvSpPr>
        <p:spPr>
          <a:xfrm>
            <a:off x="3338946" y="3546765"/>
            <a:ext cx="1343890" cy="734292"/>
          </a:xfrm>
          <a:prstGeom prst="ellipse">
            <a:avLst/>
          </a:prstGeom>
          <a:solidFill>
            <a:srgbClr val="00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Women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F2A6F8-A5EC-964D-44D2-C1BC4DFC2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559" y="1658903"/>
            <a:ext cx="1859441" cy="11400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DD9F07A-B8E4-55AE-0922-EF7A066B4C27}"/>
              </a:ext>
            </a:extLst>
          </p:cNvPr>
          <p:cNvSpPr txBox="1">
            <a:spLocks/>
          </p:cNvSpPr>
          <p:nvPr/>
        </p:nvSpPr>
        <p:spPr>
          <a:xfrm>
            <a:off x="2138831" y="72548"/>
            <a:ext cx="5464884" cy="808300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00CC99"/>
                </a:solidFill>
                <a:latin typeface="Heboos "/>
              </a:rPr>
              <a:t>Inclusive Approach</a:t>
            </a:r>
            <a:endParaRPr lang="en-US" b="1" dirty="0">
              <a:solidFill>
                <a:srgbClr val="00CC99"/>
              </a:solidFill>
              <a:latin typeface="Heboos 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E269C09-0457-5597-702A-F68CB593CB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017531"/>
              </p:ext>
            </p:extLst>
          </p:nvPr>
        </p:nvGraphicFramePr>
        <p:xfrm>
          <a:off x="9048020" y="1762953"/>
          <a:ext cx="2500604" cy="1864428"/>
        </p:xfrm>
        <a:graphic>
          <a:graphicData uri="http://schemas.openxmlformats.org/drawingml/2006/table">
            <a:tbl>
              <a:tblPr/>
              <a:tblGrid>
                <a:gridCol w="2500604">
                  <a:extLst>
                    <a:ext uri="{9D8B030D-6E8A-4147-A177-3AD203B41FA5}">
                      <a16:colId xmlns:a16="http://schemas.microsoft.com/office/drawing/2014/main" val="1772183022"/>
                    </a:ext>
                  </a:extLst>
                </a:gridCol>
              </a:tblGrid>
              <a:tr h="1864428">
                <a:tc>
                  <a:txBody>
                    <a:bodyPr/>
                    <a:lstStyle/>
                    <a:p>
                      <a:pPr defTabSz="609585"/>
                      <a:r>
                        <a:rPr lang="en-GB" sz="1800" b="1" u="sng" dirty="0">
                          <a:solidFill>
                            <a:prstClr val="black"/>
                          </a:solidFill>
                          <a:latin typeface="+mn-lt"/>
                        </a:rPr>
                        <a:t>transforming</a:t>
                      </a:r>
                      <a:r>
                        <a:rPr lang="en-GB" sz="1800" dirty="0">
                          <a:solidFill>
                            <a:prstClr val="black"/>
                          </a:solidFill>
                          <a:latin typeface="+mn-lt"/>
                        </a:rPr>
                        <a:t>  </a:t>
                      </a:r>
                      <a:r>
                        <a:rPr lang="en-GB" sz="1800" b="1" u="sng" dirty="0">
                          <a:solidFill>
                            <a:prstClr val="black"/>
                          </a:solidFill>
                          <a:latin typeface="+mn-lt"/>
                        </a:rPr>
                        <a:t>all</a:t>
                      </a:r>
                      <a:r>
                        <a:rPr lang="en-GB" sz="1800" dirty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</a:p>
                    <a:p>
                      <a:pPr defTabSz="609585"/>
                      <a:r>
                        <a:rPr lang="en-GB" sz="1800" dirty="0">
                          <a:solidFill>
                            <a:prstClr val="black"/>
                          </a:solidFill>
                          <a:latin typeface="+mn-lt"/>
                        </a:rPr>
                        <a:t>societies by </a:t>
                      </a:r>
                      <a:r>
                        <a:rPr lang="en-GB" sz="1800" b="1" u="sng" dirty="0">
                          <a:solidFill>
                            <a:prstClr val="black"/>
                          </a:solidFill>
                          <a:latin typeface="+mn-lt"/>
                        </a:rPr>
                        <a:t>understanding</a:t>
                      </a:r>
                      <a:r>
                        <a:rPr lang="en-GB" sz="1800" dirty="0">
                          <a:solidFill>
                            <a:prstClr val="black"/>
                          </a:solidFill>
                          <a:latin typeface="+mn-lt"/>
                        </a:rPr>
                        <a:t> the social context of the </a:t>
                      </a:r>
                      <a:r>
                        <a:rPr lang="en-GB" sz="1800" b="1" u="sng" dirty="0">
                          <a:solidFill>
                            <a:prstClr val="black"/>
                          </a:solidFill>
                          <a:latin typeface="+mn-lt"/>
                        </a:rPr>
                        <a:t>whole </a:t>
                      </a:r>
                      <a:r>
                        <a:rPr lang="en-GB" sz="1800" dirty="0">
                          <a:solidFill>
                            <a:prstClr val="black"/>
                          </a:solidFill>
                          <a:latin typeface="+mn-lt"/>
                        </a:rPr>
                        <a:t>community 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1692199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6AC38D8-6378-5009-3858-29D50F6E09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6564390"/>
              </p:ext>
            </p:extLst>
          </p:nvPr>
        </p:nvGraphicFramePr>
        <p:xfrm>
          <a:off x="643376" y="2356913"/>
          <a:ext cx="2053172" cy="2560320"/>
        </p:xfrm>
        <a:graphic>
          <a:graphicData uri="http://schemas.openxmlformats.org/drawingml/2006/table">
            <a:tbl>
              <a:tblPr/>
              <a:tblGrid>
                <a:gridCol w="2053172">
                  <a:extLst>
                    <a:ext uri="{9D8B030D-6E8A-4147-A177-3AD203B41FA5}">
                      <a16:colId xmlns:a16="http://schemas.microsoft.com/office/drawing/2014/main" val="4286237972"/>
                    </a:ext>
                  </a:extLst>
                </a:gridCol>
              </a:tblGrid>
              <a:tr h="942392">
                <a:tc>
                  <a:txBody>
                    <a:bodyPr/>
                    <a:lstStyle/>
                    <a:p>
                      <a:r>
                        <a:rPr lang="en-US" b="1" dirty="0"/>
                        <a:t>45 %</a:t>
                      </a:r>
                      <a:r>
                        <a:rPr lang="en-US" dirty="0"/>
                        <a:t> of the EAC population lives below the </a:t>
                      </a:r>
                      <a:r>
                        <a:rPr lang="en-US" b="1" dirty="0"/>
                        <a:t>US $2.15/day</a:t>
                      </a:r>
                      <a:r>
                        <a:rPr lang="en-US" dirty="0"/>
                        <a:t> international poverty line according to East Africa community analysis 2023. 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31803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861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D6FEFE3-4483-90CD-8EF2-C4187DEAA5A6}"/>
              </a:ext>
            </a:extLst>
          </p:cNvPr>
          <p:cNvGrpSpPr/>
          <p:nvPr/>
        </p:nvGrpSpPr>
        <p:grpSpPr>
          <a:xfrm>
            <a:off x="892947" y="1322091"/>
            <a:ext cx="5094544" cy="4643329"/>
            <a:chOff x="4048660" y="1692010"/>
            <a:chExt cx="5031914" cy="4465876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4F75015C-344F-22D1-F19E-EACC60FFEFEF}"/>
                </a:ext>
              </a:extLst>
            </p:cNvPr>
            <p:cNvSpPr/>
            <p:nvPr/>
          </p:nvSpPr>
          <p:spPr>
            <a:xfrm>
              <a:off x="5498882" y="1692010"/>
              <a:ext cx="1933142" cy="1933142"/>
            </a:xfrm>
            <a:custGeom>
              <a:avLst/>
              <a:gdLst>
                <a:gd name="connsiteX0" fmla="*/ 0 w 1933142"/>
                <a:gd name="connsiteY0" fmla="*/ 966571 h 1933142"/>
                <a:gd name="connsiteX1" fmla="*/ 966571 w 1933142"/>
                <a:gd name="connsiteY1" fmla="*/ 0 h 1933142"/>
                <a:gd name="connsiteX2" fmla="*/ 1933142 w 1933142"/>
                <a:gd name="connsiteY2" fmla="*/ 966571 h 1933142"/>
                <a:gd name="connsiteX3" fmla="*/ 966571 w 1933142"/>
                <a:gd name="connsiteY3" fmla="*/ 1933142 h 1933142"/>
                <a:gd name="connsiteX4" fmla="*/ 0 w 1933142"/>
                <a:gd name="connsiteY4" fmla="*/ 966571 h 1933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3142" h="1933142">
                  <a:moveTo>
                    <a:pt x="0" y="966571"/>
                  </a:moveTo>
                  <a:cubicBezTo>
                    <a:pt x="0" y="432749"/>
                    <a:pt x="432749" y="0"/>
                    <a:pt x="966571" y="0"/>
                  </a:cubicBezTo>
                  <a:cubicBezTo>
                    <a:pt x="1500393" y="0"/>
                    <a:pt x="1933142" y="432749"/>
                    <a:pt x="1933142" y="966571"/>
                  </a:cubicBezTo>
                  <a:cubicBezTo>
                    <a:pt x="1933142" y="1500393"/>
                    <a:pt x="1500393" y="1933142"/>
                    <a:pt x="966571" y="1933142"/>
                  </a:cubicBezTo>
                  <a:cubicBezTo>
                    <a:pt x="432749" y="1933142"/>
                    <a:pt x="0" y="1500393"/>
                    <a:pt x="0" y="966571"/>
                  </a:cubicBezTo>
                  <a:close/>
                </a:path>
              </a:pathLst>
            </a:custGeom>
          </p:spPr>
          <p:style>
            <a:lnRef idx="2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5962" tIns="305962" rIns="305962" bIns="305962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Sustainable Agriculture</a:t>
              </a:r>
              <a:endParaRPr kumimoji="0" lang="en-K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956F63D4-C375-36AF-AC84-D11DC314D0B8}"/>
                </a:ext>
              </a:extLst>
            </p:cNvPr>
            <p:cNvSpPr/>
            <p:nvPr/>
          </p:nvSpPr>
          <p:spPr>
            <a:xfrm rot="3600000">
              <a:off x="6926974" y="3575727"/>
              <a:ext cx="512669" cy="652435"/>
            </a:xfrm>
            <a:custGeom>
              <a:avLst/>
              <a:gdLst>
                <a:gd name="connsiteX0" fmla="*/ 0 w 512669"/>
                <a:gd name="connsiteY0" fmla="*/ 130487 h 652435"/>
                <a:gd name="connsiteX1" fmla="*/ 256335 w 512669"/>
                <a:gd name="connsiteY1" fmla="*/ 130487 h 652435"/>
                <a:gd name="connsiteX2" fmla="*/ 256335 w 512669"/>
                <a:gd name="connsiteY2" fmla="*/ 0 h 652435"/>
                <a:gd name="connsiteX3" fmla="*/ 512669 w 512669"/>
                <a:gd name="connsiteY3" fmla="*/ 326218 h 652435"/>
                <a:gd name="connsiteX4" fmla="*/ 256335 w 512669"/>
                <a:gd name="connsiteY4" fmla="*/ 652435 h 652435"/>
                <a:gd name="connsiteX5" fmla="*/ 256335 w 512669"/>
                <a:gd name="connsiteY5" fmla="*/ 521948 h 652435"/>
                <a:gd name="connsiteX6" fmla="*/ 0 w 512669"/>
                <a:gd name="connsiteY6" fmla="*/ 521948 h 652435"/>
                <a:gd name="connsiteX7" fmla="*/ 0 w 512669"/>
                <a:gd name="connsiteY7" fmla="*/ 130487 h 652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2669" h="652435">
                  <a:moveTo>
                    <a:pt x="0" y="130487"/>
                  </a:moveTo>
                  <a:lnTo>
                    <a:pt x="256335" y="130487"/>
                  </a:lnTo>
                  <a:lnTo>
                    <a:pt x="256335" y="0"/>
                  </a:lnTo>
                  <a:lnTo>
                    <a:pt x="512669" y="326218"/>
                  </a:lnTo>
                  <a:lnTo>
                    <a:pt x="256335" y="652435"/>
                  </a:lnTo>
                  <a:lnTo>
                    <a:pt x="256335" y="521948"/>
                  </a:lnTo>
                  <a:lnTo>
                    <a:pt x="0" y="521948"/>
                  </a:lnTo>
                  <a:lnTo>
                    <a:pt x="0" y="130487"/>
                  </a:lnTo>
                  <a:close/>
                </a:path>
              </a:pathLst>
            </a:custGeom>
          </p:spPr>
          <p:style>
            <a:lnRef idx="0">
              <a:schemeClr val="accent6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-1" tIns="130486" rIns="153801" bIns="130487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15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8511EB7-ECC6-9682-7C58-274CE8B32C58}"/>
                </a:ext>
              </a:extLst>
            </p:cNvPr>
            <p:cNvSpPr/>
            <p:nvPr/>
          </p:nvSpPr>
          <p:spPr>
            <a:xfrm>
              <a:off x="6949104" y="4224744"/>
              <a:ext cx="2131470" cy="1933142"/>
            </a:xfrm>
            <a:custGeom>
              <a:avLst/>
              <a:gdLst>
                <a:gd name="connsiteX0" fmla="*/ 0 w 1933142"/>
                <a:gd name="connsiteY0" fmla="*/ 966571 h 1933142"/>
                <a:gd name="connsiteX1" fmla="*/ 966571 w 1933142"/>
                <a:gd name="connsiteY1" fmla="*/ 0 h 1933142"/>
                <a:gd name="connsiteX2" fmla="*/ 1933142 w 1933142"/>
                <a:gd name="connsiteY2" fmla="*/ 966571 h 1933142"/>
                <a:gd name="connsiteX3" fmla="*/ 966571 w 1933142"/>
                <a:gd name="connsiteY3" fmla="*/ 1933142 h 1933142"/>
                <a:gd name="connsiteX4" fmla="*/ 0 w 1933142"/>
                <a:gd name="connsiteY4" fmla="*/ 966571 h 1933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3142" h="1933142">
                  <a:moveTo>
                    <a:pt x="0" y="966571"/>
                  </a:moveTo>
                  <a:cubicBezTo>
                    <a:pt x="0" y="432749"/>
                    <a:pt x="432749" y="0"/>
                    <a:pt x="966571" y="0"/>
                  </a:cubicBezTo>
                  <a:cubicBezTo>
                    <a:pt x="1500393" y="0"/>
                    <a:pt x="1933142" y="432749"/>
                    <a:pt x="1933142" y="966571"/>
                  </a:cubicBezTo>
                  <a:cubicBezTo>
                    <a:pt x="1933142" y="1500393"/>
                    <a:pt x="1500393" y="1933142"/>
                    <a:pt x="966571" y="1933142"/>
                  </a:cubicBezTo>
                  <a:cubicBezTo>
                    <a:pt x="432749" y="1933142"/>
                    <a:pt x="0" y="1500393"/>
                    <a:pt x="0" y="966571"/>
                  </a:cubicBezTo>
                  <a:close/>
                </a:path>
              </a:pathLst>
            </a:custGeom>
          </p:spPr>
          <p:style>
            <a:lnRef idx="2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5962" tIns="305962" rIns="305962" bIns="305962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Enterprise Development and Innovation </a:t>
              </a:r>
              <a:endParaRPr kumimoji="0" lang="en-K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2347179-A878-E429-3E8F-99715E4C04D4}"/>
                </a:ext>
              </a:extLst>
            </p:cNvPr>
            <p:cNvSpPr/>
            <p:nvPr/>
          </p:nvSpPr>
          <p:spPr>
            <a:xfrm rot="21600000">
              <a:off x="6223628" y="4844220"/>
              <a:ext cx="512669" cy="652436"/>
            </a:xfrm>
            <a:custGeom>
              <a:avLst/>
              <a:gdLst>
                <a:gd name="connsiteX0" fmla="*/ 0 w 512669"/>
                <a:gd name="connsiteY0" fmla="*/ 130487 h 652435"/>
                <a:gd name="connsiteX1" fmla="*/ 256335 w 512669"/>
                <a:gd name="connsiteY1" fmla="*/ 130487 h 652435"/>
                <a:gd name="connsiteX2" fmla="*/ 256335 w 512669"/>
                <a:gd name="connsiteY2" fmla="*/ 0 h 652435"/>
                <a:gd name="connsiteX3" fmla="*/ 512669 w 512669"/>
                <a:gd name="connsiteY3" fmla="*/ 326218 h 652435"/>
                <a:gd name="connsiteX4" fmla="*/ 256335 w 512669"/>
                <a:gd name="connsiteY4" fmla="*/ 652435 h 652435"/>
                <a:gd name="connsiteX5" fmla="*/ 256335 w 512669"/>
                <a:gd name="connsiteY5" fmla="*/ 521948 h 652435"/>
                <a:gd name="connsiteX6" fmla="*/ 0 w 512669"/>
                <a:gd name="connsiteY6" fmla="*/ 521948 h 652435"/>
                <a:gd name="connsiteX7" fmla="*/ 0 w 512669"/>
                <a:gd name="connsiteY7" fmla="*/ 130487 h 652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2669" h="652435">
                  <a:moveTo>
                    <a:pt x="512669" y="521948"/>
                  </a:moveTo>
                  <a:lnTo>
                    <a:pt x="256334" y="521948"/>
                  </a:lnTo>
                  <a:lnTo>
                    <a:pt x="256334" y="652435"/>
                  </a:lnTo>
                  <a:lnTo>
                    <a:pt x="0" y="326217"/>
                  </a:lnTo>
                  <a:lnTo>
                    <a:pt x="256334" y="0"/>
                  </a:lnTo>
                  <a:lnTo>
                    <a:pt x="256334" y="130487"/>
                  </a:lnTo>
                  <a:lnTo>
                    <a:pt x="512669" y="130487"/>
                  </a:lnTo>
                  <a:lnTo>
                    <a:pt x="512669" y="521948"/>
                  </a:lnTo>
                  <a:close/>
                </a:path>
              </a:pathLst>
            </a:custGeom>
          </p:spPr>
          <p:style>
            <a:lnRef idx="0">
              <a:schemeClr val="accent6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3801" tIns="130488" rIns="0" bIns="130487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15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4C585E8-D892-20DE-9211-C857645AF465}"/>
                </a:ext>
              </a:extLst>
            </p:cNvPr>
            <p:cNvSpPr/>
            <p:nvPr/>
          </p:nvSpPr>
          <p:spPr>
            <a:xfrm>
              <a:off x="4048660" y="4203868"/>
              <a:ext cx="1933142" cy="1933142"/>
            </a:xfrm>
            <a:custGeom>
              <a:avLst/>
              <a:gdLst>
                <a:gd name="connsiteX0" fmla="*/ 0 w 1933142"/>
                <a:gd name="connsiteY0" fmla="*/ 966571 h 1933142"/>
                <a:gd name="connsiteX1" fmla="*/ 966571 w 1933142"/>
                <a:gd name="connsiteY1" fmla="*/ 0 h 1933142"/>
                <a:gd name="connsiteX2" fmla="*/ 1933142 w 1933142"/>
                <a:gd name="connsiteY2" fmla="*/ 966571 h 1933142"/>
                <a:gd name="connsiteX3" fmla="*/ 966571 w 1933142"/>
                <a:gd name="connsiteY3" fmla="*/ 1933142 h 1933142"/>
                <a:gd name="connsiteX4" fmla="*/ 0 w 1933142"/>
                <a:gd name="connsiteY4" fmla="*/ 966571 h 1933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3142" h="1933142">
                  <a:moveTo>
                    <a:pt x="0" y="966571"/>
                  </a:moveTo>
                  <a:cubicBezTo>
                    <a:pt x="0" y="432749"/>
                    <a:pt x="432749" y="0"/>
                    <a:pt x="966571" y="0"/>
                  </a:cubicBezTo>
                  <a:cubicBezTo>
                    <a:pt x="1500393" y="0"/>
                    <a:pt x="1933142" y="432749"/>
                    <a:pt x="1933142" y="966571"/>
                  </a:cubicBezTo>
                  <a:cubicBezTo>
                    <a:pt x="1933142" y="1500393"/>
                    <a:pt x="1500393" y="1933142"/>
                    <a:pt x="966571" y="1933142"/>
                  </a:cubicBezTo>
                  <a:cubicBezTo>
                    <a:pt x="432749" y="1933142"/>
                    <a:pt x="0" y="1500393"/>
                    <a:pt x="0" y="966571"/>
                  </a:cubicBezTo>
                  <a:close/>
                </a:path>
              </a:pathLst>
            </a:custGeom>
          </p:spPr>
          <p:style>
            <a:lnRef idx="2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5962" tIns="305962" rIns="305962" bIns="305962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Gender and Social Inclusion </a:t>
              </a:r>
              <a:endParaRPr kumimoji="0" lang="en-K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8374278-0A46-61B2-BE28-14D10DCD32C7}"/>
                </a:ext>
              </a:extLst>
            </p:cNvPr>
            <p:cNvSpPr/>
            <p:nvPr/>
          </p:nvSpPr>
          <p:spPr>
            <a:xfrm rot="18000000">
              <a:off x="5476753" y="3600858"/>
              <a:ext cx="512669" cy="652435"/>
            </a:xfrm>
            <a:custGeom>
              <a:avLst/>
              <a:gdLst>
                <a:gd name="connsiteX0" fmla="*/ 0 w 512669"/>
                <a:gd name="connsiteY0" fmla="*/ 130487 h 652435"/>
                <a:gd name="connsiteX1" fmla="*/ 256335 w 512669"/>
                <a:gd name="connsiteY1" fmla="*/ 130487 h 652435"/>
                <a:gd name="connsiteX2" fmla="*/ 256335 w 512669"/>
                <a:gd name="connsiteY2" fmla="*/ 0 h 652435"/>
                <a:gd name="connsiteX3" fmla="*/ 512669 w 512669"/>
                <a:gd name="connsiteY3" fmla="*/ 326218 h 652435"/>
                <a:gd name="connsiteX4" fmla="*/ 256335 w 512669"/>
                <a:gd name="connsiteY4" fmla="*/ 652435 h 652435"/>
                <a:gd name="connsiteX5" fmla="*/ 256335 w 512669"/>
                <a:gd name="connsiteY5" fmla="*/ 521948 h 652435"/>
                <a:gd name="connsiteX6" fmla="*/ 0 w 512669"/>
                <a:gd name="connsiteY6" fmla="*/ 521948 h 652435"/>
                <a:gd name="connsiteX7" fmla="*/ 0 w 512669"/>
                <a:gd name="connsiteY7" fmla="*/ 130487 h 652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2669" h="652435">
                  <a:moveTo>
                    <a:pt x="0" y="130487"/>
                  </a:moveTo>
                  <a:lnTo>
                    <a:pt x="256335" y="130487"/>
                  </a:lnTo>
                  <a:lnTo>
                    <a:pt x="256335" y="0"/>
                  </a:lnTo>
                  <a:lnTo>
                    <a:pt x="512669" y="326218"/>
                  </a:lnTo>
                  <a:lnTo>
                    <a:pt x="256335" y="652435"/>
                  </a:lnTo>
                  <a:lnTo>
                    <a:pt x="256335" y="521948"/>
                  </a:lnTo>
                  <a:lnTo>
                    <a:pt x="0" y="521948"/>
                  </a:lnTo>
                  <a:lnTo>
                    <a:pt x="0" y="130487"/>
                  </a:lnTo>
                  <a:close/>
                </a:path>
              </a:pathLst>
            </a:custGeom>
          </p:spPr>
          <p:style>
            <a:lnRef idx="0">
              <a:schemeClr val="accent6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-1" tIns="130487" rIns="153801" bIns="130486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KE" sz="15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816E93D-3E03-684E-4E61-C2D4367DD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6526" y="1613879"/>
            <a:ext cx="5088078" cy="4539469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DCA40D6-6BB7-D052-7CB3-67EFB75C59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1969202"/>
              </p:ext>
            </p:extLst>
          </p:nvPr>
        </p:nvGraphicFramePr>
        <p:xfrm>
          <a:off x="1212979" y="447869"/>
          <a:ext cx="6820677" cy="597160"/>
        </p:xfrm>
        <a:graphic>
          <a:graphicData uri="http://schemas.openxmlformats.org/drawingml/2006/table">
            <a:tbl>
              <a:tblPr/>
              <a:tblGrid>
                <a:gridCol w="6820677">
                  <a:extLst>
                    <a:ext uri="{9D8B030D-6E8A-4147-A177-3AD203B41FA5}">
                      <a16:colId xmlns:a16="http://schemas.microsoft.com/office/drawing/2014/main" val="1963198054"/>
                    </a:ext>
                  </a:extLst>
                </a:gridCol>
              </a:tblGrid>
              <a:tr h="597160"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3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Integrated Approach 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3296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9915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FA1F776-5225-2DA3-A79A-98C6B189A9FD}"/>
              </a:ext>
            </a:extLst>
          </p:cNvPr>
          <p:cNvSpPr txBox="1">
            <a:spLocks/>
          </p:cNvSpPr>
          <p:nvPr/>
        </p:nvSpPr>
        <p:spPr>
          <a:xfrm>
            <a:off x="258407" y="0"/>
            <a:ext cx="9156182" cy="109168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+mn-lt"/>
                <a:ea typeface="+mn-ea"/>
                <a:cs typeface="+mn-cs"/>
              </a:rPr>
              <a:t>Innovative ,Transformative and Participatory Approaches </a:t>
            </a:r>
            <a:endParaRPr lang="en-KE" sz="3600" b="1" dirty="0"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AAA5B1-7863-1DDE-8979-E592F4DD0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0248" y="1497615"/>
            <a:ext cx="6993605" cy="3535491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D46B750F-AF2B-FC58-C460-AD2272FB3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66" y="1411768"/>
            <a:ext cx="4663181" cy="425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52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itting on the ground&#10;&#10;Description automatically generated">
            <a:extLst>
              <a:ext uri="{FF2B5EF4-FFF2-40B4-BE49-F238E27FC236}">
                <a16:creationId xmlns:a16="http://schemas.microsoft.com/office/drawing/2014/main" id="{282A5A1C-6EEA-000A-98DF-24B1A6DE25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44"/>
          <a:stretch/>
        </p:blipFill>
        <p:spPr>
          <a:xfrm>
            <a:off x="457200" y="456052"/>
            <a:ext cx="5243161" cy="508920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9DB833A-18C2-2ABA-E624-C6DFF05E01B1}"/>
              </a:ext>
            </a:extLst>
          </p:cNvPr>
          <p:cNvSpPr txBox="1">
            <a:spLocks/>
          </p:cNvSpPr>
          <p:nvPr/>
        </p:nvSpPr>
        <p:spPr>
          <a:xfrm>
            <a:off x="6096000" y="2484055"/>
            <a:ext cx="4102359" cy="284583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457200" indent="-457200" defTabSz="914400">
              <a:lnSpc>
                <a:spcPct val="10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eko Medium" panose="02000000000000000000" pitchFamily="2" charset="77"/>
                <a:ea typeface="+mn-ea"/>
                <a:cs typeface="Teko Medium" panose="02000000000000000000" pitchFamily="2" charset="77"/>
              </a:rPr>
              <a:t>Transformative Household methodology (THM)</a:t>
            </a:r>
            <a:endParaRPr lang="en-US" sz="4000" dirty="0">
              <a:latin typeface="Impact"/>
              <a:ea typeface="+mn-ea"/>
            </a:endParaRPr>
          </a:p>
          <a:p>
            <a:pPr marL="457200" indent="-457200" defTabSz="914400">
              <a:lnSpc>
                <a:spcPct val="10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eko Medium" panose="02000000000000000000" pitchFamily="2" charset="77"/>
                <a:cs typeface="Teko Medium" panose="02000000000000000000" pitchFamily="2" charset="77"/>
              </a:rPr>
              <a:t>Community led safeguarding ​</a:t>
            </a:r>
          </a:p>
          <a:p>
            <a:pPr defTabSz="914400"/>
            <a:endParaRPr lang="en-KE" sz="40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580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CB596C-C276-E558-4980-5A32D0F87071}"/>
              </a:ext>
            </a:extLst>
          </p:cNvPr>
          <p:cNvSpPr txBox="1"/>
          <p:nvPr/>
        </p:nvSpPr>
        <p:spPr>
          <a:xfrm>
            <a:off x="401216" y="1362270"/>
            <a:ext cx="480526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Agroecological Climate Positive Approach is an alternative approach to agriculture production that not only leads to improved yields, but also contribute to improvement and 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regeneration of farming ecosystem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enhances biodiversity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and promotes 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climate change mitigation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through lowering and sequestrating greenhouse gasses(</a:t>
            </a:r>
            <a:r>
              <a:rPr lang="en-US" sz="1800" b="1" i="0" u="none" strike="noStrike" dirty="0">
                <a:solidFill>
                  <a:srgbClr val="2F5597"/>
                </a:solidFill>
                <a:effectLst/>
                <a:latin typeface="Calibri" panose="020F0502020204030204" pitchFamily="34" charset="0"/>
              </a:rPr>
              <a:t>beyond net zero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C4644A-BE5C-5B32-41CA-37723BFF52F0}"/>
              </a:ext>
            </a:extLst>
          </p:cNvPr>
          <p:cNvSpPr txBox="1"/>
          <p:nvPr/>
        </p:nvSpPr>
        <p:spPr>
          <a:xfrm>
            <a:off x="158620" y="0"/>
            <a:ext cx="9097348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/>
              <a:t>Agroecological Climate Positive Approach  (ACPA) </a:t>
            </a:r>
          </a:p>
        </p:txBody>
      </p:sp>
      <p:pic>
        <p:nvPicPr>
          <p:cNvPr id="9" name="Picture 8" descr="A person in a garden&#10;&#10;AI-generated content may be incorrect.">
            <a:extLst>
              <a:ext uri="{FF2B5EF4-FFF2-40B4-BE49-F238E27FC236}">
                <a16:creationId xmlns:a16="http://schemas.microsoft.com/office/drawing/2014/main" id="{7EB2267F-2D0F-7A95-41BF-0C902BE62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790" y="1362270"/>
            <a:ext cx="6095762" cy="406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943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BFCED0-9DF5-8836-C8E8-33878C4D1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591" y="1557402"/>
            <a:ext cx="9115292" cy="4210351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8F4778E-6235-6364-F91D-F12CBCF5D3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345493"/>
              </p:ext>
            </p:extLst>
          </p:nvPr>
        </p:nvGraphicFramePr>
        <p:xfrm>
          <a:off x="625150" y="106224"/>
          <a:ext cx="9022703" cy="944880"/>
        </p:xfrm>
        <a:graphic>
          <a:graphicData uri="http://schemas.openxmlformats.org/drawingml/2006/table">
            <a:tbl>
              <a:tblPr/>
              <a:tblGrid>
                <a:gridCol w="9022703">
                  <a:extLst>
                    <a:ext uri="{9D8B030D-6E8A-4147-A177-3AD203B41FA5}">
                      <a16:colId xmlns:a16="http://schemas.microsoft.com/office/drawing/2014/main" val="1251097342"/>
                    </a:ext>
                  </a:extLst>
                </a:gridCol>
              </a:tblGrid>
              <a:tr h="854829">
                <a:tc>
                  <a:txBody>
                    <a:bodyPr/>
                    <a:lstStyle/>
                    <a:p>
                      <a:r>
                        <a:rPr lang="en-US" sz="2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School gardening Equipping next generation to see the confident and thriving Africa 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65371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5879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CB772-83A6-7C30-52A8-7C1DB1BD9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EEAA1CF-A327-099C-D047-03C2B840A9CD}"/>
              </a:ext>
            </a:extLst>
          </p:cNvPr>
          <p:cNvGraphicFramePr>
            <a:graphicFrameLocks noGrp="1"/>
          </p:cNvGraphicFramePr>
          <p:nvPr/>
        </p:nvGraphicFramePr>
        <p:xfrm>
          <a:off x="625150" y="106224"/>
          <a:ext cx="9022703" cy="944880"/>
        </p:xfrm>
        <a:graphic>
          <a:graphicData uri="http://schemas.openxmlformats.org/drawingml/2006/table">
            <a:tbl>
              <a:tblPr/>
              <a:tblGrid>
                <a:gridCol w="9022703">
                  <a:extLst>
                    <a:ext uri="{9D8B030D-6E8A-4147-A177-3AD203B41FA5}">
                      <a16:colId xmlns:a16="http://schemas.microsoft.com/office/drawing/2014/main" val="1251097342"/>
                    </a:ext>
                  </a:extLst>
                </a:gridCol>
              </a:tblGrid>
              <a:tr h="854829">
                <a:tc>
                  <a:txBody>
                    <a:bodyPr/>
                    <a:lstStyle/>
                    <a:p>
                      <a:r>
                        <a:rPr lang="en-US" sz="2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School gardening Equipping next generation to see the confident and thriving Africa 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6537165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FB2DDE9F-A751-4909-E2A4-53624CFE6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496" y="1051104"/>
            <a:ext cx="7691168" cy="512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825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490F9-C58F-CCC7-E948-EA6793052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90A5809-09E9-5F92-2990-26E2938394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05597"/>
              </p:ext>
            </p:extLst>
          </p:nvPr>
        </p:nvGraphicFramePr>
        <p:xfrm>
          <a:off x="625150" y="106224"/>
          <a:ext cx="9022703" cy="944880"/>
        </p:xfrm>
        <a:graphic>
          <a:graphicData uri="http://schemas.openxmlformats.org/drawingml/2006/table">
            <a:tbl>
              <a:tblPr/>
              <a:tblGrid>
                <a:gridCol w="9022703">
                  <a:extLst>
                    <a:ext uri="{9D8B030D-6E8A-4147-A177-3AD203B41FA5}">
                      <a16:colId xmlns:a16="http://schemas.microsoft.com/office/drawing/2014/main" val="1251097342"/>
                    </a:ext>
                  </a:extLst>
                </a:gridCol>
              </a:tblGrid>
              <a:tr h="854829">
                <a:tc>
                  <a:txBody>
                    <a:bodyPr/>
                    <a:lstStyle/>
                    <a:p>
                      <a:r>
                        <a:rPr lang="en-US" sz="2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 ripple effect of our work: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Hyilu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the teacher </a:t>
                      </a:r>
                    </a:p>
                    <a:p>
                      <a:r>
                        <a:rPr lang="en-US" sz="2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(see separate notes for story)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6537165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E8CF804E-4507-1E1E-3BAD-D38F118E9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776" y="1171226"/>
            <a:ext cx="7262077" cy="484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32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C00B32B408D146B7B5AD444CC61B5B" ma:contentTypeVersion="45" ma:contentTypeDescription="Create a new document." ma:contentTypeScope="" ma:versionID="6045c6e98779264d21f2e4ce41ec3dcc">
  <xsd:schema xmlns:xsd="http://www.w3.org/2001/XMLSchema" xmlns:xs="http://www.w3.org/2001/XMLSchema" xmlns:p="http://schemas.microsoft.com/office/2006/metadata/properties" xmlns:ns2="7f942450-d077-4074-a07d-5ac3ede90282" xmlns:ns3="ef8c4e6d-1355-4991-a81b-e23991b546e9" targetNamespace="http://schemas.microsoft.com/office/2006/metadata/properties" ma:root="true" ma:fieldsID="bc45fba71b6c43b14beba8037e331abc" ns2:_="" ns3:_="">
    <xsd:import namespace="7f942450-d077-4074-a07d-5ac3ede90282"/>
    <xsd:import namespace="ef8c4e6d-1355-4991-a81b-e23991b546e9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Group" minOccurs="0"/>
                <xsd:element ref="ns2:Campaign" minOccurs="0"/>
                <xsd:element ref="ns2:me254e39de5a45069aea63bf5d7422e4" minOccurs="0"/>
                <xsd:element ref="ns3:TaxCatchAll" minOccurs="0"/>
                <xsd:element ref="ns2:Region" minOccurs="0"/>
                <xsd:element ref="ns3:TaxKeywordTaxHTField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942450-d077-4074-a07d-5ac3ede90282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3" nillable="true" ma:displayName="Document Type" ma:format="Dropdown" ma:internalName="Document_x0020_Type" ma:readOnly="false">
      <xsd:simpleType>
        <xsd:restriction base="dms:Choice">
          <xsd:enumeration value="Brief"/>
          <xsd:enumeration value="Budget"/>
          <xsd:enumeration value="Communication"/>
          <xsd:enumeration value="Contact"/>
          <xsd:enumeration value="Copy"/>
          <xsd:enumeration value="Data"/>
          <xsd:enumeration value="Form"/>
          <xsd:enumeration value="Press"/>
          <xsd:enumeration value="Process"/>
          <xsd:enumeration value="Report"/>
          <xsd:enumeration value="Resource"/>
          <xsd:enumeration value="Schedule"/>
          <xsd:enumeration value="Strategy"/>
          <xsd:enumeration value="Training"/>
          <xsd:enumeration value="Image"/>
        </xsd:restriction>
      </xsd:simpleType>
    </xsd:element>
    <xsd:element name="Group" ma:index="4" nillable="true" ma:displayName="Role" ma:format="Dropdown" ma:internalName="Group" ma:readOnly="false">
      <xsd:simpleType>
        <xsd:restriction base="dms:Choice">
          <xsd:enumeration value="Ambassador"/>
          <xsd:enumeration value="Regional Admin"/>
          <xsd:enumeration value="Regional Co-ordinator"/>
        </xsd:restriction>
      </xsd:simpleType>
    </xsd:element>
    <xsd:element name="Campaign" ma:index="5" nillable="true" ma:displayName="Keyword" ma:description="Add keywords that you may want to filter by" ma:internalName="Campaign" ma:readOnly="false">
      <xsd:simpleType>
        <xsd:restriction base="dms:Text">
          <xsd:maxLength value="255"/>
        </xsd:restriction>
      </xsd:simpleType>
    </xsd:element>
    <xsd:element name="me254e39de5a45069aea63bf5d7422e4" ma:index="8" nillable="true" ma:displayName="Financial year_0" ma:hidden="true" ma:internalName="me254e39de5a45069aea63bf5d7422e4" ma:readOnly="false">
      <xsd:simpleType>
        <xsd:restriction base="dms:Note"/>
      </xsd:simpleType>
    </xsd:element>
    <xsd:element name="Region" ma:index="10" nillable="true" ma:displayName="Region" ma:format="Dropdown" ma:internalName="Region" ma:readOnly="false">
      <xsd:simpleType>
        <xsd:restriction base="dms:Choice">
          <xsd:enumeration value="Borders and Central Scotland"/>
          <xsd:enumeration value="Devon &amp; Cornwall"/>
          <xsd:enumeration value="East Anglia"/>
          <xsd:enumeration value="East Midlands"/>
          <xsd:enumeration value="Home Counties &amp; South"/>
          <xsd:enumeration value="North East"/>
          <xsd:enumeration value="North West"/>
          <xsd:enumeration value="South East"/>
          <xsd:enumeration value="South West"/>
          <xsd:enumeration value="Wales"/>
          <xsd:enumeration value="West Midlands"/>
        </xsd:restriction>
      </xsd:simpleType>
    </xsd:element>
    <xsd:element name="MediaServiceMetadata" ma:index="1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31" nillable="true" ma:taxonomy="true" ma:internalName="lcf76f155ced4ddcb4097134ff3c332f" ma:taxonomyFieldName="MediaServiceImageTags" ma:displayName="Image Tags" ma:readOnly="false" ma:fieldId="{5cf76f15-5ced-4ddc-b409-7134ff3c332f}" ma:taxonomyMulti="true" ma:sspId="fadca4f2-e58f-4cbc-aeae-d831f66264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BillingMetadata" ma:index="3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c4e6d-1355-4991-a81b-e23991b546e9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hidden="true" ma:list="{acfad80f-a3ad-4f7f-a4c5-6b20d8737c7d}" ma:internalName="TaxCatchAll" ma:showField="CatchAllData" ma:web="ef8c4e6d-1355-4991-a81b-e23991b546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3" nillable="true" ma:taxonomy="true" ma:internalName="TaxKeywordTaxHTField" ma:taxonomyFieldName="TaxKeyword" ma:displayName="Enterprise Keywords" ma:fieldId="{23f27201-bee3-471e-b2e7-b64fd8b7ca38}" ma:taxonomyMulti="true" ma:sspId="fadca4f2-e58f-4cbc-aeae-d831f662642b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SharedWithUsers" ma:index="2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4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ef8c4e6d-1355-4991-a81b-e23991b546e9">
      <Terms xmlns="http://schemas.microsoft.com/office/infopath/2007/PartnerControls"/>
    </TaxKeywordTaxHTField>
    <TaxCatchAll xmlns="ef8c4e6d-1355-4991-a81b-e23991b546e9" xsi:nil="true"/>
    <lcf76f155ced4ddcb4097134ff3c332f xmlns="7f942450-d077-4074-a07d-5ac3ede90282">
      <Terms xmlns="http://schemas.microsoft.com/office/infopath/2007/PartnerControls"/>
    </lcf76f155ced4ddcb4097134ff3c332f>
    <Campaign xmlns="7f942450-d077-4074-a07d-5ac3ede90282" xsi:nil="true"/>
    <Region xmlns="7f942450-d077-4074-a07d-5ac3ede90282" xsi:nil="true"/>
    <me254e39de5a45069aea63bf5d7422e4 xmlns="7f942450-d077-4074-a07d-5ac3ede90282" xsi:nil="true"/>
    <Document_x0020_Type xmlns="7f942450-d077-4074-a07d-5ac3ede90282" xsi:nil="true"/>
    <Group xmlns="7f942450-d077-4074-a07d-5ac3ede90282" xsi:nil="true"/>
  </documentManagement>
</p:properties>
</file>

<file path=customXml/itemProps1.xml><?xml version="1.0" encoding="utf-8"?>
<ds:datastoreItem xmlns:ds="http://schemas.openxmlformats.org/officeDocument/2006/customXml" ds:itemID="{41400E12-7C37-46AF-8507-7919D20AB8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f942450-d077-4074-a07d-5ac3ede90282"/>
    <ds:schemaRef ds:uri="ef8c4e6d-1355-4991-a81b-e23991b546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D734F2B-5A39-4E48-AC8F-F958B5A4DE5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A40A78D-BBCC-45C1-8D26-FACFBAF475B7}">
  <ds:schemaRefs>
    <ds:schemaRef ds:uri="http://purl.org/dc/elements/1.1/"/>
    <ds:schemaRef ds:uri="ef8c4e6d-1355-4991-a81b-e23991b546e9"/>
    <ds:schemaRef ds:uri="http://purl.org/dc/terms/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f0f2d8f0-8db3-4e4e-a590-024d67ebef98"/>
    <ds:schemaRef ds:uri="http://schemas.microsoft.com/office/2006/metadata/properties"/>
    <ds:schemaRef ds:uri="7f942450-d077-4074-a07d-5ac3ede9028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189</Words>
  <Application>Microsoft Office PowerPoint</Application>
  <PresentationFormat>Widescreen</PresentationFormat>
  <Paragraphs>25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Aptos</vt:lpstr>
      <vt:lpstr>Arial</vt:lpstr>
      <vt:lpstr>Calibri</vt:lpstr>
      <vt:lpstr>Calibri Light</vt:lpstr>
      <vt:lpstr>Heboos </vt:lpstr>
      <vt:lpstr>Impact</vt:lpstr>
      <vt:lpstr>Teko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 Rawlins</dc:creator>
  <cp:lastModifiedBy>Ann Hatton</cp:lastModifiedBy>
  <cp:revision>4</cp:revision>
  <dcterms:created xsi:type="dcterms:W3CDTF">2022-03-21T16:53:05Z</dcterms:created>
  <dcterms:modified xsi:type="dcterms:W3CDTF">2025-07-30T07:44:00Z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0x010100C2C00B32B408D146B7B5AD444CC61B5B</vt:lpwstr>
  </property>
  <property fmtid="{D5CDD505-2E9C-101B-9397-08002B2CF9AE}" pid="3" name="TaxKeyword">
    <vt:lpwstr/>
  </property>
  <property fmtid="{D5CDD505-2E9C-101B-9397-08002B2CF9AE}" pid="4" name="library">
    <vt:lpwstr>2;#Comms|b6e7055d-68a7-4f7b-8aed-02a4a4947053</vt:lpwstr>
  </property>
  <property fmtid="{D5CDD505-2E9C-101B-9397-08002B2CF9AE}" pid="5" name="MediaServiceImageTags">
    <vt:lpwstr/>
  </property>
  <property fmtid="{D5CDD505-2E9C-101B-9397-08002B2CF9AE}" pid="6" name="Campaign">
    <vt:lpwstr/>
  </property>
  <property fmtid="{D5CDD505-2E9C-101B-9397-08002B2CF9AE}" pid="7" name="Doc Type">
    <vt:lpwstr/>
  </property>
  <property fmtid="{D5CDD505-2E9C-101B-9397-08002B2CF9AE}" pid="8" name="Year">
    <vt:lpwstr/>
  </property>
  <property fmtid="{D5CDD505-2E9C-101B-9397-08002B2CF9AE}" pid="9" name="Financial_x0020_year">
    <vt:lpwstr/>
  </property>
  <property fmtid="{D5CDD505-2E9C-101B-9397-08002B2CF9AE}" pid="10" name="Financial year">
    <vt:lpwstr/>
  </property>
  <property fmtid="{D5CDD505-2E9C-101B-9397-08002B2CF9AE}" pid="11" name="h408ebb7376b4e879e5f5c77f9f1bc60">
    <vt:lpwstr>Comms|b6e7055d-68a7-4f7b-8aed-02a4a4947053</vt:lpwstr>
  </property>
</Properties>
</file>