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74" r:id="rId5"/>
    <p:sldId id="378" r:id="rId6"/>
    <p:sldId id="374" r:id="rId7"/>
    <p:sldId id="268" r:id="rId8"/>
    <p:sldId id="269" r:id="rId9"/>
    <p:sldId id="381" r:id="rId10"/>
    <p:sldId id="383" r:id="rId11"/>
    <p:sldId id="384" r:id="rId12"/>
    <p:sldId id="385" r:id="rId13"/>
    <p:sldId id="301" r:id="rId14"/>
    <p:sldId id="386" r:id="rId15"/>
    <p:sldId id="273" r:id="rId16"/>
    <p:sldId id="263" r:id="rId17"/>
    <p:sldId id="278" r:id="rId18"/>
    <p:sldId id="265" r:id="rId19"/>
    <p:sldId id="272" r:id="rId20"/>
    <p:sldId id="377" r:id="rId21"/>
    <p:sldId id="275" r:id="rId22"/>
    <p:sldId id="380" r:id="rId23"/>
    <p:sldId id="372" r:id="rId24"/>
    <p:sldId id="373" r:id="rId25"/>
    <p:sldId id="3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3F90FC-D563-548F-2E7D-B99FD09E63E2}" name="Rebecca Parford" initials="RP" userId="S::rebecca.parford@rippleeffect.org::481a82d9-4b75-4291-b2b6-076bfdf2122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90B53B-24E8-45C3-9999-A085D82C958F}" v="7" dt="2026-09-04T09:02:01.5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2985" autoAdjust="0"/>
  </p:normalViewPr>
  <p:slideViewPr>
    <p:cSldViewPr snapToGrid="0">
      <p:cViewPr varScale="1">
        <p:scale>
          <a:sx n="69" d="100"/>
          <a:sy n="69" d="100"/>
        </p:scale>
        <p:origin x="2154" y="78"/>
      </p:cViewPr>
      <p:guideLst/>
    </p:cSldViewPr>
  </p:slideViewPr>
  <p:notesTextViewPr>
    <p:cViewPr>
      <p:scale>
        <a:sx n="1" d="1"/>
        <a:sy n="1" d="1"/>
      </p:scale>
      <p:origin x="0" y="0"/>
    </p:cViewPr>
  </p:notesTextViewPr>
  <p:sorterViewPr>
    <p:cViewPr>
      <p:scale>
        <a:sx n="100" d="100"/>
        <a:sy n="100" d="100"/>
      </p:scale>
      <p:origin x="0" y="-21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Hatton" userId="529d22d8-e3c7-4088-995f-21b81436ebef" providerId="ADAL" clId="{CC64F613-2604-448B-9FEE-B5B72C71D8FA}"/>
    <pc:docChg chg="undo custSel addSld delSld modSld sldOrd delMainMaster">
      <pc:chgData name="Ann Hatton" userId="529d22d8-e3c7-4088-995f-21b81436ebef" providerId="ADAL" clId="{CC64F613-2604-448B-9FEE-B5B72C71D8FA}" dt="2026-09-04T09:13:47.013" v="117" actId="47"/>
      <pc:docMkLst>
        <pc:docMk/>
      </pc:docMkLst>
      <pc:sldChg chg="add del">
        <pc:chgData name="Ann Hatton" userId="529d22d8-e3c7-4088-995f-21b81436ebef" providerId="ADAL" clId="{CC64F613-2604-448B-9FEE-B5B72C71D8FA}" dt="2026-09-04T09:13:39.446" v="113" actId="47"/>
        <pc:sldMkLst>
          <pc:docMk/>
          <pc:sldMk cId="2341723412" sldId="259"/>
        </pc:sldMkLst>
      </pc:sldChg>
      <pc:sldChg chg="del">
        <pc:chgData name="Ann Hatton" userId="529d22d8-e3c7-4088-995f-21b81436ebef" providerId="ADAL" clId="{CC64F613-2604-448B-9FEE-B5B72C71D8FA}" dt="2026-09-04T09:00:33.181" v="90" actId="47"/>
        <pc:sldMkLst>
          <pc:docMk/>
          <pc:sldMk cId="1641926184" sldId="260"/>
        </pc:sldMkLst>
      </pc:sldChg>
      <pc:sldChg chg="add del ord">
        <pc:chgData name="Ann Hatton" userId="529d22d8-e3c7-4088-995f-21b81436ebef" providerId="ADAL" clId="{CC64F613-2604-448B-9FEE-B5B72C71D8FA}" dt="2026-09-04T09:13:36.665" v="111" actId="47"/>
        <pc:sldMkLst>
          <pc:docMk/>
          <pc:sldMk cId="215382755" sldId="261"/>
        </pc:sldMkLst>
      </pc:sldChg>
      <pc:sldChg chg="del">
        <pc:chgData name="Ann Hatton" userId="529d22d8-e3c7-4088-995f-21b81436ebef" providerId="ADAL" clId="{CC64F613-2604-448B-9FEE-B5B72C71D8FA}" dt="2026-09-04T09:00:35.861" v="92" actId="47"/>
        <pc:sldMkLst>
          <pc:docMk/>
          <pc:sldMk cId="3661602000" sldId="262"/>
        </pc:sldMkLst>
      </pc:sldChg>
      <pc:sldChg chg="del">
        <pc:chgData name="Ann Hatton" userId="529d22d8-e3c7-4088-995f-21b81436ebef" providerId="ADAL" clId="{CC64F613-2604-448B-9FEE-B5B72C71D8FA}" dt="2026-09-04T09:02:27.848" v="108" actId="47"/>
        <pc:sldMkLst>
          <pc:docMk/>
          <pc:sldMk cId="582166363" sldId="266"/>
        </pc:sldMkLst>
      </pc:sldChg>
      <pc:sldChg chg="del">
        <pc:chgData name="Ann Hatton" userId="529d22d8-e3c7-4088-995f-21b81436ebef" providerId="ADAL" clId="{CC64F613-2604-448B-9FEE-B5B72C71D8FA}" dt="2026-09-04T09:00:39.110" v="93" actId="47"/>
        <pc:sldMkLst>
          <pc:docMk/>
          <pc:sldMk cId="1203616986" sldId="267"/>
        </pc:sldMkLst>
      </pc:sldChg>
      <pc:sldChg chg="modSp mod">
        <pc:chgData name="Ann Hatton" userId="529d22d8-e3c7-4088-995f-21b81436ebef" providerId="ADAL" clId="{CC64F613-2604-448B-9FEE-B5B72C71D8FA}" dt="2026-09-04T08:54:06.737" v="4" actId="20577"/>
        <pc:sldMkLst>
          <pc:docMk/>
          <pc:sldMk cId="794343836" sldId="274"/>
        </pc:sldMkLst>
        <pc:spChg chg="mod">
          <ac:chgData name="Ann Hatton" userId="529d22d8-e3c7-4088-995f-21b81436ebef" providerId="ADAL" clId="{CC64F613-2604-448B-9FEE-B5B72C71D8FA}" dt="2026-09-04T08:54:06.737" v="4" actId="20577"/>
          <ac:spMkLst>
            <pc:docMk/>
            <pc:sldMk cId="794343836" sldId="274"/>
            <ac:spMk id="5122" creationId="{B73970C7-D9BB-CCA2-F065-86F7352BF2CB}"/>
          </ac:spMkLst>
        </pc:spChg>
      </pc:sldChg>
      <pc:sldChg chg="add ord">
        <pc:chgData name="Ann Hatton" userId="529d22d8-e3c7-4088-995f-21b81436ebef" providerId="ADAL" clId="{CC64F613-2604-448B-9FEE-B5B72C71D8FA}" dt="2026-09-04T09:00:17.856" v="87" actId="20578"/>
        <pc:sldMkLst>
          <pc:docMk/>
          <pc:sldMk cId="145114668" sldId="301"/>
        </pc:sldMkLst>
      </pc:sldChg>
      <pc:sldChg chg="addSp delSp modSp mod modNotesTx">
        <pc:chgData name="Ann Hatton" userId="529d22d8-e3c7-4088-995f-21b81436ebef" providerId="ADAL" clId="{CC64F613-2604-448B-9FEE-B5B72C71D8FA}" dt="2026-09-04T08:56:55.773" v="81" actId="20577"/>
        <pc:sldMkLst>
          <pc:docMk/>
          <pc:sldMk cId="0" sldId="374"/>
        </pc:sldMkLst>
        <pc:spChg chg="mod">
          <ac:chgData name="Ann Hatton" userId="529d22d8-e3c7-4088-995f-21b81436ebef" providerId="ADAL" clId="{CC64F613-2604-448B-9FEE-B5B72C71D8FA}" dt="2026-09-04T08:56:41.218" v="68" actId="20577"/>
          <ac:spMkLst>
            <pc:docMk/>
            <pc:sldMk cId="0" sldId="374"/>
            <ac:spMk id="2" creationId="{D5894F72-314C-8303-E310-DBE826F458AD}"/>
          </ac:spMkLst>
        </pc:spChg>
        <pc:picChg chg="add mod ord modCrop">
          <ac:chgData name="Ann Hatton" userId="529d22d8-e3c7-4088-995f-21b81436ebef" providerId="ADAL" clId="{CC64F613-2604-448B-9FEE-B5B72C71D8FA}" dt="2026-09-04T08:56:18.468" v="20" actId="167"/>
          <ac:picMkLst>
            <pc:docMk/>
            <pc:sldMk cId="0" sldId="374"/>
            <ac:picMk id="4" creationId="{E8ACE5DB-0173-11F0-786D-B44B8D6AA361}"/>
          </ac:picMkLst>
        </pc:picChg>
        <pc:picChg chg="del">
          <ac:chgData name="Ann Hatton" userId="529d22d8-e3c7-4088-995f-21b81436ebef" providerId="ADAL" clId="{CC64F613-2604-448B-9FEE-B5B72C71D8FA}" dt="2026-09-04T08:55:14.631" v="7" actId="478"/>
          <ac:picMkLst>
            <pc:docMk/>
            <pc:sldMk cId="0" sldId="374"/>
            <ac:picMk id="14" creationId="{9CA88D81-36E0-24B8-5117-B99DA5DCC731}"/>
          </ac:picMkLst>
        </pc:picChg>
      </pc:sldChg>
      <pc:sldChg chg="add del">
        <pc:chgData name="Ann Hatton" userId="529d22d8-e3c7-4088-995f-21b81436ebef" providerId="ADAL" clId="{CC64F613-2604-448B-9FEE-B5B72C71D8FA}" dt="2026-09-04T09:13:43.258" v="116" actId="47"/>
        <pc:sldMkLst>
          <pc:docMk/>
          <pc:sldMk cId="66657414" sldId="375"/>
        </pc:sldMkLst>
      </pc:sldChg>
      <pc:sldChg chg="del">
        <pc:chgData name="Ann Hatton" userId="529d22d8-e3c7-4088-995f-21b81436ebef" providerId="ADAL" clId="{CC64F613-2604-448B-9FEE-B5B72C71D8FA}" dt="2026-09-04T09:00:43.637" v="95" actId="47"/>
        <pc:sldMkLst>
          <pc:docMk/>
          <pc:sldMk cId="2892842939" sldId="375"/>
        </pc:sldMkLst>
      </pc:sldChg>
      <pc:sldChg chg="del">
        <pc:chgData name="Ann Hatton" userId="529d22d8-e3c7-4088-995f-21b81436ebef" providerId="ADAL" clId="{CC64F613-2604-448B-9FEE-B5B72C71D8FA}" dt="2026-09-04T09:00:44.474" v="96" actId="47"/>
        <pc:sldMkLst>
          <pc:docMk/>
          <pc:sldMk cId="66657414" sldId="376"/>
        </pc:sldMkLst>
      </pc:sldChg>
      <pc:sldChg chg="delSp modSp add mod">
        <pc:chgData name="Ann Hatton" userId="529d22d8-e3c7-4088-995f-21b81436ebef" providerId="ADAL" clId="{CC64F613-2604-448B-9FEE-B5B72C71D8FA}" dt="2026-09-04T09:02:23.778" v="107" actId="14100"/>
        <pc:sldMkLst>
          <pc:docMk/>
          <pc:sldMk cId="1036230976" sldId="376"/>
        </pc:sldMkLst>
        <pc:spChg chg="mod">
          <ac:chgData name="Ann Hatton" userId="529d22d8-e3c7-4088-995f-21b81436ebef" providerId="ADAL" clId="{CC64F613-2604-448B-9FEE-B5B72C71D8FA}" dt="2026-09-04T09:02:13.510" v="104" actId="404"/>
          <ac:spMkLst>
            <pc:docMk/>
            <pc:sldMk cId="1036230976" sldId="376"/>
            <ac:spMk id="13" creationId="{B31B0847-BBCC-8C2C-0469-2FDB59BA4899}"/>
          </ac:spMkLst>
        </pc:spChg>
        <pc:spChg chg="mod">
          <ac:chgData name="Ann Hatton" userId="529d22d8-e3c7-4088-995f-21b81436ebef" providerId="ADAL" clId="{CC64F613-2604-448B-9FEE-B5B72C71D8FA}" dt="2026-09-04T09:02:20.661" v="105" actId="20577"/>
          <ac:spMkLst>
            <pc:docMk/>
            <pc:sldMk cId="1036230976" sldId="376"/>
            <ac:spMk id="6147" creationId="{F65BDD89-D6E0-972D-2A48-4A41D3419D67}"/>
          </ac:spMkLst>
        </pc:spChg>
        <pc:picChg chg="del">
          <ac:chgData name="Ann Hatton" userId="529d22d8-e3c7-4088-995f-21b81436ebef" providerId="ADAL" clId="{CC64F613-2604-448B-9FEE-B5B72C71D8FA}" dt="2026-09-04T09:02:04.415" v="102" actId="478"/>
          <ac:picMkLst>
            <pc:docMk/>
            <pc:sldMk cId="1036230976" sldId="376"/>
            <ac:picMk id="2" creationId="{D72079B9-42A1-64E5-8293-DFC33ABB8E16}"/>
          </ac:picMkLst>
        </pc:picChg>
        <pc:picChg chg="mod">
          <ac:chgData name="Ann Hatton" userId="529d22d8-e3c7-4088-995f-21b81436ebef" providerId="ADAL" clId="{CC64F613-2604-448B-9FEE-B5B72C71D8FA}" dt="2026-09-04T09:02:23.778" v="107" actId="14100"/>
          <ac:picMkLst>
            <pc:docMk/>
            <pc:sldMk cId="1036230976" sldId="376"/>
            <ac:picMk id="8" creationId="{CCA3AB22-BA2A-C2B4-94D6-4DE8FEEF75A8}"/>
          </ac:picMkLst>
        </pc:picChg>
      </pc:sldChg>
      <pc:sldChg chg="add del">
        <pc:chgData name="Ann Hatton" userId="529d22d8-e3c7-4088-995f-21b81436ebef" providerId="ADAL" clId="{CC64F613-2604-448B-9FEE-B5B72C71D8FA}" dt="2026-09-04T09:13:34.678" v="110" actId="47"/>
        <pc:sldMkLst>
          <pc:docMk/>
          <pc:sldMk cId="4007891393" sldId="377"/>
        </pc:sldMkLst>
      </pc:sldChg>
      <pc:sldChg chg="del">
        <pc:chgData name="Ann Hatton" userId="529d22d8-e3c7-4088-995f-21b81436ebef" providerId="ADAL" clId="{CC64F613-2604-448B-9FEE-B5B72C71D8FA}" dt="2026-09-04T09:00:42.911" v="94" actId="47"/>
        <pc:sldMkLst>
          <pc:docMk/>
          <pc:sldMk cId="956453447" sldId="379"/>
        </pc:sldMkLst>
      </pc:sldChg>
      <pc:sldChg chg="add del">
        <pc:chgData name="Ann Hatton" userId="529d22d8-e3c7-4088-995f-21b81436ebef" providerId="ADAL" clId="{CC64F613-2604-448B-9FEE-B5B72C71D8FA}" dt="2026-09-04T09:13:38.566" v="112" actId="47"/>
        <pc:sldMkLst>
          <pc:docMk/>
          <pc:sldMk cId="1641926184" sldId="379"/>
        </pc:sldMkLst>
      </pc:sldChg>
      <pc:sldChg chg="add">
        <pc:chgData name="Ann Hatton" userId="529d22d8-e3c7-4088-995f-21b81436ebef" providerId="ADAL" clId="{CC64F613-2604-448B-9FEE-B5B72C71D8FA}" dt="2026-09-04T08:58:58.125" v="82"/>
        <pc:sldMkLst>
          <pc:docMk/>
          <pc:sldMk cId="1321907841" sldId="381"/>
        </pc:sldMkLst>
      </pc:sldChg>
      <pc:sldChg chg="add del ord">
        <pc:chgData name="Ann Hatton" userId="529d22d8-e3c7-4088-995f-21b81436ebef" providerId="ADAL" clId="{CC64F613-2604-448B-9FEE-B5B72C71D8FA}" dt="2026-09-04T09:00:20.662" v="88" actId="47"/>
        <pc:sldMkLst>
          <pc:docMk/>
          <pc:sldMk cId="2885672344" sldId="382"/>
        </pc:sldMkLst>
      </pc:sldChg>
      <pc:sldChg chg="add ord">
        <pc:chgData name="Ann Hatton" userId="529d22d8-e3c7-4088-995f-21b81436ebef" providerId="ADAL" clId="{CC64F613-2604-448B-9FEE-B5B72C71D8FA}" dt="2026-09-04T09:00:17.856" v="87" actId="20578"/>
        <pc:sldMkLst>
          <pc:docMk/>
          <pc:sldMk cId="3263059925" sldId="383"/>
        </pc:sldMkLst>
      </pc:sldChg>
      <pc:sldChg chg="add ord">
        <pc:chgData name="Ann Hatton" userId="529d22d8-e3c7-4088-995f-21b81436ebef" providerId="ADAL" clId="{CC64F613-2604-448B-9FEE-B5B72C71D8FA}" dt="2026-09-04T09:00:17.856" v="87" actId="20578"/>
        <pc:sldMkLst>
          <pc:docMk/>
          <pc:sldMk cId="3818466086" sldId="384"/>
        </pc:sldMkLst>
      </pc:sldChg>
      <pc:sldChg chg="add ord">
        <pc:chgData name="Ann Hatton" userId="529d22d8-e3c7-4088-995f-21b81436ebef" providerId="ADAL" clId="{CC64F613-2604-448B-9FEE-B5B72C71D8FA}" dt="2026-09-04T09:00:17.856" v="87" actId="20578"/>
        <pc:sldMkLst>
          <pc:docMk/>
          <pc:sldMk cId="2478071425" sldId="385"/>
        </pc:sldMkLst>
      </pc:sldChg>
      <pc:sldChg chg="add ord">
        <pc:chgData name="Ann Hatton" userId="529d22d8-e3c7-4088-995f-21b81436ebef" providerId="ADAL" clId="{CC64F613-2604-448B-9FEE-B5B72C71D8FA}" dt="2026-09-04T09:00:17.856" v="87" actId="20578"/>
        <pc:sldMkLst>
          <pc:docMk/>
          <pc:sldMk cId="3042965832" sldId="386"/>
        </pc:sldMkLst>
      </pc:sldChg>
      <pc:sldChg chg="add del">
        <pc:chgData name="Ann Hatton" userId="529d22d8-e3c7-4088-995f-21b81436ebef" providerId="ADAL" clId="{CC64F613-2604-448B-9FEE-B5B72C71D8FA}" dt="2026-09-04T09:13:47.013" v="117" actId="47"/>
        <pc:sldMkLst>
          <pc:docMk/>
          <pc:sldMk cId="924275898" sldId="387"/>
        </pc:sldMkLst>
      </pc:sldChg>
      <pc:sldChg chg="add del">
        <pc:chgData name="Ann Hatton" userId="529d22d8-e3c7-4088-995f-21b81436ebef" providerId="ADAL" clId="{CC64F613-2604-448B-9FEE-B5B72C71D8FA}" dt="2026-09-04T09:13:40.200" v="114" actId="47"/>
        <pc:sldMkLst>
          <pc:docMk/>
          <pc:sldMk cId="1939424754" sldId="388"/>
        </pc:sldMkLst>
      </pc:sldChg>
      <pc:sldChg chg="add del">
        <pc:chgData name="Ann Hatton" userId="529d22d8-e3c7-4088-995f-21b81436ebef" providerId="ADAL" clId="{CC64F613-2604-448B-9FEE-B5B72C71D8FA}" dt="2026-09-04T09:13:42.134" v="115" actId="47"/>
        <pc:sldMkLst>
          <pc:docMk/>
          <pc:sldMk cId="2713342396" sldId="389"/>
        </pc:sldMkLst>
      </pc:sldChg>
      <pc:sldChg chg="add del">
        <pc:chgData name="Ann Hatton" userId="529d22d8-e3c7-4088-995f-21b81436ebef" providerId="ADAL" clId="{CC64F613-2604-448B-9FEE-B5B72C71D8FA}" dt="2026-09-04T09:01:39.173" v="99"/>
        <pc:sldMkLst>
          <pc:docMk/>
          <pc:sldMk cId="4006828976" sldId="390"/>
        </pc:sldMkLst>
      </pc:sldChg>
      <pc:sldChg chg="add del">
        <pc:chgData name="Ann Hatton" userId="529d22d8-e3c7-4088-995f-21b81436ebef" providerId="ADAL" clId="{CC64F613-2604-448B-9FEE-B5B72C71D8FA}" dt="2026-09-04T09:01:39.173" v="99"/>
        <pc:sldMkLst>
          <pc:docMk/>
          <pc:sldMk cId="3226801501" sldId="391"/>
        </pc:sldMkLst>
      </pc:sldChg>
      <pc:sldChg chg="add del">
        <pc:chgData name="Ann Hatton" userId="529d22d8-e3c7-4088-995f-21b81436ebef" providerId="ADAL" clId="{CC64F613-2604-448B-9FEE-B5B72C71D8FA}" dt="2026-09-04T09:01:39.173" v="99"/>
        <pc:sldMkLst>
          <pc:docMk/>
          <pc:sldMk cId="3555854875" sldId="392"/>
        </pc:sldMkLst>
      </pc:sldChg>
      <pc:sldChg chg="add del">
        <pc:chgData name="Ann Hatton" userId="529d22d8-e3c7-4088-995f-21b81436ebef" providerId="ADAL" clId="{CC64F613-2604-448B-9FEE-B5B72C71D8FA}" dt="2026-09-04T09:01:39.173" v="99"/>
        <pc:sldMkLst>
          <pc:docMk/>
          <pc:sldMk cId="3909151082" sldId="393"/>
        </pc:sldMkLst>
      </pc:sldChg>
      <pc:sldChg chg="add del">
        <pc:chgData name="Ann Hatton" userId="529d22d8-e3c7-4088-995f-21b81436ebef" providerId="ADAL" clId="{CC64F613-2604-448B-9FEE-B5B72C71D8FA}" dt="2026-09-04T09:01:39.173" v="99"/>
        <pc:sldMkLst>
          <pc:docMk/>
          <pc:sldMk cId="3658429767" sldId="394"/>
        </pc:sldMkLst>
      </pc:sldChg>
      <pc:sldChg chg="add del">
        <pc:chgData name="Ann Hatton" userId="529d22d8-e3c7-4088-995f-21b81436ebef" providerId="ADAL" clId="{CC64F613-2604-448B-9FEE-B5B72C71D8FA}" dt="2026-09-04T09:01:39.173" v="99"/>
        <pc:sldMkLst>
          <pc:docMk/>
          <pc:sldMk cId="825436373" sldId="395"/>
        </pc:sldMkLst>
      </pc:sldChg>
      <pc:sldChg chg="add del">
        <pc:chgData name="Ann Hatton" userId="529d22d8-e3c7-4088-995f-21b81436ebef" providerId="ADAL" clId="{CC64F613-2604-448B-9FEE-B5B72C71D8FA}" dt="2026-09-04T09:01:39.173" v="99"/>
        <pc:sldMkLst>
          <pc:docMk/>
          <pc:sldMk cId="720609591" sldId="396"/>
        </pc:sldMkLst>
      </pc:sldChg>
      <pc:sldMasterChg chg="del delSldLayout">
        <pc:chgData name="Ann Hatton" userId="529d22d8-e3c7-4088-995f-21b81436ebef" providerId="ADAL" clId="{CC64F613-2604-448B-9FEE-B5B72C71D8FA}" dt="2026-09-04T09:00:42.911" v="94" actId="47"/>
        <pc:sldMasterMkLst>
          <pc:docMk/>
          <pc:sldMasterMk cId="2727273605" sldId="2147483653"/>
        </pc:sldMasterMkLst>
        <pc:sldLayoutChg chg="del">
          <pc:chgData name="Ann Hatton" userId="529d22d8-e3c7-4088-995f-21b81436ebef" providerId="ADAL" clId="{CC64F613-2604-448B-9FEE-B5B72C71D8FA}" dt="2026-09-04T09:00:42.911" v="94" actId="47"/>
          <pc:sldLayoutMkLst>
            <pc:docMk/>
            <pc:sldMasterMk cId="2727273605" sldId="2147483653"/>
            <pc:sldLayoutMk cId="3834922815" sldId="2147483654"/>
          </pc:sldLayoutMkLst>
        </pc:sldLayoutChg>
        <pc:sldLayoutChg chg="del">
          <pc:chgData name="Ann Hatton" userId="529d22d8-e3c7-4088-995f-21b81436ebef" providerId="ADAL" clId="{CC64F613-2604-448B-9FEE-B5B72C71D8FA}" dt="2026-09-04T09:00:42.911" v="94" actId="47"/>
          <pc:sldLayoutMkLst>
            <pc:docMk/>
            <pc:sldMasterMk cId="2727273605" sldId="2147483653"/>
            <pc:sldLayoutMk cId="1503353694" sldId="2147483655"/>
          </pc:sldLayoutMkLst>
        </pc:sldLayoutChg>
        <pc:sldLayoutChg chg="del">
          <pc:chgData name="Ann Hatton" userId="529d22d8-e3c7-4088-995f-21b81436ebef" providerId="ADAL" clId="{CC64F613-2604-448B-9FEE-B5B72C71D8FA}" dt="2026-09-04T09:00:42.911" v="94" actId="47"/>
          <pc:sldLayoutMkLst>
            <pc:docMk/>
            <pc:sldMasterMk cId="2727273605" sldId="2147483653"/>
            <pc:sldLayoutMk cId="91168887" sldId="214748365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1A3AD-E012-40D8-85C4-8061D2863F94}" type="datetimeFigureOut">
              <a:rPr lang="en-GB" smtClean="0"/>
              <a:t>04/09/2026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BF7C2-7E5A-48DA-88B9-03B24D3CB2C8}" type="slidenum">
              <a:rPr lang="en-GB" smtClean="0"/>
              <a:t>‹#›</a:t>
            </a:fld>
            <a:endParaRPr lang="en-GB"/>
          </a:p>
        </p:txBody>
      </p:sp>
    </p:spTree>
    <p:extLst>
      <p:ext uri="{BB962C8B-B14F-4D97-AF65-F5344CB8AC3E}">
        <p14:creationId xmlns:p14="http://schemas.microsoft.com/office/powerpoint/2010/main" val="581149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rippleeffect.org/about/what-we-do/"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rippleeffect.org/about/our-history/"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rippleeffect.org/about/what-we-do/sustainable-agriculture/push-pull-biotechnology/"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1l97138avwug7.cloudfront.net/documents/THM-for-Gender-and-Nutrition-Training-Manual-May-2023-V2-FINAL-PDF-1_2023-07-26-122431_rbye.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059EC-94C7-77A1-D711-FCC252E8B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12EC4-0425-5BA9-3D60-844AFE9896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48294-60B7-4E31-E3AB-699403DB9DFA}"/>
              </a:ext>
            </a:extLst>
          </p:cNvPr>
          <p:cNvSpPr>
            <a:spLocks noGrp="1"/>
          </p:cNvSpPr>
          <p:nvPr>
            <p:ph type="body" idx="1"/>
          </p:nvPr>
        </p:nvSpPr>
        <p:spPr/>
        <p:txBody>
          <a:bodyPr/>
          <a:lstStyle/>
          <a:p>
            <a:pPr algn="l"/>
            <a:r>
              <a:rPr lang="en-GB" b="0">
                <a:solidFill>
                  <a:schemeClr val="bg1"/>
                </a:solidFill>
              </a:rPr>
              <a:t>Thank you for taking time to do this presentation. </a:t>
            </a:r>
          </a:p>
          <a:p>
            <a:pPr marL="457200" indent="-457200" algn="l">
              <a:buFont typeface="Arial" panose="020B0604020202020204" pitchFamily="34" charset="0"/>
              <a:buChar char="•"/>
            </a:pPr>
            <a:r>
              <a:rPr lang="en-GB" b="0">
                <a:solidFill>
                  <a:schemeClr val="bg1"/>
                </a:solidFill>
              </a:rPr>
              <a:t>Please adapt it to fit your audience.</a:t>
            </a:r>
          </a:p>
          <a:p>
            <a:pPr marL="457200" indent="-457200" algn="l">
              <a:buFont typeface="Arial" panose="020B0604020202020204" pitchFamily="34" charset="0"/>
              <a:buChar char="•"/>
            </a:pPr>
            <a:r>
              <a:rPr lang="en-GB" b="0">
                <a:solidFill>
                  <a:schemeClr val="bg1"/>
                </a:solidFill>
              </a:rPr>
              <a:t>There are 3 videos, delete what you don’t need </a:t>
            </a:r>
          </a:p>
          <a:p>
            <a:pPr marL="457200" indent="-457200" algn="l">
              <a:buFont typeface="Arial" panose="020B0604020202020204" pitchFamily="34" charset="0"/>
              <a:buChar char="•"/>
            </a:pPr>
            <a:r>
              <a:rPr lang="en-GB" b="0">
                <a:solidFill>
                  <a:schemeClr val="bg1"/>
                </a:solidFill>
              </a:rPr>
              <a:t>If possible, add in one of your own Ripple Effect stories to make it personal.</a:t>
            </a:r>
          </a:p>
          <a:p>
            <a:pPr marL="457200" indent="-457200" algn="l">
              <a:buFont typeface="Arial" panose="020B0604020202020204" pitchFamily="34" charset="0"/>
              <a:buChar char="•"/>
            </a:pPr>
            <a:r>
              <a:rPr lang="en-GB" b="0">
                <a:solidFill>
                  <a:schemeClr val="bg1"/>
                </a:solidFill>
              </a:rPr>
              <a:t>If you add anything in, please try to make sure all the fonts are the same.</a:t>
            </a:r>
          </a:p>
          <a:p>
            <a:pPr marL="457200" indent="-457200" algn="l">
              <a:buFont typeface="Arial" panose="020B0604020202020204" pitchFamily="34" charset="0"/>
              <a:buChar char="•"/>
            </a:pPr>
            <a:r>
              <a:rPr lang="en-GB" b="0">
                <a:solidFill>
                  <a:schemeClr val="bg1"/>
                </a:solidFill>
              </a:rPr>
              <a:t>Keep it simple, keep to one call to action only (Garden Twinning, Harvest, gift catalogue…). </a:t>
            </a:r>
          </a:p>
          <a:p>
            <a:endParaRPr lang="en-GB" sz="1200">
              <a:latin typeface="Roboto-Regular"/>
            </a:endParaRPr>
          </a:p>
          <a:p>
            <a:endParaRPr lang="en-GB"/>
          </a:p>
        </p:txBody>
      </p:sp>
      <p:sp>
        <p:nvSpPr>
          <p:cNvPr id="4" name="Slide Number Placeholder 3">
            <a:extLst>
              <a:ext uri="{FF2B5EF4-FFF2-40B4-BE49-F238E27FC236}">
                <a16:creationId xmlns:a16="http://schemas.microsoft.com/office/drawing/2014/main" id="{2D1C818C-CBCD-9A44-9567-31BDE60C2324}"/>
              </a:ext>
            </a:extLst>
          </p:cNvPr>
          <p:cNvSpPr>
            <a:spLocks noGrp="1"/>
          </p:cNvSpPr>
          <p:nvPr>
            <p:ph type="sldNum" sz="quarter" idx="5"/>
          </p:nvPr>
        </p:nvSpPr>
        <p:spPr/>
        <p:txBody>
          <a:bodyPr/>
          <a:lstStyle/>
          <a:p>
            <a:fld id="{51FBF7C2-7E5A-48DA-88B9-03B24D3CB2C8}" type="slidenum">
              <a:rPr lang="en-GB" smtClean="0"/>
              <a:t>1</a:t>
            </a:fld>
            <a:endParaRPr lang="en-GB"/>
          </a:p>
        </p:txBody>
      </p:sp>
    </p:spTree>
    <p:extLst>
      <p:ext uri="{BB962C8B-B14F-4D97-AF65-F5344CB8AC3E}">
        <p14:creationId xmlns:p14="http://schemas.microsoft.com/office/powerpoint/2010/main" val="1405970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latin typeface="Arial" panose="020B0604020202020204" pitchFamily="34" charset="0"/>
              <a:ea typeface="Roboto" panose="02000000000000000000" pitchFamily="2" charset="0"/>
              <a:cs typeface="Arial" panose="020B0604020202020204" pitchFamily="34" charset="0"/>
            </a:endParaRPr>
          </a:p>
          <a:p>
            <a:endParaRPr lang="en-GB" b="1" dirty="0">
              <a:latin typeface="Roboto-Regular"/>
            </a:endParaRPr>
          </a:p>
        </p:txBody>
      </p:sp>
      <p:sp>
        <p:nvSpPr>
          <p:cNvPr id="4" name="Slide Number Placeholder 3"/>
          <p:cNvSpPr>
            <a:spLocks noGrp="1"/>
          </p:cNvSpPr>
          <p:nvPr>
            <p:ph type="sldNum" sz="quarter" idx="5"/>
          </p:nvPr>
        </p:nvSpPr>
        <p:spPr/>
        <p:txBody>
          <a:bodyPr/>
          <a:lstStyle/>
          <a:p>
            <a:fld id="{51FBF7C2-7E5A-48DA-88B9-03B24D3CB2C8}" type="slidenum">
              <a:rPr lang="en-GB" smtClean="0"/>
              <a:t>2</a:t>
            </a:fld>
            <a:endParaRPr lang="en-GB"/>
          </a:p>
        </p:txBody>
      </p:sp>
    </p:spTree>
    <p:extLst>
      <p:ext uri="{BB962C8B-B14F-4D97-AF65-F5344CB8AC3E}">
        <p14:creationId xmlns:p14="http://schemas.microsoft.com/office/powerpoint/2010/main" val="2110087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Roboto-Regular"/>
            </a:endParaRPr>
          </a:p>
          <a:p>
            <a:r>
              <a:rPr lang="en-GB" sz="1600" dirty="0">
                <a:latin typeface="Roboto-Regular"/>
              </a:rPr>
              <a:t>Thank you for choosing to support Ripple Effect.</a:t>
            </a:r>
          </a:p>
          <a:p>
            <a:pPr>
              <a:lnSpc>
                <a:spcPct val="107000"/>
              </a:lnSpc>
              <a:spcAft>
                <a:spcPts val="800"/>
              </a:spcAft>
            </a:pPr>
            <a:endParaRPr lang="en-GB" sz="1600" dirty="0">
              <a:effectLst/>
              <a:latin typeface="Roboto" panose="02000000000000000000" pitchFamily="2"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dirty="0">
                <a:effectLst/>
                <a:latin typeface="Roboto" panose="02000000000000000000" pitchFamily="2" charset="0"/>
                <a:ea typeface="Calibri" panose="020F0502020204030204" pitchFamily="34" charset="0"/>
                <a:cs typeface="Calibri" panose="020F0502020204030204" pitchFamily="34" charset="0"/>
              </a:rPr>
              <a:t>In this presentation, you’ll learn about the work of Ripple Effect and find out about twinning your garden, or your church’s garden to help support farming families in rural Africa .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3</a:t>
            </a:fld>
            <a:endParaRPr lang="en-GB"/>
          </a:p>
        </p:txBody>
      </p:sp>
    </p:spTree>
    <p:extLst>
      <p:ext uri="{BB962C8B-B14F-4D97-AF65-F5344CB8AC3E}">
        <p14:creationId xmlns:p14="http://schemas.microsoft.com/office/powerpoint/2010/main" val="1659454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WHERE</a:t>
            </a:r>
            <a:endParaRPr lang="en-GB"/>
          </a:p>
          <a:p>
            <a:r>
              <a:rPr lang="en-GB"/>
              <a:t>Ripple Effect has established country programmes in Ethiopia, Kenya, Uganda, Rwanda, Burundi and Zambia.</a:t>
            </a:r>
            <a:endParaRPr lang="en-US"/>
          </a:p>
          <a:p>
            <a:endParaRPr lang="en-GB"/>
          </a:p>
          <a:p>
            <a:r>
              <a:rPr lang="en-GB"/>
              <a:t>80% of Ripple Effect staff are from these countries – working with and for the communities they live alongside.</a:t>
            </a:r>
            <a:endParaRPr lang="en-US"/>
          </a:p>
          <a:p>
            <a:endParaRPr lang="en-GB"/>
          </a:p>
          <a:p>
            <a:endParaRPr lang="en-GB" b="1">
              <a:latin typeface="Roboto-Regular"/>
            </a:endParaRPr>
          </a:p>
        </p:txBody>
      </p:sp>
      <p:sp>
        <p:nvSpPr>
          <p:cNvPr id="4" name="Slide Number Placeholder 3"/>
          <p:cNvSpPr>
            <a:spLocks noGrp="1"/>
          </p:cNvSpPr>
          <p:nvPr>
            <p:ph type="sldNum" sz="quarter" idx="5"/>
          </p:nvPr>
        </p:nvSpPr>
        <p:spPr/>
        <p:txBody>
          <a:bodyPr/>
          <a:lstStyle/>
          <a:p>
            <a:fld id="{51FBF7C2-7E5A-48DA-88B9-03B24D3CB2C8}" type="slidenum">
              <a:rPr lang="en-GB" smtClean="0"/>
              <a:t>4</a:t>
            </a:fld>
            <a:endParaRPr lang="en-GB"/>
          </a:p>
        </p:txBody>
      </p:sp>
    </p:spTree>
    <p:extLst>
      <p:ext uri="{BB962C8B-B14F-4D97-AF65-F5344CB8AC3E}">
        <p14:creationId xmlns:p14="http://schemas.microsoft.com/office/powerpoint/2010/main" val="2110087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F917-EE69-AF2E-A366-F18D6EF50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5CC1A5-ACD3-3974-5F7E-CAC2A6A263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5945A-7F99-2D7F-25D0-1770DFA87281}"/>
              </a:ext>
            </a:extLst>
          </p:cNvPr>
          <p:cNvSpPr>
            <a:spLocks noGrp="1"/>
          </p:cNvSpPr>
          <p:nvPr>
            <p:ph type="body" idx="1"/>
          </p:nvPr>
        </p:nvSpPr>
        <p:spPr/>
        <p:txBody>
          <a:bodyPr/>
          <a:lstStyle/>
          <a:p>
            <a:r>
              <a:rPr lang="en-GB" sz="1000" dirty="0">
                <a:latin typeface="Arial" panose="020B0604020202020204" pitchFamily="34" charset="0"/>
                <a:ea typeface="Roboto" panose="02000000000000000000" pitchFamily="2" charset="0"/>
                <a:cs typeface="Arial" panose="020B0604020202020204" pitchFamily="34" charset="0"/>
              </a:rPr>
              <a:t>This slide will help bulk up your talk should you need a bit extra! But there won’t be time for this in a shorter talk</a:t>
            </a:r>
          </a:p>
          <a:p>
            <a:r>
              <a:rPr lang="en-GB" sz="1000" dirty="0">
                <a:latin typeface="Arial" panose="020B0604020202020204" pitchFamily="34" charset="0"/>
                <a:ea typeface="Roboto" panose="02000000000000000000" pitchFamily="2" charset="0"/>
                <a:cs typeface="Arial" panose="020B0604020202020204" pitchFamily="34" charset="0"/>
              </a:rPr>
              <a:t>Photo: Founding Farmer -  David Bragg preparing the cows to </a:t>
            </a:r>
            <a:r>
              <a:rPr lang="en-GB" sz="1000">
                <a:latin typeface="Arial" panose="020B0604020202020204" pitchFamily="34" charset="0"/>
                <a:ea typeface="Roboto" panose="02000000000000000000" pitchFamily="2" charset="0"/>
                <a:cs typeface="Arial" panose="020B0604020202020204" pitchFamily="34" charset="0"/>
              </a:rPr>
              <a:t>take onto the first plane to Uganda.</a:t>
            </a:r>
          </a:p>
          <a:p>
            <a:endParaRPr lang="en-GB" sz="1000" dirty="0">
              <a:latin typeface="Arial" panose="020B0604020202020204" pitchFamily="34" charset="0"/>
              <a:ea typeface="Roboto" panose="02000000000000000000" pitchFamily="2" charset="0"/>
              <a:cs typeface="Arial" panose="020B0604020202020204" pitchFamily="34" charset="0"/>
            </a:endParaRPr>
          </a:p>
          <a:p>
            <a:pPr algn="l">
              <a:buNone/>
            </a:pPr>
            <a:r>
              <a:rPr lang="en-US" sz="1200" b="1" i="0" dirty="0">
                <a:solidFill>
                  <a:srgbClr val="222222"/>
                </a:solidFill>
                <a:effectLst/>
              </a:rPr>
              <a:t>Ripple Effect was set up by a group of Christian dairy farmers from the UK in 1988.</a:t>
            </a:r>
          </a:p>
          <a:p>
            <a:pPr algn="l">
              <a:spcBef>
                <a:spcPts val="1200"/>
              </a:spcBef>
              <a:buNone/>
            </a:pPr>
            <a:r>
              <a:rPr lang="en-US" sz="1200" b="0" i="0" dirty="0">
                <a:solidFill>
                  <a:srgbClr val="222222"/>
                </a:solidFill>
                <a:effectLst/>
              </a:rPr>
              <a:t>Outraged at EU milk quotas, which were forcing them to slaughter healthy dairy cows, and in response to an appeal from Uganda for milk, they embarked on a project, which was set to become an innovative and practical charity.</a:t>
            </a:r>
          </a:p>
          <a:p>
            <a:pPr algn="l">
              <a:spcBef>
                <a:spcPts val="1200"/>
              </a:spcBef>
              <a:buNone/>
            </a:pPr>
            <a:r>
              <a:rPr lang="en-US" sz="1200" b="0" i="0" dirty="0">
                <a:solidFill>
                  <a:srgbClr val="222222"/>
                </a:solidFill>
                <a:effectLst/>
              </a:rPr>
              <a:t>Uganda was just emerging from a long civil war, communities and their farmland had been destroyed and much of the country's livestock wiped out. Several of the UK farmers flew to Africa to investigate how they could help.</a:t>
            </a:r>
          </a:p>
          <a:p>
            <a:pPr algn="l">
              <a:spcBef>
                <a:spcPts val="1200"/>
              </a:spcBef>
              <a:buNone/>
            </a:pPr>
            <a:r>
              <a:rPr lang="en-US" sz="1200" b="0" i="0" dirty="0">
                <a:solidFill>
                  <a:srgbClr val="222222"/>
                </a:solidFill>
                <a:effectLst/>
              </a:rPr>
              <a:t>Meeting with Ugandan farmers, the Bishop of Mukono, and a livestock expert, they saw how smallholder dairy farming in Africa could work. People there were unable to feed themselves and milk would provide an instant source of nutrition. They returned to the UK determined to help, and sent cows from their own herds to Uganda. Ripple Effect was born.</a:t>
            </a:r>
          </a:p>
          <a:p>
            <a:pPr algn="l">
              <a:spcBef>
                <a:spcPts val="1200"/>
              </a:spcBef>
              <a:buNone/>
            </a:pPr>
            <a:r>
              <a:rPr lang="en-US" sz="1200" b="1" i="0" dirty="0">
                <a:solidFill>
                  <a:srgbClr val="222222"/>
                </a:solidFill>
                <a:effectLst/>
              </a:rPr>
              <a:t>We've changed a lot since then.</a:t>
            </a:r>
          </a:p>
          <a:p>
            <a:pPr algn="l">
              <a:spcBef>
                <a:spcPts val="1200"/>
              </a:spcBef>
              <a:buNone/>
            </a:pPr>
            <a:r>
              <a:rPr lang="en-US" sz="1200" b="0" i="0" dirty="0">
                <a:solidFill>
                  <a:srgbClr val="222222"/>
                </a:solidFill>
                <a:effectLst/>
              </a:rPr>
              <a:t>We no longer send cows from the UK, we source them locally. In fact, livestock is just a tiny part of </a:t>
            </a:r>
            <a:r>
              <a:rPr lang="en-US" sz="1200" b="0" i="0" u="sng" dirty="0">
                <a:solidFill>
                  <a:srgbClr val="F25D32"/>
                </a:solidFill>
                <a:effectLst/>
                <a:hlinkClick r:id="rId3"/>
              </a:rPr>
              <a:t>what we do today</a:t>
            </a:r>
            <a:r>
              <a:rPr lang="en-US" sz="1200" b="0" i="0" dirty="0">
                <a:solidFill>
                  <a:srgbClr val="222222"/>
                </a:solidFill>
                <a:effectLst/>
              </a:rPr>
              <a:t>.</a:t>
            </a:r>
          </a:p>
          <a:p>
            <a:pPr algn="l">
              <a:spcBef>
                <a:spcPts val="1200"/>
              </a:spcBef>
              <a:buNone/>
            </a:pPr>
            <a:r>
              <a:rPr lang="en-US" sz="1200" b="0" i="0" dirty="0">
                <a:solidFill>
                  <a:srgbClr val="222222"/>
                </a:solidFill>
                <a:effectLst/>
              </a:rPr>
              <a:t>Over time, our work has expanded to include much wider training on nutrition, gender equality and business skills. We are proud to have worked with over 2 million people as they have learned to grow and sell more, and share their new-found knowledge with their neighbours, who then do the same.</a:t>
            </a:r>
          </a:p>
          <a:p>
            <a:pPr algn="l">
              <a:spcBef>
                <a:spcPts val="1200"/>
              </a:spcBef>
              <a:buNone/>
            </a:pPr>
            <a:r>
              <a:rPr lang="en-US" sz="1200" b="0" i="0" dirty="0">
                <a:solidFill>
                  <a:srgbClr val="222222"/>
                </a:solidFill>
                <a:effectLst/>
                <a:hlinkClick r:id="rId4"/>
              </a:rPr>
              <a:t>Watch our video below </a:t>
            </a:r>
            <a:r>
              <a:rPr lang="en-US" sz="1200" b="0" i="0" dirty="0">
                <a:solidFill>
                  <a:srgbClr val="222222"/>
                </a:solidFill>
                <a:effectLst/>
              </a:rPr>
              <a:t>to see how far we’ve come, with the help of our global family.</a:t>
            </a:r>
          </a:p>
          <a:p>
            <a:endParaRPr lang="en-GB" b="1" dirty="0">
              <a:latin typeface="Roboto-Regular"/>
            </a:endParaRPr>
          </a:p>
        </p:txBody>
      </p:sp>
      <p:sp>
        <p:nvSpPr>
          <p:cNvPr id="4" name="Slide Number Placeholder 3">
            <a:extLst>
              <a:ext uri="{FF2B5EF4-FFF2-40B4-BE49-F238E27FC236}">
                <a16:creationId xmlns:a16="http://schemas.microsoft.com/office/drawing/2014/main" id="{C6EBA4D4-CA71-911C-4E1E-91F3945927B4}"/>
              </a:ext>
            </a:extLst>
          </p:cNvPr>
          <p:cNvSpPr>
            <a:spLocks noGrp="1"/>
          </p:cNvSpPr>
          <p:nvPr>
            <p:ph type="sldNum" sz="quarter" idx="5"/>
          </p:nvPr>
        </p:nvSpPr>
        <p:spPr/>
        <p:txBody>
          <a:bodyPr/>
          <a:lstStyle/>
          <a:p>
            <a:fld id="{51FBF7C2-7E5A-48DA-88B9-03B24D3CB2C8}" type="slidenum">
              <a:rPr lang="en-GB" smtClean="0"/>
              <a:t>5</a:t>
            </a:fld>
            <a:endParaRPr lang="en-GB"/>
          </a:p>
        </p:txBody>
      </p:sp>
    </p:spTree>
    <p:extLst>
      <p:ext uri="{BB962C8B-B14F-4D97-AF65-F5344CB8AC3E}">
        <p14:creationId xmlns:p14="http://schemas.microsoft.com/office/powerpoint/2010/main" val="525440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000" b="0" i="0" u="none" strike="noStrike" baseline="0" dirty="0">
                <a:latin typeface="Arial" panose="020B0604020202020204" pitchFamily="34" charset="0"/>
                <a:ea typeface="Roboto" panose="02000000000000000000" pitchFamily="2" charset="0"/>
                <a:cs typeface="Arial" panose="020B0604020202020204" pitchFamily="34" charset="0"/>
              </a:rPr>
              <a:t>We have 38 years' experience supporting families in rural Africa to learn more, grow more and sell more.  Our projects are typically three years long.  Once families have completed their Ripple Effect training, they then share what they know and have with their communities, creating a ripple effect across rural Africa.</a:t>
            </a:r>
          </a:p>
          <a:p>
            <a:pPr algn="l"/>
            <a:endParaRPr lang="en-GB" sz="1000" b="0" i="0" u="none" strike="noStrike" baseline="0" dirty="0">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Arial" panose="020B0604020202020204" pitchFamily="34" charset="0"/>
                <a:ea typeface="Roboto" panose="02000000000000000000" pitchFamily="2" charset="0"/>
                <a:cs typeface="Arial" panose="020B0604020202020204" pitchFamily="34" charset="0"/>
              </a:rPr>
              <a:t>There are three core strands to our work (detailed in the following slides)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Arial" panose="020B0604020202020204" pitchFamily="34" charset="0"/>
                <a:ea typeface="Roboto" panose="02000000000000000000" pitchFamily="2" charset="0"/>
                <a:cs typeface="Arial" panose="020B0604020202020204" pitchFamily="34" charset="0"/>
              </a:rPr>
              <a:t>Farming sustainably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Arial" panose="020B0604020202020204" pitchFamily="34" charset="0"/>
                <a:ea typeface="Roboto" panose="02000000000000000000" pitchFamily="2" charset="0"/>
                <a:cs typeface="Arial" panose="020B0604020202020204" pitchFamily="34" charset="0"/>
              </a:rPr>
              <a:t>Gender and social inclusion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Arial" panose="020B0604020202020204" pitchFamily="34" charset="0"/>
                <a:ea typeface="Roboto" panose="02000000000000000000" pitchFamily="2" charset="0"/>
                <a:cs typeface="Arial" panose="020B0604020202020204" pitchFamily="34" charset="0"/>
              </a:rPr>
              <a:t>Business skills</a:t>
            </a:r>
            <a:endParaRPr lang="en-GB" sz="1000" dirty="0">
              <a:latin typeface="Arial" panose="020B0604020202020204" pitchFamily="34" charset="0"/>
              <a:ea typeface="Roboto" panose="02000000000000000000" pitchFamily="2"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6</a:t>
            </a:fld>
            <a:endParaRPr lang="en-GB"/>
          </a:p>
        </p:txBody>
      </p:sp>
    </p:spTree>
    <p:extLst>
      <p:ext uri="{BB962C8B-B14F-4D97-AF65-F5344CB8AC3E}">
        <p14:creationId xmlns:p14="http://schemas.microsoft.com/office/powerpoint/2010/main" val="3092786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000" b="1" dirty="0">
                <a:latin typeface="Arial" panose="020B0604020202020204" pitchFamily="34" charset="0"/>
                <a:ea typeface="Roboto" panose="02000000000000000000" pitchFamily="2" charset="0"/>
                <a:cs typeface="Arial" panose="020B0604020202020204" pitchFamily="34" charset="0"/>
              </a:rPr>
              <a:t>Farming sustainably</a:t>
            </a:r>
          </a:p>
          <a:p>
            <a:pPr algn="l"/>
            <a:r>
              <a:rPr lang="en-GB" sz="1000" b="0" i="0" u="none" strike="noStrike" baseline="0" dirty="0">
                <a:solidFill>
                  <a:srgbClr val="000000"/>
                </a:solidFill>
                <a:latin typeface="Arial" panose="020B0604020202020204" pitchFamily="34" charset="0"/>
                <a:ea typeface="Roboto" panose="02000000000000000000" pitchFamily="2" charset="0"/>
                <a:cs typeface="Arial" panose="020B0604020202020204" pitchFamily="34" charset="0"/>
              </a:rPr>
              <a:t>Ripple Effect trains families in using up to date and traditional approaches to farming. Families learn to build productive farms and to adapt to the effects of the climate crisis. And ultimately their farms will have a climate-positive impact!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baseline="0" dirty="0">
                <a:solidFill>
                  <a:srgbClr val="000000"/>
                </a:solidFill>
                <a:latin typeface="Arial" panose="020B0604020202020204" pitchFamily="34" charset="0"/>
                <a:ea typeface="Roboto" panose="02000000000000000000" pitchFamily="2" charset="0"/>
                <a:cs typeface="Arial" panose="020B0604020202020204" pitchFamily="34" charset="0"/>
              </a:rPr>
              <a:t>Community trainers and peer farmers share their knowledge with more farmers and communities, so there is a ripple effect of learning.</a:t>
            </a:r>
          </a:p>
          <a:p>
            <a:pPr algn="l"/>
            <a:endParaRPr lang="en-GB" sz="1000" dirty="0">
              <a:latin typeface="Arial" panose="020B0604020202020204" pitchFamily="34" charset="0"/>
              <a:ea typeface="Roboto" panose="02000000000000000000" pitchFamily="2" charset="0"/>
              <a:cs typeface="Arial" panose="020B0604020202020204" pitchFamily="34" charset="0"/>
            </a:endParaRPr>
          </a:p>
          <a:p>
            <a:pPr algn="l"/>
            <a:r>
              <a:rPr lang="en-GB" sz="1000" b="0" i="0" dirty="0">
                <a:solidFill>
                  <a:srgbClr val="000000"/>
                </a:solidFill>
                <a:effectLst/>
                <a:latin typeface="Arial" panose="020B0604020202020204" pitchFamily="34" charset="0"/>
                <a:ea typeface="Roboto" panose="02000000000000000000" pitchFamily="2" charset="0"/>
                <a:cs typeface="Arial" panose="020B0604020202020204" pitchFamily="34" charset="0"/>
              </a:rPr>
              <a:t>Ripple Effect helps farmers think about the resources available to them within their community. We then teach the organic agricultural principles and skills they need to integrate these into a sustainable, biodiverse farm – without expensive artificial fertilisers or GM seeds. </a:t>
            </a:r>
          </a:p>
          <a:p>
            <a:pPr algn="l"/>
            <a:endParaRPr lang="en-GB" sz="1000" b="0" i="0" dirty="0">
              <a:solidFill>
                <a:srgbClr val="000000"/>
              </a:solidFill>
              <a:effectLst/>
              <a:latin typeface="Arial" panose="020B0604020202020204" pitchFamily="34" charset="0"/>
              <a:ea typeface="Roboto" panose="02000000000000000000" pitchFamily="2" charset="0"/>
              <a:cs typeface="Arial" panose="020B0604020202020204" pitchFamily="34" charset="0"/>
            </a:endParaRPr>
          </a:p>
          <a:p>
            <a:pPr algn="l"/>
            <a:r>
              <a:rPr lang="en-GB" sz="1000" b="0" i="0" dirty="0">
                <a:solidFill>
                  <a:srgbClr val="000000"/>
                </a:solidFill>
                <a:effectLst/>
                <a:latin typeface="Arial" panose="020B0604020202020204" pitchFamily="34" charset="0"/>
                <a:ea typeface="Roboto" panose="02000000000000000000" pitchFamily="2" charset="0"/>
                <a:cs typeface="Arial" panose="020B0604020202020204" pitchFamily="34" charset="0"/>
              </a:rPr>
              <a:t>Techniques (many that you’ll be familiar with) such as water harvesting, composting, use of manure, vegetable growing, tree planting and animal husbandry are easily adaptable to each farmer’s own land and needs. </a:t>
            </a:r>
          </a:p>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7</a:t>
            </a:fld>
            <a:endParaRPr lang="en-GB"/>
          </a:p>
        </p:txBody>
      </p:sp>
    </p:spTree>
    <p:extLst>
      <p:ext uri="{BB962C8B-B14F-4D97-AF65-F5344CB8AC3E}">
        <p14:creationId xmlns:p14="http://schemas.microsoft.com/office/powerpoint/2010/main" val="3575396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r>
              <a:rPr lang="en-GB" sz="1200" b="1" kern="100" dirty="0">
                <a:effectLst/>
                <a:latin typeface="Arial" panose="020B0604020202020204" pitchFamily="34" charset="0"/>
                <a:ea typeface="Aptos" panose="020B0004020202020204" pitchFamily="34" charset="0"/>
                <a:cs typeface="Arial" panose="020B0604020202020204" pitchFamily="34" charset="0"/>
              </a:rPr>
              <a:t>Gender and social inclusion:</a:t>
            </a: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1200" kern="100" dirty="0">
                <a:effectLst/>
                <a:latin typeface="Arial" panose="020B0604020202020204" pitchFamily="34" charset="0"/>
                <a:ea typeface="Aptos" panose="020B0004020202020204" pitchFamily="34" charset="0"/>
                <a:cs typeface="Arial" panose="020B0604020202020204" pitchFamily="34" charset="0"/>
              </a:rPr>
              <a:t>Ripple Effect’s local staff in Africa help families develop a shared vision for their home. Through facilitated activities we help the family work out how best to share the workload and decision-making to achieve their vision.</a:t>
            </a:r>
          </a:p>
          <a:p>
            <a:pPr>
              <a:lnSpc>
                <a:spcPct val="115000"/>
              </a:lnSpc>
              <a:spcAft>
                <a:spcPts val="800"/>
              </a:spcAft>
              <a:buNone/>
            </a:pP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1200" kern="100" dirty="0">
                <a:effectLst/>
                <a:latin typeface="Arial" panose="020B0604020202020204" pitchFamily="34" charset="0"/>
                <a:ea typeface="Aptos" panose="020B0004020202020204" pitchFamily="34" charset="0"/>
                <a:cs typeface="Arial" panose="020B0604020202020204" pitchFamily="34" charset="0"/>
              </a:rPr>
              <a:t>Through this approach, family life becomes more harmonious and prosperous, and children grow up happier, better educated and with wider horizons.    </a:t>
            </a:r>
          </a:p>
          <a:p>
            <a:pPr>
              <a:lnSpc>
                <a:spcPct val="115000"/>
              </a:lnSpc>
              <a:spcAft>
                <a:spcPts val="800"/>
              </a:spcAft>
              <a:buNone/>
            </a:pP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1200" kern="100" dirty="0">
                <a:effectLst/>
                <a:latin typeface="Arial" panose="020B0604020202020204" pitchFamily="34" charset="0"/>
                <a:ea typeface="Aptos" panose="020B0004020202020204" pitchFamily="34" charset="0"/>
                <a:cs typeface="Arial" panose="020B0604020202020204" pitchFamily="34" charset="0"/>
              </a:rPr>
              <a:t>Women in particular are supported to raise their aspirations beyond subsistence farming.</a:t>
            </a:r>
          </a:p>
          <a:p>
            <a:pPr>
              <a:lnSpc>
                <a:spcPct val="115000"/>
              </a:lnSpc>
              <a:spcAft>
                <a:spcPts val="800"/>
              </a:spcAft>
              <a:buNone/>
            </a:pP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Font typeface="Arial" panose="020B0604020202020204" pitchFamily="34" charset="0"/>
              <a:buChar char="•"/>
              <a:tabLst>
                <a:tab pos="457200" algn="l"/>
              </a:tabLst>
            </a:pPr>
            <a:r>
              <a:rPr lang="en-GB" sz="1200" kern="100" dirty="0">
                <a:effectLst/>
                <a:latin typeface="Arial" panose="020B0604020202020204" pitchFamily="34" charset="0"/>
                <a:ea typeface="Aptos" panose="020B0004020202020204" pitchFamily="34" charset="0"/>
                <a:cs typeface="Arial" panose="020B0604020202020204" pitchFamily="34" charset="0"/>
              </a:rPr>
              <a:t>65% of the people we work with are women – research indicates women are more likely to invest income into their family’s future</a:t>
            </a:r>
          </a:p>
          <a:p>
            <a:pPr marL="342900" lvl="0" indent="-342900">
              <a:lnSpc>
                <a:spcPct val="115000"/>
              </a:lnSpc>
              <a:spcAft>
                <a:spcPts val="800"/>
              </a:spcAft>
              <a:buFont typeface="Arial" panose="020B0604020202020204" pitchFamily="34" charset="0"/>
              <a:buChar char="•"/>
              <a:tabLst>
                <a:tab pos="457200" algn="l"/>
              </a:tabLst>
            </a:pPr>
            <a:r>
              <a:rPr lang="en-GB" sz="1200" kern="100" dirty="0">
                <a:effectLst/>
                <a:latin typeface="Arial" panose="020B0604020202020204" pitchFamily="34" charset="0"/>
                <a:ea typeface="Aptos" panose="020B0004020202020204" pitchFamily="34" charset="0"/>
                <a:cs typeface="Arial" panose="020B0604020202020204" pitchFamily="34" charset="0"/>
              </a:rPr>
              <a:t>50% of those women are widows – some of the most vulnerable people</a:t>
            </a:r>
          </a:p>
          <a:p>
            <a:pPr algn="l"/>
            <a:br>
              <a:rPr lang="en-GB" sz="1200" dirty="0">
                <a:latin typeface="Arial" panose="020B0604020202020204" pitchFamily="34" charset="0"/>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GB" sz="1200" dirty="0"/>
          </a:p>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8</a:t>
            </a:fld>
            <a:endParaRPr lang="en-GB"/>
          </a:p>
        </p:txBody>
      </p:sp>
    </p:spTree>
    <p:extLst>
      <p:ext uri="{BB962C8B-B14F-4D97-AF65-F5344CB8AC3E}">
        <p14:creationId xmlns:p14="http://schemas.microsoft.com/office/powerpoint/2010/main" val="85877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BF683-41B0-D14C-B4C8-0D75FD895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80486-F634-E2B5-8008-FF2C5676C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9417D-326C-C18A-C612-C7DEBC5B364C}"/>
              </a:ext>
            </a:extLst>
          </p:cNvPr>
          <p:cNvSpPr>
            <a:spLocks noGrp="1"/>
          </p:cNvSpPr>
          <p:nvPr>
            <p:ph type="body" idx="1"/>
          </p:nvPr>
        </p:nvSpPr>
        <p:spPr/>
        <p:txBody>
          <a:bodyPr/>
          <a:lstStyle/>
          <a:p>
            <a:pPr algn="l"/>
            <a:r>
              <a:rPr lang="en-GB" sz="1200" b="1" i="0" u="none" strike="noStrike" baseline="0" dirty="0">
                <a:solidFill>
                  <a:srgbClr val="FFFFFF"/>
                </a:solidFill>
                <a:latin typeface="Arial" panose="020B0604020202020204" pitchFamily="34" charset="0"/>
                <a:ea typeface="Roboto" panose="02000000000000000000" pitchFamily="2" charset="0"/>
                <a:cs typeface="Arial" panose="020B0604020202020204" pitchFamily="34" charset="0"/>
              </a:rPr>
              <a:t>Business skills</a:t>
            </a:r>
          </a:p>
          <a:p>
            <a:pPr>
              <a:lnSpc>
                <a:spcPct val="115000"/>
              </a:lnSpc>
              <a:spcAft>
                <a:spcPts val="800"/>
              </a:spcAft>
              <a:buNone/>
            </a:pPr>
            <a:r>
              <a:rPr lang="en-GB" sz="1200" kern="100" dirty="0">
                <a:effectLst/>
                <a:latin typeface="Arial" panose="020B0604020202020204" pitchFamily="34" charset="0"/>
                <a:ea typeface="Aptos" panose="020B0004020202020204" pitchFamily="34" charset="0"/>
                <a:cs typeface="Arial" panose="020B0604020202020204" pitchFamily="34" charset="0"/>
              </a:rPr>
              <a:t>More farmers learn to manage their farm as a business, moving away from subsistence farming to control their own futures: developing profitable businesses and co-operatives which can access new markets.</a:t>
            </a:r>
          </a:p>
          <a:p>
            <a:pPr>
              <a:lnSpc>
                <a:spcPct val="115000"/>
              </a:lnSpc>
              <a:spcAft>
                <a:spcPts val="800"/>
              </a:spcAft>
              <a:buNone/>
            </a:pP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1200" kern="100" dirty="0">
                <a:effectLst/>
                <a:latin typeface="Arial" panose="020B0604020202020204" pitchFamily="34" charset="0"/>
                <a:ea typeface="Aptos" panose="020B0004020202020204" pitchFamily="34" charset="0"/>
                <a:cs typeface="Arial" panose="020B0604020202020204" pitchFamily="34" charset="0"/>
              </a:rPr>
              <a:t>As part of their training farmers learn money management and enterprise skills. They also investigate how best to add value to their produce – for example processing it into another product or storing it so that it can be sold out of season.</a:t>
            </a:r>
          </a:p>
          <a:p>
            <a:pPr>
              <a:lnSpc>
                <a:spcPct val="115000"/>
              </a:lnSpc>
              <a:spcAft>
                <a:spcPts val="800"/>
              </a:spcAft>
              <a:buNone/>
            </a:pP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1200" kern="100" dirty="0">
                <a:effectLst/>
                <a:latin typeface="Arial" panose="020B0604020202020204" pitchFamily="34" charset="0"/>
                <a:ea typeface="Aptos" panose="020B0004020202020204" pitchFamily="34" charset="0"/>
                <a:cs typeface="Arial" panose="020B0604020202020204" pitchFamily="34" charset="0"/>
              </a:rPr>
              <a:t>Ripple Effect farmers become resilient entrepreneurs, capable of making choices and in charge of their own futures.   </a:t>
            </a:r>
          </a:p>
          <a:p>
            <a:pPr>
              <a:lnSpc>
                <a:spcPct val="115000"/>
              </a:lnSpc>
              <a:spcAft>
                <a:spcPts val="800"/>
              </a:spcAft>
            </a:pPr>
            <a:endParaRPr lang="en-GB"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r>
              <a:rPr lang="en-GB" sz="1200" kern="100" dirty="0">
                <a:effectLst/>
                <a:latin typeface="Arial" panose="020B0604020202020204" pitchFamily="34" charset="0"/>
                <a:ea typeface="Aptos" panose="020B0004020202020204" pitchFamily="34" charset="0"/>
                <a:cs typeface="Arial" panose="020B0604020202020204" pitchFamily="34" charset="0"/>
              </a:rPr>
              <a:t>In this photo </a:t>
            </a:r>
            <a:r>
              <a:rPr lang="en-US" sz="1200" kern="100" dirty="0">
                <a:effectLst/>
                <a:latin typeface="Arial" panose="020B0604020202020204" pitchFamily="34" charset="0"/>
                <a:ea typeface="Aptos" panose="020B0004020202020204" pitchFamily="34" charset="0"/>
                <a:cs typeface="Arial" panose="020B0604020202020204" pitchFamily="34" charset="0"/>
              </a:rPr>
              <a:t>Patience is part of a Ripple Effect project in Kenya. She is a single mother who has started a shop as part of the project, and has huge energy and big plans to match. </a:t>
            </a:r>
            <a:endParaRPr lang="en-GB" dirty="0"/>
          </a:p>
        </p:txBody>
      </p:sp>
      <p:sp>
        <p:nvSpPr>
          <p:cNvPr id="4" name="Slide Number Placeholder 3">
            <a:extLst>
              <a:ext uri="{FF2B5EF4-FFF2-40B4-BE49-F238E27FC236}">
                <a16:creationId xmlns:a16="http://schemas.microsoft.com/office/drawing/2014/main" id="{9D8C17E9-2897-D1A7-BC88-512DACD1A392}"/>
              </a:ext>
            </a:extLst>
          </p:cNvPr>
          <p:cNvSpPr>
            <a:spLocks noGrp="1"/>
          </p:cNvSpPr>
          <p:nvPr>
            <p:ph type="sldNum" sz="quarter" idx="5"/>
          </p:nvPr>
        </p:nvSpPr>
        <p:spPr/>
        <p:txBody>
          <a:bodyPr/>
          <a:lstStyle/>
          <a:p>
            <a:fld id="{51FBF7C2-7E5A-48DA-88B9-03B24D3CB2C8}" type="slidenum">
              <a:rPr lang="en-GB" smtClean="0"/>
              <a:t>9</a:t>
            </a:fld>
            <a:endParaRPr lang="en-GB"/>
          </a:p>
        </p:txBody>
      </p:sp>
    </p:spTree>
    <p:extLst>
      <p:ext uri="{BB962C8B-B14F-4D97-AF65-F5344CB8AC3E}">
        <p14:creationId xmlns:p14="http://schemas.microsoft.com/office/powerpoint/2010/main" val="1058380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Priscillah, her husband and their family </a:t>
            </a:r>
          </a:p>
          <a:p>
            <a:pPr>
              <a:lnSpc>
                <a:spcPts val="2175"/>
              </a:lnSpc>
              <a:buNone/>
            </a:pPr>
            <a:r>
              <a:rPr lang="en-US" sz="1000" b="1" i="0" dirty="0">
                <a:solidFill>
                  <a:srgbClr val="8208F1"/>
                </a:solidFill>
                <a:effectLst/>
                <a:latin typeface="Arial" panose="020B0604020202020204" pitchFamily="34" charset="0"/>
                <a:cs typeface="Arial" panose="020B0604020202020204" pitchFamily="34" charset="0"/>
              </a:rPr>
              <a:t>Meet Priscillah…</a:t>
            </a:r>
          </a:p>
          <a:p>
            <a:r>
              <a:rPr lang="en-GB" sz="1000" kern="1200" dirty="0">
                <a:solidFill>
                  <a:schemeClr val="tx1"/>
                </a:solidFill>
                <a:effectLst/>
                <a:latin typeface="+mn-lt"/>
                <a:ea typeface="+mn-ea"/>
                <a:cs typeface="+mn-cs"/>
              </a:rPr>
              <a:t>My Name’s Priscillah, and I live in West Pokot, Kenya with my husband Dixon, five children and two grandchildren.</a:t>
            </a:r>
          </a:p>
          <a:p>
            <a:r>
              <a:rPr lang="en-GB" sz="1000" kern="1200" dirty="0">
                <a:solidFill>
                  <a:schemeClr val="tx1"/>
                </a:solidFill>
                <a:effectLst/>
                <a:latin typeface="+mn-lt"/>
                <a:ea typeface="+mn-ea"/>
                <a:cs typeface="+mn-cs"/>
              </a:rPr>
              <a:t>Not long ago, life was very difficult for us. The challenges we faced were the unreliable climate, and we didn’t know how to cope with it. We didn’t have the knowledge or access to a good variety of seeds. We also didn’t know how to plan our land or where to put what. We didn’t understand that there was potential to get so much income from what we had.</a:t>
            </a:r>
          </a:p>
          <a:p>
            <a:r>
              <a:rPr lang="en-GB" sz="1000" kern="1200" dirty="0">
                <a:solidFill>
                  <a:schemeClr val="tx1"/>
                </a:solidFill>
                <a:effectLst/>
                <a:latin typeface="+mn-lt"/>
                <a:ea typeface="+mn-ea"/>
                <a:cs typeface="+mn-cs"/>
              </a:rPr>
              <a:t>Through Ripple Effect’s training, I learned how to plan my land better, improve my soil, and manage water more effectively. Today, everything has changed.</a:t>
            </a:r>
          </a:p>
          <a:p>
            <a:r>
              <a:rPr lang="en-GB" sz="1000" kern="1200" dirty="0">
                <a:solidFill>
                  <a:schemeClr val="tx1"/>
                </a:solidFill>
                <a:effectLst/>
                <a:latin typeface="+mn-lt"/>
                <a:ea typeface="+mn-ea"/>
                <a:cs typeface="+mn-cs"/>
              </a:rPr>
              <a:t>Now I grow a wide variety of crops, including sweet potatoes, peas, legumes, and avocados. My land is carefully organised so that I can have continuous harvests throughout the year. I like growing nuts as it helps me meet the six food categories.</a:t>
            </a:r>
          </a:p>
          <a:p>
            <a:r>
              <a:rPr lang="en-GB" sz="1000" kern="1200" dirty="0">
                <a:solidFill>
                  <a:schemeClr val="tx1"/>
                </a:solidFill>
                <a:effectLst/>
                <a:latin typeface="+mn-lt"/>
                <a:ea typeface="+mn-ea"/>
                <a:cs typeface="+mn-cs"/>
              </a:rPr>
              <a:t>Growing a variety of crops has improved my soil and strengthened my family’s nutrition. Sweet potatoes are now a daily staple in our home, and I make sure that everything from the harvest is used so nothing goes to waste.</a:t>
            </a:r>
          </a:p>
          <a:p>
            <a:r>
              <a:rPr lang="en-GB" sz="1000" kern="1200" dirty="0">
                <a:solidFill>
                  <a:schemeClr val="tx1"/>
                </a:solidFill>
                <a:effectLst/>
                <a:latin typeface="+mn-lt"/>
                <a:ea typeface="+mn-ea"/>
                <a:cs typeface="+mn-cs"/>
              </a:rPr>
              <a:t>With irrigation from a nearby river and improved composting techniques, I am able to grow vegetables even during the dry season, when food used to be scarce.</a:t>
            </a:r>
          </a:p>
          <a:p>
            <a:r>
              <a:rPr lang="en-GB" sz="1000" kern="1200" dirty="0">
                <a:solidFill>
                  <a:schemeClr val="tx1"/>
                </a:solidFill>
                <a:effectLst/>
                <a:latin typeface="+mn-lt"/>
                <a:ea typeface="+mn-ea"/>
                <a:cs typeface="+mn-cs"/>
              </a:rPr>
              <a:t>This improved harvest has changed our family life. We now eat a wider variety of nutritious foods, and my children are healthier and better nourished.</a:t>
            </a:r>
          </a:p>
          <a:p>
            <a:r>
              <a:rPr lang="en-GB" sz="1000" kern="1200" dirty="0">
                <a:solidFill>
                  <a:schemeClr val="tx1"/>
                </a:solidFill>
                <a:effectLst/>
                <a:latin typeface="+mn-lt"/>
                <a:ea typeface="+mn-ea"/>
                <a:cs typeface="+mn-cs"/>
              </a:rPr>
              <a:t>Our income has also increased through the sale of surplus produce, helping us meet our essential needs. We don’t have any financial constraints these days.</a:t>
            </a:r>
          </a:p>
          <a:p>
            <a:r>
              <a:rPr lang="en-GB" sz="1000" kern="1200" dirty="0">
                <a:solidFill>
                  <a:schemeClr val="tx1"/>
                </a:solidFill>
                <a:effectLst/>
                <a:latin typeface="+mn-lt"/>
                <a:ea typeface="+mn-ea"/>
                <a:cs typeface="+mn-cs"/>
              </a:rPr>
              <a:t>My husband Dixon has also seen the change. He recognises both the improved harvest and my growing confidence and leadership. Together, we are building a more secure future from our land.</a:t>
            </a:r>
          </a:p>
          <a:p>
            <a:pPr algn="l" rtl="0">
              <a:buNone/>
            </a:pPr>
            <a:endParaRPr lang="en-US" sz="1000" b="0" i="0" dirty="0">
              <a:solidFill>
                <a:srgbClr val="000000"/>
              </a:solidFill>
              <a:effectLst/>
              <a:latin typeface="Arial" panose="020B0604020202020204" pitchFamily="34" charset="0"/>
              <a:cs typeface="Arial" panose="020B0604020202020204" pitchFamily="34" charset="0"/>
            </a:endParaRPr>
          </a:p>
          <a:p>
            <a:pPr algn="l" rtl="0">
              <a:buNone/>
            </a:pPr>
            <a:endParaRPr lang="en-US" sz="1000" b="0" i="0" dirty="0">
              <a:solidFill>
                <a:srgbClr val="000000"/>
              </a:solidFill>
              <a:effectLst/>
              <a:latin typeface="Arial" panose="020B0604020202020204" pitchFamily="34" charset="0"/>
              <a:cs typeface="Arial" panose="020B0604020202020204" pitchFamily="34" charset="0"/>
            </a:endParaRPr>
          </a:p>
          <a:p>
            <a:endParaRPr lang="en-GB" sz="1000"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51FBF7C2-7E5A-48DA-88B9-03B24D3CB2C8}" type="slidenum">
              <a:rPr lang="en-GB" smtClean="0"/>
              <a:t>10</a:t>
            </a:fld>
            <a:endParaRPr lang="en-GB"/>
          </a:p>
        </p:txBody>
      </p:sp>
    </p:spTree>
    <p:extLst>
      <p:ext uri="{BB962C8B-B14F-4D97-AF65-F5344CB8AC3E}">
        <p14:creationId xmlns:p14="http://schemas.microsoft.com/office/powerpoint/2010/main" val="2758469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11</a:t>
            </a:fld>
            <a:endParaRPr lang="en-GB"/>
          </a:p>
        </p:txBody>
      </p:sp>
    </p:spTree>
    <p:extLst>
      <p:ext uri="{BB962C8B-B14F-4D97-AF65-F5344CB8AC3E}">
        <p14:creationId xmlns:p14="http://schemas.microsoft.com/office/powerpoint/2010/main" val="905335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you have a story from a field trip, please do add it in here.</a:t>
            </a:r>
          </a:p>
          <a:p>
            <a:endParaRPr lang="en-GB"/>
          </a:p>
        </p:txBody>
      </p:sp>
      <p:sp>
        <p:nvSpPr>
          <p:cNvPr id="4" name="Slide Number Placeholder 3"/>
          <p:cNvSpPr>
            <a:spLocks noGrp="1"/>
          </p:cNvSpPr>
          <p:nvPr>
            <p:ph type="sldNum" sz="quarter" idx="5"/>
          </p:nvPr>
        </p:nvSpPr>
        <p:spPr/>
        <p:txBody>
          <a:bodyPr/>
          <a:lstStyle/>
          <a:p>
            <a:fld id="{51FBF7C2-7E5A-48DA-88B9-03B24D3CB2C8}" type="slidenum">
              <a:rPr lang="en-GB" smtClean="0"/>
              <a:t>12</a:t>
            </a:fld>
            <a:endParaRPr lang="en-GB"/>
          </a:p>
        </p:txBody>
      </p:sp>
    </p:spTree>
    <p:extLst>
      <p:ext uri="{BB962C8B-B14F-4D97-AF65-F5344CB8AC3E}">
        <p14:creationId xmlns:p14="http://schemas.microsoft.com/office/powerpoint/2010/main" val="2463897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br>
              <a:rPr lang="en-GB" sz="1200" b="1" dirty="0">
                <a:effectLst/>
                <a:latin typeface="Roboto-Regular"/>
                <a:ea typeface="Calibri" panose="020F0502020204030204" pitchFamily="34" charset="0"/>
                <a:cs typeface="Times New Roman" panose="02020603050405020304" pitchFamily="18" charset="0"/>
              </a:rPr>
            </a:br>
            <a:r>
              <a:rPr lang="en-GB" sz="1200" b="1" dirty="0">
                <a:effectLst/>
                <a:latin typeface="Roboto-Regular"/>
                <a:ea typeface="Calibri" panose="020F0502020204030204" pitchFamily="34" charset="0"/>
                <a:cs typeface="Times New Roman" panose="02020603050405020304" pitchFamily="18" charset="0"/>
              </a:rPr>
              <a:t>Meselech, a Ripple Effect farmer in Ethiopia</a:t>
            </a:r>
            <a:endParaRPr lang="en-GB" sz="1200" dirty="0">
              <a:effectLst/>
              <a:latin typeface="Roboto-Regular"/>
              <a:ea typeface="Calibri" panose="020F0502020204030204" pitchFamily="34" charset="0"/>
              <a:cs typeface="Times New Roman" panose="02020603050405020304" pitchFamily="18" charset="0"/>
            </a:endParaRPr>
          </a:p>
          <a:p>
            <a:pPr>
              <a:lnSpc>
                <a:spcPct val="107000"/>
              </a:lnSpc>
              <a:spcAft>
                <a:spcPts val="800"/>
              </a:spcAft>
            </a:pPr>
            <a:endParaRPr lang="en-GB" sz="1200" dirty="0">
              <a:effectLst/>
              <a:latin typeface="Roboto-Regular"/>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51FBF7C2-7E5A-48DA-88B9-03B24D3CB2C8}" type="slidenum">
              <a:rPr lang="en-GB" smtClean="0"/>
              <a:t>13</a:t>
            </a:fld>
            <a:endParaRPr lang="en-GB"/>
          </a:p>
        </p:txBody>
      </p:sp>
    </p:spTree>
    <p:extLst>
      <p:ext uri="{BB962C8B-B14F-4D97-AF65-F5344CB8AC3E}">
        <p14:creationId xmlns:p14="http://schemas.microsoft.com/office/powerpoint/2010/main" val="4085414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C232-10D5-9E3C-D36D-C52C411E1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09477-4A26-0AD8-87A3-B71C282A21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59F0C-BD1F-6855-5885-B20D67CE79AF}"/>
              </a:ext>
            </a:extLst>
          </p:cNvPr>
          <p:cNvSpPr>
            <a:spLocks noGrp="1"/>
          </p:cNvSpPr>
          <p:nvPr>
            <p:ph type="body" idx="1"/>
          </p:nvPr>
        </p:nvSpPr>
        <p:spPr/>
        <p:txBody>
          <a:bodyPr/>
          <a:lstStyle/>
          <a:p>
            <a:pPr>
              <a:lnSpc>
                <a:spcPct val="107000"/>
              </a:lnSpc>
              <a:spcAft>
                <a:spcPts val="800"/>
              </a:spcAft>
            </a:pPr>
            <a:r>
              <a:rPr lang="en-GB" b="1" i="0" dirty="0">
                <a:solidFill>
                  <a:srgbClr val="000000"/>
                </a:solidFill>
                <a:effectLst/>
                <a:latin typeface="Calibri" panose="020F0502020204030204" pitchFamily="34" charset="0"/>
              </a:rPr>
              <a:t>A keyhole garden </a:t>
            </a:r>
            <a:r>
              <a:rPr lang="en-GB" b="0" i="0" dirty="0">
                <a:solidFill>
                  <a:srgbClr val="000000"/>
                </a:solidFill>
                <a:effectLst/>
                <a:latin typeface="Calibri" panose="020F0502020204030204" pitchFamily="34" charset="0"/>
              </a:rPr>
              <a:t>is a raised bed that has a composting basket in the centre. This design allows for efficient use of space, easy access to plants, and incorporates composting directly into the garden bed, providing nutrients to the surrounding plants. Keyhole gardens are designed to retain moisture and allow for better drainage, preventing waterlogging during heavy rains while ensuring that plants have access to water during dry periods. These types of gardens will help families adapt to the challenges of the climate crisis while ensuring they have access to nutritious food.</a:t>
            </a:r>
            <a:endParaRPr lang="en-GB" sz="1200" dirty="0">
              <a:effectLst/>
              <a:latin typeface="Roboto-Regular"/>
              <a:ea typeface="Calibri" panose="020F0502020204030204" pitchFamily="34" charset="0"/>
              <a:cs typeface="Calibri" panose="020F0502020204030204" pitchFamily="34" charset="0"/>
            </a:endParaRPr>
          </a:p>
          <a:p>
            <a:endParaRPr lang="en-GB" dirty="0"/>
          </a:p>
          <a:p>
            <a:r>
              <a:rPr lang="en-US" dirty="0"/>
              <a:t>A keyhole garden allows a family to grow enough food for three meals a day – even in the face of an extreme climate and poor soil. The garden, shaped like a keyhole from above, encompasses a circular raised bed with a central basket where compostable waste is placed along with used water from the kitchen. These gardens give fantastic results quickly and add nutritious vegetables to provide a balanced diet</a:t>
            </a:r>
            <a:endParaRPr lang="en-GB" dirty="0"/>
          </a:p>
          <a:p>
            <a:endParaRPr lang="en-GB" dirty="0"/>
          </a:p>
        </p:txBody>
      </p:sp>
      <p:sp>
        <p:nvSpPr>
          <p:cNvPr id="4" name="Slide Number Placeholder 3">
            <a:extLst>
              <a:ext uri="{FF2B5EF4-FFF2-40B4-BE49-F238E27FC236}">
                <a16:creationId xmlns:a16="http://schemas.microsoft.com/office/drawing/2014/main" id="{050ED20E-73D4-21B0-6728-71DEDE670ED8}"/>
              </a:ext>
            </a:extLst>
          </p:cNvPr>
          <p:cNvSpPr>
            <a:spLocks noGrp="1"/>
          </p:cNvSpPr>
          <p:nvPr>
            <p:ph type="sldNum" sz="quarter" idx="5"/>
          </p:nvPr>
        </p:nvSpPr>
        <p:spPr/>
        <p:txBody>
          <a:bodyPr/>
          <a:lstStyle/>
          <a:p>
            <a:fld id="{51FBF7C2-7E5A-48DA-88B9-03B24D3CB2C8}" type="slidenum">
              <a:rPr lang="en-GB" smtClean="0"/>
              <a:t>14</a:t>
            </a:fld>
            <a:endParaRPr lang="en-GB"/>
          </a:p>
        </p:txBody>
      </p:sp>
    </p:spTree>
    <p:extLst>
      <p:ext uri="{BB962C8B-B14F-4D97-AF65-F5344CB8AC3E}">
        <p14:creationId xmlns:p14="http://schemas.microsoft.com/office/powerpoint/2010/main" val="626556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dirty="0">
                <a:solidFill>
                  <a:srgbClr val="000000"/>
                </a:solidFill>
                <a:effectLst/>
                <a:latin typeface="Roboto-Regular"/>
                <a:ea typeface="Times New Roman" panose="02020603050405020304" pitchFamily="18" charset="0"/>
                <a:cs typeface="Calibri" panose="020F0502020204030204" pitchFamily="34" charset="0"/>
              </a:rPr>
              <a:t>By twinning your church/community garden (£60 for an individual garden) you’ll be planting hope for our neighbours in rural Kenya. In return, you’ll receive: </a:t>
            </a:r>
          </a:p>
          <a:p>
            <a:pPr algn="l">
              <a:buFont typeface="Arial" panose="020B0604020202020204" pitchFamily="34" charset="0"/>
              <a:buNone/>
            </a:pPr>
            <a:endParaRPr lang="en-GB" sz="1200" dirty="0">
              <a:solidFill>
                <a:srgbClr val="000000"/>
              </a:solidFill>
              <a:effectLst/>
              <a:latin typeface="Roboto-Regular"/>
              <a:ea typeface="Times New Roman" panose="02020603050405020304" pitchFamily="18" charset="0"/>
              <a:cs typeface="Calibri" panose="020F0502020204030204" pitchFamily="34" charset="0"/>
            </a:endParaRPr>
          </a:p>
          <a:p>
            <a:pPr algn="l">
              <a:buFont typeface="Arial" panose="020B0604020202020204" pitchFamily="34" charset="0"/>
              <a:buChar char="•"/>
            </a:pPr>
            <a:r>
              <a:rPr lang="en-GB" b="0" i="0" dirty="0">
                <a:solidFill>
                  <a:srgbClr val="222222"/>
                </a:solidFill>
                <a:effectLst/>
                <a:latin typeface="Roboto-Regular"/>
              </a:rPr>
              <a:t> a sustainable wooden plaque to display in your garden</a:t>
            </a:r>
          </a:p>
          <a:p>
            <a:pPr algn="l">
              <a:buFont typeface="Arial" panose="020B0604020202020204" pitchFamily="34" charset="0"/>
              <a:buChar char="•"/>
            </a:pPr>
            <a:r>
              <a:rPr lang="en-GB" b="0" i="0" dirty="0">
                <a:solidFill>
                  <a:srgbClr val="222222"/>
                </a:solidFill>
                <a:effectLst/>
                <a:latin typeface="Roboto-Regular"/>
              </a:rPr>
              <a:t> a vegetable growing guide from Charles Dowding, our no-dig expert</a:t>
            </a:r>
          </a:p>
          <a:p>
            <a:pPr algn="l">
              <a:buFont typeface="Arial" panose="020B0604020202020204" pitchFamily="34" charset="0"/>
              <a:buChar char="•"/>
            </a:pPr>
            <a:r>
              <a:rPr lang="en-GB" b="0" i="0" dirty="0">
                <a:solidFill>
                  <a:srgbClr val="222222"/>
                </a:solidFill>
                <a:effectLst/>
                <a:latin typeface="Roboto-Regular"/>
              </a:rPr>
              <a:t> wildflower seeds to get you started on your Garden Twinning adventure</a:t>
            </a:r>
          </a:p>
          <a:p>
            <a:pPr algn="l">
              <a:buFont typeface="Arial" panose="020B0604020202020204" pitchFamily="34" charset="0"/>
              <a:buChar char="•"/>
            </a:pPr>
            <a:r>
              <a:rPr lang="en-GB" b="0" i="0" dirty="0">
                <a:solidFill>
                  <a:srgbClr val="222222"/>
                </a:solidFill>
                <a:effectLst/>
                <a:latin typeface="Roboto-Regular"/>
              </a:rPr>
              <a:t> a garden twinning certificate to display inside your church or community space,  (church only)</a:t>
            </a:r>
          </a:p>
          <a:p>
            <a:pPr algn="l">
              <a:buFont typeface="Arial" panose="020B0604020202020204" pitchFamily="34" charset="0"/>
              <a:buChar char="•"/>
            </a:pPr>
            <a:r>
              <a:rPr lang="en-GB" b="0" i="0" dirty="0">
                <a:solidFill>
                  <a:srgbClr val="222222"/>
                </a:solidFill>
                <a:effectLst/>
                <a:latin typeface="Roboto-Regular"/>
              </a:rPr>
              <a:t> and an opportunity to have a speaker attend one of your meetings to help bring our work to life (church only)</a:t>
            </a:r>
            <a:endParaRPr lang="en-GB" sz="1200" dirty="0">
              <a:effectLst/>
              <a:latin typeface="Roboto-Regular"/>
              <a:ea typeface="Calibri" panose="020F0502020204030204" pitchFamily="34" charset="0"/>
              <a:cs typeface="Times New Roman" panose="02020603050405020304" pitchFamily="18" charset="0"/>
            </a:endParaRPr>
          </a:p>
          <a:p>
            <a:pPr>
              <a:lnSpc>
                <a:spcPct val="107000"/>
              </a:lnSpc>
              <a:spcAft>
                <a:spcPts val="840"/>
              </a:spcAft>
            </a:pPr>
            <a:endParaRPr lang="en-GB" sz="1200" dirty="0">
              <a:solidFill>
                <a:srgbClr val="000000"/>
              </a:solidFill>
              <a:effectLst/>
              <a:latin typeface="Roboto-Regular"/>
              <a:ea typeface="Times New Roman" panose="02020603050405020304" pitchFamily="18" charset="0"/>
              <a:cs typeface="Calibri" panose="020F0502020204030204" pitchFamily="34" charset="0"/>
            </a:endParaRPr>
          </a:p>
          <a:p>
            <a:pPr>
              <a:lnSpc>
                <a:spcPct val="107000"/>
              </a:lnSpc>
              <a:spcAft>
                <a:spcPts val="840"/>
              </a:spcAft>
            </a:pPr>
            <a:r>
              <a:rPr lang="en-GB" sz="1200" dirty="0">
                <a:solidFill>
                  <a:srgbClr val="000000"/>
                </a:solidFill>
                <a:effectLst/>
                <a:latin typeface="Roboto-Regular"/>
                <a:ea typeface="Times New Roman" panose="02020603050405020304" pitchFamily="18" charset="0"/>
                <a:cs typeface="Calibri" panose="020F0502020204030204" pitchFamily="34" charset="0"/>
              </a:rPr>
              <a:t>Plus,</a:t>
            </a:r>
            <a:r>
              <a:rPr lang="en-GB" sz="1200" dirty="0">
                <a:solidFill>
                  <a:srgbClr val="000000"/>
                </a:solidFill>
                <a:effectLst/>
                <a:latin typeface="Roboto-Regular"/>
                <a:ea typeface="Times New Roman" panose="02020603050405020304" pitchFamily="18" charset="0"/>
                <a:cs typeface="Times New Roman" panose="02020603050405020304" pitchFamily="18" charset="0"/>
              </a:rPr>
              <a:t> </a:t>
            </a:r>
            <a:r>
              <a:rPr lang="en-GB" sz="1200" dirty="0">
                <a:solidFill>
                  <a:srgbClr val="000000"/>
                </a:solidFill>
                <a:effectLst/>
                <a:latin typeface="Roboto-Regular"/>
                <a:ea typeface="Times New Roman" panose="02020603050405020304" pitchFamily="18" charset="0"/>
                <a:cs typeface="Calibri" panose="020F0502020204030204" pitchFamily="34" charset="0"/>
              </a:rPr>
              <a:t>we can</a:t>
            </a:r>
            <a:r>
              <a:rPr lang="en-GB" sz="1200" dirty="0">
                <a:solidFill>
                  <a:srgbClr val="000000"/>
                </a:solidFill>
                <a:effectLst/>
                <a:latin typeface="Roboto-Regular"/>
                <a:ea typeface="Times New Roman" panose="02020603050405020304" pitchFamily="18" charset="0"/>
                <a:cs typeface="Roboto" panose="02000000000000000000" pitchFamily="2" charset="0"/>
              </a:rPr>
              <a:t>’</a:t>
            </a:r>
            <a:r>
              <a:rPr lang="en-GB" sz="1200" dirty="0">
                <a:solidFill>
                  <a:srgbClr val="000000"/>
                </a:solidFill>
                <a:effectLst/>
                <a:latin typeface="Roboto-Regular"/>
                <a:ea typeface="Times New Roman" panose="02020603050405020304" pitchFamily="18" charset="0"/>
                <a:cs typeface="Calibri" panose="020F0502020204030204" pitchFamily="34" charset="0"/>
              </a:rPr>
              <a:t>t wait to share the practical</a:t>
            </a:r>
            <a:r>
              <a:rPr lang="en-GB" sz="1200" dirty="0">
                <a:solidFill>
                  <a:srgbClr val="000000"/>
                </a:solidFill>
                <a:effectLst/>
                <a:latin typeface="Roboto-Regular"/>
                <a:ea typeface="Times New Roman" panose="02020603050405020304" pitchFamily="18" charset="0"/>
                <a:cs typeface="Times New Roman" panose="02020603050405020304" pitchFamily="18" charset="0"/>
              </a:rPr>
              <a:t> </a:t>
            </a:r>
            <a:r>
              <a:rPr lang="en-GB" sz="1200" dirty="0">
                <a:solidFill>
                  <a:srgbClr val="000000"/>
                </a:solidFill>
                <a:effectLst/>
                <a:latin typeface="Roboto-Regular"/>
                <a:ea typeface="Times New Roman" panose="02020603050405020304" pitchFamily="18" charset="0"/>
                <a:cs typeface="Calibri" panose="020F0502020204030204" pitchFamily="34" charset="0"/>
              </a:rPr>
              <a:t>techniques</a:t>
            </a:r>
            <a:r>
              <a:rPr lang="en-GB" sz="1200" dirty="0">
                <a:solidFill>
                  <a:srgbClr val="000000"/>
                </a:solidFill>
                <a:effectLst/>
                <a:latin typeface="Roboto-Regular"/>
                <a:ea typeface="Times New Roman" panose="02020603050405020304" pitchFamily="18" charset="0"/>
                <a:cs typeface="Times New Roman" panose="02020603050405020304" pitchFamily="18" charset="0"/>
              </a:rPr>
              <a:t> </a:t>
            </a:r>
            <a:r>
              <a:rPr lang="en-GB" sz="1200" dirty="0">
                <a:solidFill>
                  <a:srgbClr val="000000"/>
                </a:solidFill>
                <a:effectLst/>
                <a:latin typeface="Roboto-Regular"/>
                <a:ea typeface="Times New Roman" panose="02020603050405020304" pitchFamily="18" charset="0"/>
                <a:cs typeface="Calibri" panose="020F0502020204030204" pitchFamily="34" charset="0"/>
              </a:rPr>
              <a:t>families in rural Africa are using in their own gardens</a:t>
            </a:r>
            <a:r>
              <a:rPr lang="en-GB" sz="1200" dirty="0">
                <a:solidFill>
                  <a:srgbClr val="000000"/>
                </a:solidFill>
                <a:effectLst/>
                <a:latin typeface="Roboto-Regular"/>
                <a:ea typeface="Times New Roman" panose="02020603050405020304" pitchFamily="18" charset="0"/>
                <a:cs typeface="Times New Roman" panose="02020603050405020304" pitchFamily="18" charset="0"/>
              </a:rPr>
              <a:t> </a:t>
            </a:r>
            <a:r>
              <a:rPr lang="en-GB" sz="1200" dirty="0">
                <a:solidFill>
                  <a:srgbClr val="000000"/>
                </a:solidFill>
                <a:effectLst/>
                <a:latin typeface="Roboto-Regular"/>
                <a:ea typeface="Times New Roman" panose="02020603050405020304" pitchFamily="18" charset="0"/>
                <a:cs typeface="Calibri" panose="020F0502020204030204" pitchFamily="34" charset="0"/>
              </a:rPr>
              <a:t>to fight hunger and the climate crisis.</a:t>
            </a:r>
            <a:r>
              <a:rPr lang="en-GB" sz="1200" dirty="0">
                <a:solidFill>
                  <a:srgbClr val="000000"/>
                </a:solidFill>
                <a:effectLst/>
                <a:latin typeface="Roboto-Regular"/>
                <a:ea typeface="Times New Roman" panose="02020603050405020304" pitchFamily="18" charset="0"/>
                <a:cs typeface="Times New Roman" panose="02020603050405020304" pitchFamily="18" charset="0"/>
              </a:rPr>
              <a:t> </a:t>
            </a:r>
            <a:endParaRPr lang="en-GB" sz="1200" dirty="0">
              <a:effectLst/>
              <a:latin typeface="Roboto-Regular"/>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40"/>
              </a:spcAft>
              <a:buClrTx/>
              <a:buSzTx/>
              <a:buFontTx/>
              <a:buNone/>
              <a:tabLst/>
              <a:defRPr/>
            </a:pPr>
            <a:endParaRPr lang="en-GB" sz="1200" dirty="0">
              <a:solidFill>
                <a:srgbClr val="000000"/>
              </a:solidFill>
              <a:effectLst/>
              <a:latin typeface="Roboto-Regular"/>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40"/>
              </a:spcAft>
              <a:buClrTx/>
              <a:buSzTx/>
              <a:buFontTx/>
              <a:buNone/>
              <a:tabLst/>
              <a:defRPr/>
            </a:pPr>
            <a:r>
              <a:rPr lang="en-GB" sz="1200" dirty="0">
                <a:solidFill>
                  <a:srgbClr val="000000"/>
                </a:solidFill>
                <a:effectLst/>
                <a:latin typeface="Roboto-Regular"/>
                <a:ea typeface="Times New Roman" panose="02020603050405020304" pitchFamily="18" charset="0"/>
                <a:cs typeface="Times New Roman" panose="02020603050405020304" pitchFamily="18" charset="0"/>
              </a:rPr>
              <a:t>Please do get in touch with info@rippleeffect.org, if you need any further information and happy Twinning! </a:t>
            </a:r>
            <a:endParaRPr lang="en-GB" dirty="0">
              <a:latin typeface="Roboto-Regular"/>
            </a:endParaRPr>
          </a:p>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15</a:t>
            </a:fld>
            <a:endParaRPr lang="en-GB"/>
          </a:p>
        </p:txBody>
      </p:sp>
    </p:spTree>
    <p:extLst>
      <p:ext uri="{BB962C8B-B14F-4D97-AF65-F5344CB8AC3E}">
        <p14:creationId xmlns:p14="http://schemas.microsoft.com/office/powerpoint/2010/main" val="253056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72907-2470-FA47-66DF-C0F42FAD1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6AFA6-AF89-8F8E-8C55-4C04E8519E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E143F-87C7-87A2-F09B-2F3F2CCFC527}"/>
              </a:ext>
            </a:extLst>
          </p:cNvPr>
          <p:cNvSpPr>
            <a:spLocks noGrp="1"/>
          </p:cNvSpPr>
          <p:nvPr>
            <p:ph type="body" idx="1"/>
          </p:nvPr>
        </p:nvSpPr>
        <p:spPr/>
        <p:txBody>
          <a:bodyPr/>
          <a:lstStyle/>
          <a:p>
            <a:r>
              <a:rPr lang="en-GB" sz="1200" dirty="0">
                <a:cs typeface="Calibri" panose="020F0502020204030204"/>
              </a:rPr>
              <a:t>Churches: choose the most appropriate ASK</a:t>
            </a:r>
          </a:p>
          <a:p>
            <a:pPr marL="342900" indent="-342900">
              <a:buFont typeface="Arial" panose="020B0604020202020204" pitchFamily="34" charset="0"/>
              <a:buChar char="•"/>
            </a:pPr>
            <a:r>
              <a:rPr lang="en-GB" sz="1200" dirty="0">
                <a:cs typeface="Calibri" panose="020F0502020204030204"/>
              </a:rPr>
              <a:t>Sign up to Making Ripples (our church e-newsletter)</a:t>
            </a:r>
          </a:p>
          <a:p>
            <a:pPr marL="342900" indent="-342900">
              <a:buFont typeface="Arial" panose="020B0604020202020204" pitchFamily="34" charset="0"/>
              <a:buChar char="•"/>
            </a:pPr>
            <a:r>
              <a:rPr lang="en-GB" sz="1200" dirty="0">
                <a:cs typeface="Calibri" panose="020F0502020204030204"/>
              </a:rPr>
              <a:t>Christmas, Harvest, Lent</a:t>
            </a:r>
          </a:p>
          <a:p>
            <a:pPr marL="342900" indent="-342900">
              <a:buFont typeface="Arial" panose="020B0604020202020204" pitchFamily="34" charset="0"/>
              <a:buChar char="•"/>
            </a:pPr>
            <a:r>
              <a:rPr lang="en-GB" sz="1200" dirty="0">
                <a:cs typeface="Calibri" panose="020F0502020204030204"/>
              </a:rPr>
              <a:t>Mission Partnerships</a:t>
            </a:r>
          </a:p>
          <a:p>
            <a:pPr marL="342900" indent="-342900">
              <a:buFont typeface="Arial" panose="020B0604020202020204" pitchFamily="34" charset="0"/>
              <a:buChar char="•"/>
            </a:pPr>
            <a:r>
              <a:rPr lang="en-GB" sz="1200" dirty="0">
                <a:cs typeface="Calibri" panose="020F0502020204030204"/>
              </a:rPr>
              <a:t>Twin your church garden</a:t>
            </a:r>
          </a:p>
          <a:p>
            <a:pPr marL="342900" indent="-342900">
              <a:buFont typeface="Arial" panose="020B0604020202020204" pitchFamily="34" charset="0"/>
              <a:buChar char="•"/>
            </a:pPr>
            <a:r>
              <a:rPr lang="en-GB" sz="1200" dirty="0">
                <a:cs typeface="Calibri" panose="020F0502020204030204"/>
              </a:rPr>
              <a:t>Eco Tips</a:t>
            </a:r>
          </a:p>
          <a:p>
            <a:pPr>
              <a:lnSpc>
                <a:spcPct val="150000"/>
              </a:lnSpc>
            </a:pPr>
            <a:r>
              <a:rPr lang="en-GB" sz="1200" dirty="0">
                <a:cs typeface="Calibri" panose="020F0502020204030204"/>
              </a:rPr>
              <a:t>Rotary Clubs</a:t>
            </a:r>
          </a:p>
          <a:p>
            <a:pPr marL="342900" indent="-342900">
              <a:lnSpc>
                <a:spcPct val="150000"/>
              </a:lnSpc>
              <a:buFont typeface="Arial" panose="020B0604020202020204" pitchFamily="34" charset="0"/>
              <a:buChar char="•"/>
            </a:pPr>
            <a:r>
              <a:rPr lang="en-GB" sz="1200" dirty="0">
                <a:cs typeface="Calibri" panose="020F0502020204030204"/>
              </a:rPr>
              <a:t>Sign up to e-news to keep up to date with Ripple Effect’s work</a:t>
            </a:r>
          </a:p>
          <a:p>
            <a:pPr marL="342900" indent="-342900">
              <a:lnSpc>
                <a:spcPct val="150000"/>
              </a:lnSpc>
              <a:buFont typeface="Arial" panose="020B0604020202020204" pitchFamily="34" charset="0"/>
              <a:buChar char="•"/>
            </a:pPr>
            <a:endParaRPr lang="en-GB" sz="1200" dirty="0">
              <a:cs typeface="Calibri" panose="020F0502020204030204"/>
            </a:endParaRPr>
          </a:p>
          <a:p>
            <a:pPr marL="0" indent="0">
              <a:lnSpc>
                <a:spcPct val="150000"/>
              </a:lnSpc>
              <a:buFont typeface="Arial" panose="020B0604020202020204" pitchFamily="34" charset="0"/>
              <a:buNone/>
            </a:pPr>
            <a:r>
              <a:rPr lang="en-GB" sz="1200" dirty="0">
                <a:cs typeface="Calibri" panose="020F0502020204030204"/>
              </a:rPr>
              <a:t>There are price points on the next slide</a:t>
            </a:r>
          </a:p>
          <a:p>
            <a:endParaRPr lang="en-GB" dirty="0"/>
          </a:p>
        </p:txBody>
      </p:sp>
      <p:sp>
        <p:nvSpPr>
          <p:cNvPr id="4" name="Slide Number Placeholder 3">
            <a:extLst>
              <a:ext uri="{FF2B5EF4-FFF2-40B4-BE49-F238E27FC236}">
                <a16:creationId xmlns:a16="http://schemas.microsoft.com/office/drawing/2014/main" id="{07CDEF0D-E0DF-4203-000B-8C8AB87B37EC}"/>
              </a:ext>
            </a:extLst>
          </p:cNvPr>
          <p:cNvSpPr>
            <a:spLocks noGrp="1"/>
          </p:cNvSpPr>
          <p:nvPr>
            <p:ph type="sldNum" sz="quarter" idx="5"/>
          </p:nvPr>
        </p:nvSpPr>
        <p:spPr/>
        <p:txBody>
          <a:bodyPr/>
          <a:lstStyle/>
          <a:p>
            <a:fld id="{51FBF7C2-7E5A-48DA-88B9-03B24D3CB2C8}" type="slidenum">
              <a:rPr lang="en-GB" smtClean="0"/>
              <a:t>16</a:t>
            </a:fld>
            <a:endParaRPr lang="en-GB"/>
          </a:p>
        </p:txBody>
      </p:sp>
    </p:spTree>
    <p:extLst>
      <p:ext uri="{BB962C8B-B14F-4D97-AF65-F5344CB8AC3E}">
        <p14:creationId xmlns:p14="http://schemas.microsoft.com/office/powerpoint/2010/main" val="1689082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17</a:t>
            </a:fld>
            <a:endParaRPr lang="en-GB"/>
          </a:p>
        </p:txBody>
      </p:sp>
    </p:spTree>
    <p:extLst>
      <p:ext uri="{BB962C8B-B14F-4D97-AF65-F5344CB8AC3E}">
        <p14:creationId xmlns:p14="http://schemas.microsoft.com/office/powerpoint/2010/main" val="2823081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D66CA-F8CF-83FF-1C12-80028BE2E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B9BF3-8F81-3EA7-FF7F-0CBBCE6A3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300B0-9E9E-F35F-ECEC-EB014D99F26A}"/>
              </a:ext>
            </a:extLst>
          </p:cNvPr>
          <p:cNvSpPr>
            <a:spLocks noGrp="1"/>
          </p:cNvSpPr>
          <p:nvPr>
            <p:ph type="body" idx="1"/>
          </p:nvPr>
        </p:nvSpPr>
        <p:spPr/>
        <p:txBody>
          <a:bodyPr/>
          <a:lstStyle/>
          <a:p>
            <a:pPr algn="l"/>
            <a:r>
              <a:rPr lang="en-GB" b="1" dirty="0">
                <a:solidFill>
                  <a:schemeClr val="bg1"/>
                </a:solidFill>
              </a:rPr>
              <a:t>There will be 4 video options for you to add into this presentation (see speaker talks on the resources page). Two of them are embedded so you won’t need Wi-Fi, but it will take up a lot of extra space. </a:t>
            </a:r>
          </a:p>
          <a:p>
            <a:pPr marL="457200" indent="-457200" algn="l">
              <a:buFont typeface="+mj-lt"/>
              <a:buAutoNum type="arabicPeriod"/>
            </a:pPr>
            <a:r>
              <a:rPr lang="en-GB" b="1" dirty="0">
                <a:solidFill>
                  <a:schemeClr val="bg1"/>
                </a:solidFill>
              </a:rPr>
              <a:t>What we do (1 minute -  embedded)</a:t>
            </a:r>
          </a:p>
          <a:p>
            <a:pPr marL="457200" indent="-457200" algn="l">
              <a:buFont typeface="+mj-lt"/>
              <a:buAutoNum type="arabicPeriod"/>
            </a:pPr>
            <a:r>
              <a:rPr lang="en-GB" b="1" i="0" dirty="0">
                <a:solidFill>
                  <a:schemeClr val="bg1"/>
                </a:solidFill>
                <a:effectLst/>
              </a:rPr>
              <a:t>Working Together with our Farming Communities </a:t>
            </a:r>
            <a:r>
              <a:rPr lang="en-GB" b="1" dirty="0">
                <a:solidFill>
                  <a:schemeClr val="bg1"/>
                </a:solidFill>
              </a:rPr>
              <a:t>(3 minutes - embedded)</a:t>
            </a:r>
          </a:p>
          <a:p>
            <a:pPr marL="457200" indent="-457200" algn="l">
              <a:buFont typeface="+mj-lt"/>
              <a:buAutoNum type="arabicPeriod"/>
            </a:pPr>
            <a:r>
              <a:rPr lang="en-GB" b="1" dirty="0">
                <a:solidFill>
                  <a:schemeClr val="bg1"/>
                </a:solidFill>
              </a:rPr>
              <a:t>Push Pull (4 minutes  - YouTube link)</a:t>
            </a:r>
          </a:p>
          <a:p>
            <a:pPr marL="457200" indent="-457200" algn="l">
              <a:buFont typeface="+mj-lt"/>
              <a:buAutoNum type="arabicPeriod"/>
            </a:pPr>
            <a:endParaRPr lang="en-GB" b="0" dirty="0">
              <a:solidFill>
                <a:schemeClr val="bg1"/>
              </a:solidFill>
            </a:endParaRPr>
          </a:p>
          <a:p>
            <a:endParaRPr lang="en-GB" sz="1200" b="0" dirty="0">
              <a:latin typeface="Roboto-Regular"/>
            </a:endParaRPr>
          </a:p>
          <a:p>
            <a:endParaRPr lang="en-GB" dirty="0"/>
          </a:p>
        </p:txBody>
      </p:sp>
      <p:sp>
        <p:nvSpPr>
          <p:cNvPr id="4" name="Slide Number Placeholder 3">
            <a:extLst>
              <a:ext uri="{FF2B5EF4-FFF2-40B4-BE49-F238E27FC236}">
                <a16:creationId xmlns:a16="http://schemas.microsoft.com/office/drawing/2014/main" id="{1820B2DA-163A-F3FE-89AA-F78EEE0DF961}"/>
              </a:ext>
            </a:extLst>
          </p:cNvPr>
          <p:cNvSpPr>
            <a:spLocks noGrp="1"/>
          </p:cNvSpPr>
          <p:nvPr>
            <p:ph type="sldNum" sz="quarter" idx="5"/>
          </p:nvPr>
        </p:nvSpPr>
        <p:spPr/>
        <p:txBody>
          <a:bodyPr/>
          <a:lstStyle/>
          <a:p>
            <a:fld id="{51FBF7C2-7E5A-48DA-88B9-03B24D3CB2C8}" type="slidenum">
              <a:rPr lang="en-GB" smtClean="0"/>
              <a:t>18</a:t>
            </a:fld>
            <a:endParaRPr lang="en-GB"/>
          </a:p>
        </p:txBody>
      </p:sp>
    </p:spTree>
    <p:extLst>
      <p:ext uri="{BB962C8B-B14F-4D97-AF65-F5344CB8AC3E}">
        <p14:creationId xmlns:p14="http://schemas.microsoft.com/office/powerpoint/2010/main" val="3860247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E8959-E74D-15C9-9C97-FBB6AE96D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183A1-B43F-095F-CA98-4344207E6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71542-4D21-FE74-2C50-D93DB23E2F86}"/>
              </a:ext>
            </a:extLst>
          </p:cNvPr>
          <p:cNvSpPr>
            <a:spLocks noGrp="1"/>
          </p:cNvSpPr>
          <p:nvPr>
            <p:ph type="body" idx="1"/>
          </p:nvPr>
        </p:nvSpPr>
        <p:spPr/>
        <p:txBody>
          <a:bodyPr/>
          <a:lstStyle/>
          <a:p>
            <a:pPr marL="457200" indent="-457200" algn="l">
              <a:buFont typeface="+mj-lt"/>
              <a:buAutoNum type="arabicPeriod"/>
            </a:pPr>
            <a:endParaRPr lang="en-GB" b="0" dirty="0">
              <a:solidFill>
                <a:schemeClr val="bg1"/>
              </a:solidFill>
            </a:endParaRPr>
          </a:p>
          <a:p>
            <a:endParaRPr lang="en-GB" sz="1200" b="0" dirty="0">
              <a:latin typeface="Roboto-Regular"/>
            </a:endParaRPr>
          </a:p>
          <a:p>
            <a:endParaRPr lang="en-GB" dirty="0"/>
          </a:p>
        </p:txBody>
      </p:sp>
      <p:sp>
        <p:nvSpPr>
          <p:cNvPr id="4" name="Slide Number Placeholder 3">
            <a:extLst>
              <a:ext uri="{FF2B5EF4-FFF2-40B4-BE49-F238E27FC236}">
                <a16:creationId xmlns:a16="http://schemas.microsoft.com/office/drawing/2014/main" id="{F44EC26F-3B10-CFCA-A4DD-F1ED81C22723}"/>
              </a:ext>
            </a:extLst>
          </p:cNvPr>
          <p:cNvSpPr>
            <a:spLocks noGrp="1"/>
          </p:cNvSpPr>
          <p:nvPr>
            <p:ph type="sldNum" sz="quarter" idx="5"/>
          </p:nvPr>
        </p:nvSpPr>
        <p:spPr/>
        <p:txBody>
          <a:bodyPr/>
          <a:lstStyle/>
          <a:p>
            <a:fld id="{51FBF7C2-7E5A-48DA-88B9-03B24D3CB2C8}" type="slidenum">
              <a:rPr lang="en-GB" smtClean="0"/>
              <a:t>19</a:t>
            </a:fld>
            <a:endParaRPr lang="en-GB"/>
          </a:p>
        </p:txBody>
      </p:sp>
    </p:spTree>
    <p:extLst>
      <p:ext uri="{BB962C8B-B14F-4D97-AF65-F5344CB8AC3E}">
        <p14:creationId xmlns:p14="http://schemas.microsoft.com/office/powerpoint/2010/main" val="2582283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Further information can be found in the Sustainable techniques from rural Africa leaflet  Also known as Push Pull. You can find further information here </a:t>
            </a:r>
            <a:r>
              <a:rPr lang="en-GB" dirty="0">
                <a:hlinkClick r:id="rId3"/>
              </a:rPr>
              <a:t>Ripple Effect | Push-pull biotechnology</a:t>
            </a:r>
            <a:endParaRPr lang="en-GB" dirty="0"/>
          </a:p>
          <a:p>
            <a:endParaRPr lang="en-GB" dirty="0"/>
          </a:p>
          <a:p>
            <a:r>
              <a:rPr lang="en-US" sz="1200" b="1" i="0" kern="1200" dirty="0">
                <a:solidFill>
                  <a:schemeClr val="tx1"/>
                </a:solidFill>
                <a:effectLst/>
                <a:latin typeface="+mn-lt"/>
                <a:ea typeface="+mn-ea"/>
                <a:cs typeface="+mn-cs"/>
              </a:rPr>
              <a:t>How does push-pull work?</a:t>
            </a:r>
          </a:p>
          <a:p>
            <a:r>
              <a:rPr lang="en-US" sz="1200" b="0" i="0" kern="1200" dirty="0">
                <a:solidFill>
                  <a:schemeClr val="tx1"/>
                </a:solidFill>
                <a:effectLst/>
                <a:latin typeface="+mn-lt"/>
                <a:ea typeface="+mn-ea"/>
                <a:cs typeface="+mn-cs"/>
              </a:rPr>
              <a:t>The technique is straightforward. Farmers intercrop their maize with the legume crop </a:t>
            </a:r>
            <a:r>
              <a:rPr lang="en-US" sz="1200" b="0" i="1" kern="1200" dirty="0" err="1">
                <a:solidFill>
                  <a:schemeClr val="tx1"/>
                </a:solidFill>
                <a:effectLst/>
                <a:latin typeface="+mn-lt"/>
                <a:ea typeface="+mn-ea"/>
                <a:cs typeface="+mn-cs"/>
              </a:rPr>
              <a:t>Desmodium</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(also known as tick clover) which continuously produces </a:t>
            </a:r>
            <a:r>
              <a:rPr lang="en-US" sz="1200" b="0" i="0" kern="1200" dirty="0" err="1">
                <a:solidFill>
                  <a:schemeClr val="tx1"/>
                </a:solidFill>
                <a:effectLst/>
                <a:latin typeface="+mn-lt"/>
                <a:ea typeface="+mn-ea"/>
                <a:cs typeface="+mn-cs"/>
              </a:rPr>
              <a:t>defence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odours</a:t>
            </a:r>
            <a:r>
              <a:rPr lang="en-US" sz="1200" b="0" i="0" kern="1200" dirty="0">
                <a:solidFill>
                  <a:schemeClr val="tx1"/>
                </a:solidFill>
                <a:effectLst/>
                <a:latin typeface="+mn-lt"/>
                <a:ea typeface="+mn-ea"/>
                <a:cs typeface="+mn-cs"/>
              </a:rPr>
              <a:t> that repel (push) stemborer moths away from the maize. </a:t>
            </a:r>
            <a:r>
              <a:rPr lang="en-US" sz="1200" b="0" i="0" kern="1200" dirty="0" err="1">
                <a:solidFill>
                  <a:schemeClr val="tx1"/>
                </a:solidFill>
                <a:effectLst/>
                <a:latin typeface="+mn-lt"/>
                <a:ea typeface="+mn-ea"/>
                <a:cs typeface="+mn-cs"/>
              </a:rPr>
              <a:t>Desmodium</a:t>
            </a:r>
            <a:r>
              <a:rPr lang="en-US" sz="1200" b="0" i="0" kern="1200" dirty="0">
                <a:solidFill>
                  <a:schemeClr val="tx1"/>
                </a:solidFill>
                <a:effectLst/>
                <a:latin typeface="+mn-lt"/>
                <a:ea typeface="+mn-ea"/>
                <a:cs typeface="+mn-cs"/>
              </a:rPr>
              <a:t> also deters the growth of the </a:t>
            </a:r>
            <a:r>
              <a:rPr lang="en-US" sz="1200" b="0" i="1" kern="1200" dirty="0">
                <a:solidFill>
                  <a:schemeClr val="tx1"/>
                </a:solidFill>
                <a:effectLst/>
                <a:latin typeface="+mn-lt"/>
                <a:ea typeface="+mn-ea"/>
                <a:cs typeface="+mn-cs"/>
              </a:rPr>
              <a:t>Striga</a:t>
            </a:r>
            <a:r>
              <a:rPr lang="en-US" sz="1200" b="0" i="0" kern="1200" dirty="0">
                <a:solidFill>
                  <a:schemeClr val="tx1"/>
                </a:solidFill>
                <a:effectLst/>
                <a:latin typeface="+mn-lt"/>
                <a:ea typeface="+mn-ea"/>
                <a:cs typeface="+mn-cs"/>
              </a:rPr>
              <a:t> weed.</a:t>
            </a:r>
          </a:p>
          <a:p>
            <a:r>
              <a:rPr lang="en-US" sz="1200" b="0" i="0" kern="1200" dirty="0">
                <a:solidFill>
                  <a:schemeClr val="tx1"/>
                </a:solidFill>
                <a:effectLst/>
                <a:latin typeface="+mn-lt"/>
                <a:ea typeface="+mn-ea"/>
                <a:cs typeface="+mn-cs"/>
              </a:rPr>
              <a:t>The pull element is provided by </a:t>
            </a:r>
            <a:r>
              <a:rPr lang="en-US" sz="1200" b="0" i="0" kern="1200" dirty="0" err="1">
                <a:solidFill>
                  <a:schemeClr val="tx1"/>
                </a:solidFill>
                <a:effectLst/>
                <a:latin typeface="+mn-lt"/>
                <a:ea typeface="+mn-ea"/>
                <a:cs typeface="+mn-cs"/>
              </a:rPr>
              <a:t>Bracharia</a:t>
            </a:r>
            <a:r>
              <a:rPr lang="en-US" sz="1200" b="0" i="0" kern="1200" dirty="0">
                <a:solidFill>
                  <a:schemeClr val="tx1"/>
                </a:solidFill>
                <a:effectLst/>
                <a:latin typeface="+mn-lt"/>
                <a:ea typeface="+mn-ea"/>
                <a:cs typeface="+mn-cs"/>
              </a:rPr>
              <a:t> or Napier grass planted as a border crop around a maize plot. It offers the multiple benefits of being attractive to stemborers while also fixing nitrogen into soil, and being a nutritious animal feed.</a:t>
            </a:r>
          </a:p>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20</a:t>
            </a:fld>
            <a:endParaRPr lang="en-GB"/>
          </a:p>
        </p:txBody>
      </p:sp>
    </p:spTree>
    <p:extLst>
      <p:ext uri="{BB962C8B-B14F-4D97-AF65-F5344CB8AC3E}">
        <p14:creationId xmlns:p14="http://schemas.microsoft.com/office/powerpoint/2010/main" val="3225631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Transformative household methodology  </a:t>
            </a:r>
            <a:r>
              <a:rPr lang="en-GB" dirty="0"/>
              <a:t>(you can read the THM paper if you’d like more information </a:t>
            </a:r>
            <a:r>
              <a:rPr lang="en-GB" dirty="0">
                <a:hlinkClick r:id="rId3"/>
              </a:rPr>
              <a:t>THM-for-Gender-and-Nutrition-Training-Manual-May-2023-V2-FINAL-PDF-1_2023-07-26-122431_rbye.pdf</a:t>
            </a:r>
            <a:r>
              <a:rPr lang="en-GB" dirty="0"/>
              <a:t>)</a:t>
            </a:r>
          </a:p>
          <a:p>
            <a:endParaRPr lang="en-US" dirty="0"/>
          </a:p>
          <a:p>
            <a:r>
              <a:rPr lang="en-US" dirty="0"/>
              <a:t>The Transformative Household Methodology (THM) is a tool that aims at creating awareness of intra-household gender relations between women, men, girls, and boys. The THM identifies the different roles and responsibilities of household members, their access and control over resources and their related benefits. </a:t>
            </a:r>
          </a:p>
          <a:p>
            <a:endParaRPr lang="en-US" dirty="0"/>
          </a:p>
          <a:p>
            <a:r>
              <a:rPr lang="en-US" dirty="0"/>
              <a:t>The THM methodology has been implemented in all Ripple Effect country </a:t>
            </a:r>
            <a:r>
              <a:rPr lang="en-US" dirty="0" err="1"/>
              <a:t>programmes</a:t>
            </a:r>
            <a:r>
              <a:rPr lang="en-US" dirty="0"/>
              <a:t> in Burundi, Ethiopia, Kenya, Rwanda, Uganda and Zambia. This innovative relationships methodology contributes to women’s empowerment by reducing their unpaid workload in the household, giving them more time and energy to be involved in community work and higher-value activities. It has also increased the decision making at household level. We see women becoming more involved in household decision-making, including discussions about how substantial amounts of money should be spent. We also see men getting involved with decisions around cooking and food. </a:t>
            </a:r>
          </a:p>
          <a:p>
            <a:endParaRPr lang="en-US" dirty="0"/>
          </a:p>
          <a:p>
            <a:r>
              <a:rPr lang="en-US" dirty="0"/>
              <a:t>“</a:t>
            </a:r>
            <a:r>
              <a:rPr lang="en-US" b="1" i="1" dirty="0"/>
              <a:t>Whenever I earned money, I never discussed with my wife how to spend it; it was mine and I spent it as I wished; sometimes on unnecessary things. I am glad now we jointly decide how we spend family income which has led to developments in our home</a:t>
            </a:r>
            <a:r>
              <a:rPr lang="en-US" dirty="0"/>
              <a:t>.” Jean-Baptiste Ripple Effect project participant.</a:t>
            </a:r>
          </a:p>
          <a:p>
            <a:endParaRPr lang="en-US" dirty="0"/>
          </a:p>
          <a:p>
            <a:r>
              <a:rPr lang="en-US" dirty="0"/>
              <a:t>Our data shows that women's physical workload decreases as a result of THM sessions and that men became significantly more involved in nearly all household activities. Even when men reported that they were teased by others for performing what were perceived as “female” tasks they persevered, which indicates an authentic Transformative Household Methodology for Gender &amp; Nutrition 10 change in attitude. Critically, when household workloads are more fairly shared, and women have a voice in what crops will be grown or what equipment or livestock will be bought, farm yields tend to increase. Families become more food secure, and this increased security improves family relationships further, cementing the changes in a positive feedback loop.</a:t>
            </a:r>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21</a:t>
            </a:fld>
            <a:endParaRPr lang="en-GB"/>
          </a:p>
        </p:txBody>
      </p:sp>
    </p:spTree>
    <p:extLst>
      <p:ext uri="{BB962C8B-B14F-4D97-AF65-F5344CB8AC3E}">
        <p14:creationId xmlns:p14="http://schemas.microsoft.com/office/powerpoint/2010/main" val="788130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FBF7C2-7E5A-48DA-88B9-03B24D3CB2C8}" type="slidenum">
              <a:rPr lang="en-GB" smtClean="0"/>
              <a:t>22</a:t>
            </a:fld>
            <a:endParaRPr lang="en-GB"/>
          </a:p>
        </p:txBody>
      </p:sp>
    </p:spTree>
    <p:extLst>
      <p:ext uri="{BB962C8B-B14F-4D97-AF65-F5344CB8AC3E}">
        <p14:creationId xmlns:p14="http://schemas.microsoft.com/office/powerpoint/2010/main" val="391621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8D2BC207-1E60-F747-BD02-E20D5FA0739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13847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DE675654-942A-9341-A591-684A4D0430F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80023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bg>
      <p:bgPr>
        <a:solidFill>
          <a:srgbClr val="8208F1"/>
        </a:solidFill>
        <a:effectLst/>
      </p:bgPr>
    </p:bg>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D1FC37C1-8B91-02D1-F53A-4C1969744C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65833" t="31111" r="8000" b="51111"/>
          <a:stretch>
            <a:fillRect/>
          </a:stretch>
        </p:blipFill>
        <p:spPr bwMode="auto">
          <a:xfrm>
            <a:off x="9142413" y="5540375"/>
            <a:ext cx="29083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latin typeface="Impact" panose="020B080603090205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endParaRPr lang="en-GB"/>
          </a:p>
        </p:txBody>
      </p:sp>
    </p:spTree>
    <p:extLst>
      <p:ext uri="{BB962C8B-B14F-4D97-AF65-F5344CB8AC3E}">
        <p14:creationId xmlns:p14="http://schemas.microsoft.com/office/powerpoint/2010/main" val="265060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EC92D7-72A8-BA81-3FC3-5F2595E62270}"/>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4" name="Rectangle 3">
            <a:extLst>
              <a:ext uri="{FF2B5EF4-FFF2-40B4-BE49-F238E27FC236}">
                <a16:creationId xmlns:a16="http://schemas.microsoft.com/office/drawing/2014/main" id="{5A677A5F-D125-B870-8553-4247B5227428}"/>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5" name="Rectangle 4">
            <a:extLst>
              <a:ext uri="{FF2B5EF4-FFF2-40B4-BE49-F238E27FC236}">
                <a16:creationId xmlns:a16="http://schemas.microsoft.com/office/drawing/2014/main" id="{17A434C8-0139-A71E-9BF6-8498AD0389E6}"/>
              </a:ext>
            </a:extLst>
          </p:cNvPr>
          <p:cNvSpPr/>
          <p:nvPr userDrawn="1"/>
        </p:nvSpPr>
        <p:spPr>
          <a:xfrm>
            <a:off x="0" y="6065838"/>
            <a:ext cx="12192000" cy="792162"/>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 name="Picture 9">
            <a:extLst>
              <a:ext uri="{FF2B5EF4-FFF2-40B4-BE49-F238E27FC236}">
                <a16:creationId xmlns:a16="http://schemas.microsoft.com/office/drawing/2014/main" id="{1FB1192E-A0A6-06B4-AD95-290C37C78B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65833" t="31111" r="8000" b="51111"/>
          <a:stretch>
            <a:fillRect/>
          </a:stretch>
        </p:blipFill>
        <p:spPr bwMode="auto">
          <a:xfrm>
            <a:off x="9629775" y="39688"/>
            <a:ext cx="23987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10D8E197-D1A2-40F5-756D-9EE8ED3C9B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47749" t="71852" r="25583" b="12889"/>
          <a:stretch>
            <a:fillRect/>
          </a:stretch>
        </p:blipFill>
        <p:spPr bwMode="auto">
          <a:xfrm>
            <a:off x="0" y="6065838"/>
            <a:ext cx="25273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93835" y="1342524"/>
            <a:ext cx="10515600" cy="4351338"/>
          </a:xfrm>
        </p:spPr>
        <p:txBody>
          <a:bodyPr>
            <a:normAutofit/>
          </a:bodyPr>
          <a:lstStyle>
            <a:lvl1pPr marL="0" indent="0">
              <a:buFont typeface="Wingdings" panose="05000000000000000000" pitchFamily="2" charset="2"/>
              <a:buNone/>
              <a:defRPr sz="18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800" b="1">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800">
                <a:latin typeface="Arial" panose="020B0604020202020204" pitchFamily="34" charset="0"/>
                <a:cs typeface="Arial" panose="020B0604020202020204" pitchFamily="34" charset="0"/>
              </a:defRPr>
            </a:lvl3pPr>
            <a:lvl4pPr marL="1371600" indent="0">
              <a:buFont typeface="Wingdings" panose="05000000000000000000" pitchFamily="2" charset="2"/>
              <a:buNone/>
              <a:defRPr sz="1800">
                <a:latin typeface="Arial" panose="020B0604020202020204" pitchFamily="34" charset="0"/>
                <a:cs typeface="Arial" panose="020B0604020202020204" pitchFamily="34" charset="0"/>
              </a:defRPr>
            </a:lvl4pPr>
            <a:lvl5pPr marL="1828800" indent="0">
              <a:buFont typeface="Wingdings" panose="05000000000000000000" pitchFamily="2" charset="2"/>
              <a:buNone/>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itle 1"/>
          <p:cNvSpPr>
            <a:spLocks noGrp="1"/>
          </p:cNvSpPr>
          <p:nvPr>
            <p:ph type="title"/>
          </p:nvPr>
        </p:nvSpPr>
        <p:spPr>
          <a:xfrm>
            <a:off x="593835" y="58582"/>
            <a:ext cx="10515600" cy="827715"/>
          </a:xfrm>
        </p:spPr>
        <p:txBody>
          <a:bodyPr>
            <a:normAutofit/>
          </a:bodyPr>
          <a:lstStyle>
            <a:lvl1pPr>
              <a:defRPr sz="2800">
                <a:solidFill>
                  <a:schemeClr val="bg1"/>
                </a:solidFill>
                <a:latin typeface="Impact" panose="020B0806030902050204" pitchFamily="34" charset="0"/>
              </a:defRPr>
            </a:lvl1pPr>
          </a:lstStyle>
          <a:p>
            <a:r>
              <a:rPr lang="en-US"/>
              <a:t>Click to edit Master title style</a:t>
            </a:r>
            <a:endParaRPr lang="en-GB"/>
          </a:p>
        </p:txBody>
      </p:sp>
      <p:sp>
        <p:nvSpPr>
          <p:cNvPr id="8" name="Date Placeholder 3">
            <a:extLst>
              <a:ext uri="{FF2B5EF4-FFF2-40B4-BE49-F238E27FC236}">
                <a16:creationId xmlns:a16="http://schemas.microsoft.com/office/drawing/2014/main" id="{E8C4EBA9-385F-3B14-9873-1D50CDBFACA0}"/>
              </a:ext>
            </a:extLst>
          </p:cNvPr>
          <p:cNvSpPr>
            <a:spLocks noGrp="1"/>
          </p:cNvSpPr>
          <p:nvPr>
            <p:ph type="dt" sz="half" idx="10"/>
          </p:nvPr>
        </p:nvSpPr>
        <p:spPr/>
        <p:txBody>
          <a:bodyPr/>
          <a:lstStyle>
            <a:lvl1pPr>
              <a:defRPr/>
            </a:lvl1pPr>
          </a:lstStyle>
          <a:p>
            <a:pPr>
              <a:defRPr/>
            </a:pPr>
            <a:fld id="{FD334522-57D0-4237-B10F-61A91B109C33}" type="datetimeFigureOut">
              <a:rPr lang="en-GB"/>
              <a:pPr>
                <a:defRPr/>
              </a:pPr>
              <a:t>04/09/2026</a:t>
            </a:fld>
            <a:endParaRPr lang="en-GB"/>
          </a:p>
        </p:txBody>
      </p:sp>
      <p:sp>
        <p:nvSpPr>
          <p:cNvPr id="9" name="Footer Placeholder 4">
            <a:extLst>
              <a:ext uri="{FF2B5EF4-FFF2-40B4-BE49-F238E27FC236}">
                <a16:creationId xmlns:a16="http://schemas.microsoft.com/office/drawing/2014/main" id="{D7FEF84D-4692-387B-8242-D0041D611F42}"/>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5">
            <a:extLst>
              <a:ext uri="{FF2B5EF4-FFF2-40B4-BE49-F238E27FC236}">
                <a16:creationId xmlns:a16="http://schemas.microsoft.com/office/drawing/2014/main" id="{E7E9B856-A223-8913-F4DC-1B7DB4162C02}"/>
              </a:ext>
            </a:extLst>
          </p:cNvPr>
          <p:cNvSpPr>
            <a:spLocks noGrp="1"/>
          </p:cNvSpPr>
          <p:nvPr>
            <p:ph type="sldNum" sz="quarter" idx="12"/>
          </p:nvPr>
        </p:nvSpPr>
        <p:spPr/>
        <p:txBody>
          <a:bodyPr/>
          <a:lstStyle>
            <a:lvl1pPr>
              <a:defRPr/>
            </a:lvl1pPr>
          </a:lstStyle>
          <a:p>
            <a:pPr>
              <a:defRPr/>
            </a:pPr>
            <a:fld id="{67249765-20EE-4CC0-8B2E-DF0C187B00A6}" type="slidenum">
              <a:rPr lang="en-GB"/>
              <a:pPr>
                <a:defRPr/>
              </a:pPr>
              <a:t>‹#›</a:t>
            </a:fld>
            <a:endParaRPr lang="en-GB"/>
          </a:p>
        </p:txBody>
      </p:sp>
    </p:spTree>
    <p:extLst>
      <p:ext uri="{BB962C8B-B14F-4D97-AF65-F5344CB8AC3E}">
        <p14:creationId xmlns:p14="http://schemas.microsoft.com/office/powerpoint/2010/main" val="14666597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5C8897-EEE3-8044-B89E-8935FDECF2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2F7E3AA-D164-B747-9D01-7637E8F7C8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762B51-B635-A148-8C6C-A29EC2E441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DDD161-354F-F646-B1EF-711237C6363F}" type="datetimeFigureOut">
              <a:rPr lang="en-US" smtClean="0"/>
              <a:t>9/4/2026</a:t>
            </a:fld>
            <a:endParaRPr lang="en-US"/>
          </a:p>
        </p:txBody>
      </p:sp>
      <p:sp>
        <p:nvSpPr>
          <p:cNvPr id="5" name="Footer Placeholder 4">
            <a:extLst>
              <a:ext uri="{FF2B5EF4-FFF2-40B4-BE49-F238E27FC236}">
                <a16:creationId xmlns:a16="http://schemas.microsoft.com/office/drawing/2014/main" id="{1959500E-64E3-E148-8273-1BB48B6D78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65C695-B70A-DB43-B18C-6E6638D343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7ADBB5-3339-1145-B665-87CC8EA91F9C}" type="slidenum">
              <a:rPr lang="en-US" smtClean="0"/>
              <a:t>‹#›</a:t>
            </a:fld>
            <a:endParaRPr lang="en-US"/>
          </a:p>
        </p:txBody>
      </p:sp>
    </p:spTree>
    <p:extLst>
      <p:ext uri="{BB962C8B-B14F-4D97-AF65-F5344CB8AC3E}">
        <p14:creationId xmlns:p14="http://schemas.microsoft.com/office/powerpoint/2010/main" val="2756191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pixabay.com/nl/vectors/zandloper-timer-zand-klok-23654/"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5.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www.rippleeffect.org/" TargetMode="Externa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226C6-5D2C-F91E-A22F-1EE79333C7D5}"/>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B73970C7-D9BB-CCA2-F065-86F7352BF2CB}"/>
              </a:ext>
            </a:extLst>
          </p:cNvPr>
          <p:cNvSpPr>
            <a:spLocks noGrp="1" noChangeArrowheads="1"/>
          </p:cNvSpPr>
          <p:nvPr>
            <p:ph type="ctrTitle"/>
          </p:nvPr>
        </p:nvSpPr>
        <p:spPr>
          <a:xfrm>
            <a:off x="1038225" y="494522"/>
            <a:ext cx="10344150" cy="2387600"/>
          </a:xfrm>
        </p:spPr>
        <p:txBody>
          <a:bodyPr>
            <a:normAutofit fontScale="90000"/>
          </a:bodyPr>
          <a:lstStyle/>
          <a:p>
            <a:pPr eaLnBrk="1" hangingPunct="1"/>
            <a:r>
              <a:rPr lang="en-US" altLang="en-US" dirty="0"/>
              <a:t>Ambassador general presentation 2026/27</a:t>
            </a:r>
            <a:br>
              <a:rPr lang="en-US" altLang="en-US" dirty="0"/>
            </a:br>
            <a:endParaRPr lang="en-GB" altLang="en-US" dirty="0"/>
          </a:p>
        </p:txBody>
      </p:sp>
      <p:sp>
        <p:nvSpPr>
          <p:cNvPr id="2" name="Subtitle 1">
            <a:extLst>
              <a:ext uri="{FF2B5EF4-FFF2-40B4-BE49-F238E27FC236}">
                <a16:creationId xmlns:a16="http://schemas.microsoft.com/office/drawing/2014/main" id="{F41DB776-6A87-9C75-4EBF-4BFCF92501D0}"/>
              </a:ext>
            </a:extLst>
          </p:cNvPr>
          <p:cNvSpPr>
            <a:spLocks noGrp="1"/>
          </p:cNvSpPr>
          <p:nvPr>
            <p:ph type="subTitle" idx="1"/>
          </p:nvPr>
        </p:nvSpPr>
        <p:spPr>
          <a:xfrm>
            <a:off x="809625" y="2320117"/>
            <a:ext cx="10572750" cy="1655762"/>
          </a:xfrm>
        </p:spPr>
        <p:txBody>
          <a:bodyPr>
            <a:noAutofit/>
          </a:bodyPr>
          <a:lstStyle/>
          <a:p>
            <a:pPr algn="l"/>
            <a:r>
              <a:rPr lang="en-GB" b="1" dirty="0">
                <a:solidFill>
                  <a:schemeClr val="bg1"/>
                </a:solidFill>
              </a:rPr>
              <a:t>Thank you for taking time to do this presentation. </a:t>
            </a:r>
          </a:p>
          <a:p>
            <a:pPr marL="457200" indent="-457200" algn="l">
              <a:buFont typeface="Arial" panose="020B0604020202020204" pitchFamily="34" charset="0"/>
              <a:buChar char="•"/>
            </a:pPr>
            <a:r>
              <a:rPr lang="en-GB" b="1" dirty="0">
                <a:solidFill>
                  <a:schemeClr val="bg1"/>
                </a:solidFill>
              </a:rPr>
              <a:t>Please adapt it to fit your audience and delete any slides you don’t need</a:t>
            </a:r>
          </a:p>
          <a:p>
            <a:pPr marL="457200" indent="-457200" algn="l">
              <a:buFont typeface="Arial" panose="020B0604020202020204" pitchFamily="34" charset="0"/>
              <a:buChar char="•"/>
            </a:pPr>
            <a:r>
              <a:rPr lang="en-GB" b="1" dirty="0">
                <a:solidFill>
                  <a:schemeClr val="bg1"/>
                </a:solidFill>
              </a:rPr>
              <a:t>There are 3 videos, delete what you don’t need </a:t>
            </a:r>
          </a:p>
          <a:p>
            <a:pPr marL="457200" indent="-457200" algn="l">
              <a:buFont typeface="Arial" panose="020B0604020202020204" pitchFamily="34" charset="0"/>
              <a:buChar char="•"/>
            </a:pPr>
            <a:r>
              <a:rPr lang="en-GB" b="1" dirty="0">
                <a:solidFill>
                  <a:schemeClr val="bg1"/>
                </a:solidFill>
              </a:rPr>
              <a:t>If possible, add in one of your own Ripple Effect stories to make it personal.</a:t>
            </a:r>
          </a:p>
          <a:p>
            <a:pPr marL="457200" indent="-457200" algn="l">
              <a:buFont typeface="Arial" panose="020B0604020202020204" pitchFamily="34" charset="0"/>
              <a:buChar char="•"/>
            </a:pPr>
            <a:r>
              <a:rPr lang="en-GB" b="1" dirty="0">
                <a:solidFill>
                  <a:schemeClr val="bg1"/>
                </a:solidFill>
              </a:rPr>
              <a:t>If you add anything in, please try to make sure all the fonts are the same.</a:t>
            </a:r>
          </a:p>
          <a:p>
            <a:pPr marL="457200" indent="-457200" algn="l">
              <a:buFont typeface="Arial" panose="020B0604020202020204" pitchFamily="34" charset="0"/>
              <a:buChar char="•"/>
            </a:pPr>
            <a:r>
              <a:rPr lang="en-GB" b="1" dirty="0">
                <a:solidFill>
                  <a:schemeClr val="bg1"/>
                </a:solidFill>
              </a:rPr>
              <a:t>Keep it simple, keep to one call to action only (Garden Twinning, Harvest, gift catalogue…). </a:t>
            </a:r>
          </a:p>
        </p:txBody>
      </p:sp>
    </p:spTree>
    <p:extLst>
      <p:ext uri="{BB962C8B-B14F-4D97-AF65-F5344CB8AC3E}">
        <p14:creationId xmlns:p14="http://schemas.microsoft.com/office/powerpoint/2010/main" val="794343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69290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dirty="0">
                <a:solidFill>
                  <a:schemeClr val="bg1"/>
                </a:solidFill>
                <a:latin typeface="Arial" panose="020B0604020202020204" pitchFamily="34" charset="0"/>
                <a:cs typeface="Arial" panose="020B0604020202020204" pitchFamily="34" charset="0"/>
              </a:rPr>
              <a:t>Timings for your presentation</a:t>
            </a:r>
            <a:endParaRPr lang="en-US" altLang="en-US" dirty="0">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2" name="TextBox 1">
            <a:extLst>
              <a:ext uri="{FF2B5EF4-FFF2-40B4-BE49-F238E27FC236}">
                <a16:creationId xmlns:a16="http://schemas.microsoft.com/office/drawing/2014/main" id="{9FF729C8-26AB-65FC-5444-965B254C04AE}"/>
              </a:ext>
            </a:extLst>
          </p:cNvPr>
          <p:cNvSpPr txBox="1"/>
          <p:nvPr/>
        </p:nvSpPr>
        <p:spPr>
          <a:xfrm>
            <a:off x="540327" y="1634836"/>
            <a:ext cx="9282546" cy="3693319"/>
          </a:xfrm>
          <a:prstGeom prst="rect">
            <a:avLst/>
          </a:prstGeom>
          <a:noFill/>
        </p:spPr>
        <p:txBody>
          <a:bodyPr wrap="square" rtlCol="0">
            <a:spAutoFit/>
          </a:bodyPr>
          <a:lstStyle/>
          <a:p>
            <a:pPr>
              <a:lnSpc>
                <a:spcPct val="200000"/>
              </a:lnSpc>
            </a:pPr>
            <a:r>
              <a:rPr lang="en-GB" b="1" dirty="0"/>
              <a:t>Make sure you know the length of talk you are required to give, and don’t overrun!</a:t>
            </a:r>
          </a:p>
          <a:p>
            <a:pPr>
              <a:lnSpc>
                <a:spcPct val="200000"/>
              </a:lnSpc>
            </a:pPr>
            <a:r>
              <a:rPr lang="en-GB" b="1" dirty="0"/>
              <a:t>Suggestions:</a:t>
            </a:r>
          </a:p>
          <a:p>
            <a:pPr marL="285750" indent="-285750">
              <a:lnSpc>
                <a:spcPct val="200000"/>
              </a:lnSpc>
              <a:buFont typeface="Arial" panose="020B0604020202020204" pitchFamily="34" charset="0"/>
              <a:buChar char="•"/>
            </a:pPr>
            <a:r>
              <a:rPr lang="en-GB" dirty="0"/>
              <a:t>10-15 minutes -  churches and schools usually only need a short talk (still very important). The Harvest/Christmas or Lent PPT will be a good length for this.</a:t>
            </a:r>
          </a:p>
          <a:p>
            <a:pPr marL="285750" indent="-285750">
              <a:lnSpc>
                <a:spcPct val="200000"/>
              </a:lnSpc>
              <a:buFont typeface="Arial" panose="020B0604020202020204" pitchFamily="34" charset="0"/>
              <a:buChar char="•"/>
            </a:pPr>
            <a:r>
              <a:rPr lang="en-GB" dirty="0"/>
              <a:t>30 minutes – add a bit of the history of Ripple Effect (see slide 2) and a personal story</a:t>
            </a:r>
          </a:p>
          <a:p>
            <a:pPr marL="285750" indent="-285750">
              <a:lnSpc>
                <a:spcPct val="200000"/>
              </a:lnSpc>
              <a:buFont typeface="Arial" panose="020B0604020202020204" pitchFamily="34" charset="0"/>
              <a:buChar char="•"/>
            </a:pPr>
            <a:r>
              <a:rPr lang="en-GB" dirty="0"/>
              <a:t>45 – 60 minutes – also add a video, time for discussion. Ask them questions too.</a:t>
            </a:r>
          </a:p>
          <a:p>
            <a:pPr marL="285750" indent="-285750">
              <a:buFont typeface="Arial" panose="020B0604020202020204" pitchFamily="34" charset="0"/>
              <a:buChar char="•"/>
            </a:pPr>
            <a:endParaRPr lang="en-GB" dirty="0"/>
          </a:p>
        </p:txBody>
      </p:sp>
      <p:pic>
        <p:nvPicPr>
          <p:cNvPr id="6" name="Picture 5" descr="A sand clock with yellow liquid&#10;&#10;AI-generated content may be incorrect.">
            <a:extLst>
              <a:ext uri="{FF2B5EF4-FFF2-40B4-BE49-F238E27FC236}">
                <a16:creationId xmlns:a16="http://schemas.microsoft.com/office/drawing/2014/main" id="{8D2052CE-9D47-DF3F-0ED7-0C4A921AE00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506691" y="1713994"/>
            <a:ext cx="2144982" cy="3603120"/>
          </a:xfrm>
          <a:prstGeom prst="rect">
            <a:avLst/>
          </a:prstGeom>
        </p:spPr>
      </p:pic>
    </p:spTree>
    <p:extLst>
      <p:ext uri="{BB962C8B-B14F-4D97-AF65-F5344CB8AC3E}">
        <p14:creationId xmlns:p14="http://schemas.microsoft.com/office/powerpoint/2010/main" val="2540971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ACE5DB-0173-11F0-786D-B44B8D6AA361}"/>
              </a:ext>
            </a:extLst>
          </p:cNvPr>
          <p:cNvPicPr>
            <a:picLocks noChangeAspect="1"/>
          </p:cNvPicPr>
          <p:nvPr/>
        </p:nvPicPr>
        <p:blipFill>
          <a:blip r:embed="rId3"/>
          <a:srcRect l="22494" t="11612" r="23516" b="19916"/>
          <a:stretch>
            <a:fillRect/>
          </a:stretch>
        </p:blipFill>
        <p:spPr>
          <a:xfrm>
            <a:off x="0" y="-158228"/>
            <a:ext cx="12192000" cy="8702153"/>
          </a:xfrm>
          <a:prstGeom prst="rect">
            <a:avLst/>
          </a:prstGeom>
        </p:spPr>
      </p:pic>
      <p:pic>
        <p:nvPicPr>
          <p:cNvPr id="7" name="Picture 6" descr="A black and white sign with white text&#10;&#10;Description automatically generated">
            <a:extLst>
              <a:ext uri="{FF2B5EF4-FFF2-40B4-BE49-F238E27FC236}">
                <a16:creationId xmlns:a16="http://schemas.microsoft.com/office/drawing/2014/main" id="{D4611059-1606-4B3A-32AA-FF7122D9A4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1818" y="5458436"/>
            <a:ext cx="2359328" cy="1232939"/>
          </a:xfrm>
          <a:prstGeom prst="rect">
            <a:avLst/>
          </a:prstGeom>
        </p:spPr>
      </p:pic>
      <p:sp>
        <p:nvSpPr>
          <p:cNvPr id="2" name="TextBox 1">
            <a:extLst>
              <a:ext uri="{FF2B5EF4-FFF2-40B4-BE49-F238E27FC236}">
                <a16:creationId xmlns:a16="http://schemas.microsoft.com/office/drawing/2014/main" id="{D5894F72-314C-8303-E310-DBE826F458AD}"/>
              </a:ext>
            </a:extLst>
          </p:cNvPr>
          <p:cNvSpPr txBox="1"/>
          <p:nvPr/>
        </p:nvSpPr>
        <p:spPr>
          <a:xfrm>
            <a:off x="158044" y="6106600"/>
            <a:ext cx="3116699" cy="584775"/>
          </a:xfrm>
          <a:prstGeom prst="rect">
            <a:avLst/>
          </a:prstGeom>
          <a:solidFill>
            <a:srgbClr val="8208F1"/>
          </a:solidFill>
        </p:spPr>
        <p:txBody>
          <a:bodyPr wrap="square">
            <a:spAutoFit/>
          </a:bodyPr>
          <a:lstStyle/>
          <a:p>
            <a:r>
              <a:rPr lang="en-GB" sz="1600" dirty="0">
                <a:solidFill>
                  <a:schemeClr val="bg1"/>
                </a:solidFill>
                <a:latin typeface="Arial" panose="020B0604020202020204" pitchFamily="34" charset="0"/>
                <a:ea typeface="Roboto" panose="02000000000000000000" pitchFamily="2" charset="0"/>
                <a:cs typeface="Arial" panose="020B0604020202020204" pitchFamily="34" charset="0"/>
              </a:rPr>
              <a:t>Thomas and Selena</a:t>
            </a:r>
            <a:r>
              <a:rPr lang="en-GB" sz="1600" i="0" dirty="0">
                <a:solidFill>
                  <a:schemeClr val="bg1"/>
                </a:solidFill>
                <a:effectLst/>
                <a:latin typeface="Arial" panose="020B0604020202020204" pitchFamily="34" charset="0"/>
                <a:ea typeface="Roboto" panose="02000000000000000000" pitchFamily="2" charset="0"/>
                <a:cs typeface="Arial" panose="020B0604020202020204" pitchFamily="34" charset="0"/>
              </a:rPr>
              <a:t>, </a:t>
            </a:r>
          </a:p>
          <a:p>
            <a:r>
              <a:rPr lang="en-GB" sz="1600" i="0" dirty="0">
                <a:solidFill>
                  <a:schemeClr val="bg1"/>
                </a:solidFill>
                <a:effectLst/>
                <a:latin typeface="Arial" panose="020B0604020202020204" pitchFamily="34" charset="0"/>
                <a:ea typeface="Roboto" panose="02000000000000000000" pitchFamily="2" charset="0"/>
                <a:cs typeface="Arial" panose="020B0604020202020204" pitchFamily="34" charset="0"/>
              </a:rPr>
              <a:t>Ripple Effect farmers, K</a:t>
            </a:r>
            <a:r>
              <a:rPr lang="en-GB" sz="1600" dirty="0">
                <a:solidFill>
                  <a:schemeClr val="bg1"/>
                </a:solidFill>
                <a:latin typeface="Arial" panose="020B0604020202020204" pitchFamily="34" charset="0"/>
                <a:ea typeface="Roboto" panose="02000000000000000000" pitchFamily="2" charset="0"/>
                <a:cs typeface="Arial" panose="020B0604020202020204" pitchFamily="34" charset="0"/>
              </a:rPr>
              <a:t>eny</a:t>
            </a:r>
            <a:r>
              <a:rPr lang="en-GB" sz="1600" i="0" dirty="0">
                <a:solidFill>
                  <a:schemeClr val="bg1"/>
                </a:solidFill>
                <a:effectLst/>
                <a:latin typeface="Arial" panose="020B0604020202020204" pitchFamily="34" charset="0"/>
                <a:ea typeface="Roboto" panose="02000000000000000000" pitchFamily="2" charset="0"/>
                <a:cs typeface="Arial" panose="020B0604020202020204" pitchFamily="34" charset="0"/>
              </a:rPr>
              <a:t>a</a:t>
            </a:r>
            <a:endParaRPr lang="en-GB" sz="1600" dirty="0">
              <a:solidFill>
                <a:schemeClr val="bg1"/>
              </a:solidFill>
              <a:effectLst/>
              <a:latin typeface="Arial" panose="020B0604020202020204" pitchFamily="34" charset="0"/>
              <a:ea typeface="Roboto" panose="02000000000000000000" pitchFamily="2"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0531"/>
    </mc:Choice>
    <mc:Fallback xmlns="">
      <p:transition spd="slow" advTm="405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53070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a:solidFill>
                  <a:schemeClr val="bg1"/>
                </a:solidFill>
                <a:latin typeface="Arial" panose="020B0604020202020204" pitchFamily="34" charset="0"/>
                <a:cs typeface="Arial" panose="020B0604020202020204" pitchFamily="34" charset="0"/>
              </a:rPr>
              <a:t>Where we work</a:t>
            </a:r>
          </a:p>
          <a:p>
            <a:pPr eaLnBrk="1" hangingPunct="1">
              <a:lnSpc>
                <a:spcPct val="100000"/>
              </a:lnSpc>
              <a:spcBef>
                <a:spcPct val="0"/>
              </a:spcBef>
              <a:buFontTx/>
              <a:buNone/>
            </a:pPr>
            <a:endParaRPr lang="en-US" altLang="en-US">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pic>
        <p:nvPicPr>
          <p:cNvPr id="2" name="Picture 1" descr="Map&#10;&#10;Description automatically generated">
            <a:extLst>
              <a:ext uri="{FF2B5EF4-FFF2-40B4-BE49-F238E27FC236}">
                <a16:creationId xmlns:a16="http://schemas.microsoft.com/office/drawing/2014/main" id="{4F84E134-830C-436D-E07B-FBCF16CB8F35}"/>
              </a:ext>
            </a:extLst>
          </p:cNvPr>
          <p:cNvPicPr>
            <a:picLocks noChangeAspect="1"/>
          </p:cNvPicPr>
          <p:nvPr/>
        </p:nvPicPr>
        <p:blipFill rotWithShape="1">
          <a:blip r:embed="rId5"/>
          <a:srcRect t="13600" b="17197"/>
          <a:stretch/>
        </p:blipFill>
        <p:spPr>
          <a:xfrm>
            <a:off x="2527378" y="-383407"/>
            <a:ext cx="7394589" cy="7236645"/>
          </a:xfrm>
          <a:prstGeom prst="rect">
            <a:avLst/>
          </a:prstGeom>
        </p:spPr>
      </p:pic>
    </p:spTree>
    <p:extLst>
      <p:ext uri="{BB962C8B-B14F-4D97-AF65-F5344CB8AC3E}">
        <p14:creationId xmlns:p14="http://schemas.microsoft.com/office/powerpoint/2010/main" val="80386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B0786-532B-C9A1-E943-ABB84E751FEA}"/>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98EE65FB-FADE-AA45-9AB2-DB00829DCAED}"/>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67E985AC-9365-BDDF-4C7E-A8CF728A3F75}"/>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A1A3504E-0509-1E71-3C92-95B6E92C6133}"/>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59BE8D91-ACEB-61EC-08B4-142BAC4C5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0432307C-C6BA-1A29-AAA2-21AF42F59D8D}"/>
              </a:ext>
            </a:extLst>
          </p:cNvPr>
          <p:cNvSpPr txBox="1">
            <a:spLocks noChangeArrowheads="1"/>
          </p:cNvSpPr>
          <p:nvPr/>
        </p:nvSpPr>
        <p:spPr bwMode="auto">
          <a:xfrm>
            <a:off x="400050" y="246063"/>
            <a:ext cx="80650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dirty="0">
                <a:solidFill>
                  <a:schemeClr val="bg1"/>
                </a:solidFill>
                <a:latin typeface="Arial" panose="020B0604020202020204" pitchFamily="34" charset="0"/>
                <a:cs typeface="Arial" panose="020B0604020202020204" pitchFamily="34" charset="0"/>
              </a:rPr>
              <a:t>History of Ripple Effect (longer talk only)</a:t>
            </a:r>
            <a:endParaRPr lang="en-US" altLang="en-US" dirty="0">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06063627-725A-E31C-EC62-203D321A7C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pic>
        <p:nvPicPr>
          <p:cNvPr id="10" name="Picture 9">
            <a:extLst>
              <a:ext uri="{FF2B5EF4-FFF2-40B4-BE49-F238E27FC236}">
                <a16:creationId xmlns:a16="http://schemas.microsoft.com/office/drawing/2014/main" id="{B57487BC-A164-0BB4-DF32-D76D27613091}"/>
              </a:ext>
            </a:extLst>
          </p:cNvPr>
          <p:cNvPicPr>
            <a:picLocks noChangeAspect="1"/>
          </p:cNvPicPr>
          <p:nvPr/>
        </p:nvPicPr>
        <p:blipFill>
          <a:blip r:embed="rId5"/>
          <a:stretch>
            <a:fillRect/>
          </a:stretch>
        </p:blipFill>
        <p:spPr>
          <a:xfrm>
            <a:off x="2729345" y="1199208"/>
            <a:ext cx="6933228" cy="4591991"/>
          </a:xfrm>
          <a:prstGeom prst="rect">
            <a:avLst/>
          </a:prstGeom>
        </p:spPr>
      </p:pic>
    </p:spTree>
    <p:extLst>
      <p:ext uri="{BB962C8B-B14F-4D97-AF65-F5344CB8AC3E}">
        <p14:creationId xmlns:p14="http://schemas.microsoft.com/office/powerpoint/2010/main" val="288766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53070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dirty="0">
                <a:solidFill>
                  <a:schemeClr val="bg1"/>
                </a:solidFill>
                <a:latin typeface="Arial" panose="020B0604020202020204" pitchFamily="34" charset="0"/>
                <a:cs typeface="Arial" panose="020B0604020202020204" pitchFamily="34" charset="0"/>
              </a:rPr>
              <a:t>The three strands of our work</a:t>
            </a:r>
            <a:endParaRPr lang="en-GB" sz="2800" b="1" dirty="0">
              <a:solidFill>
                <a:schemeClr val="bg1"/>
              </a:solidFill>
              <a:latin typeface="Arial" panose="020B0604020202020204" pitchFamily="34" charset="0"/>
              <a:cs typeface="Arial" panose="020B0604020202020204" pitchFamily="34" charset="0"/>
            </a:endParaRPr>
          </a:p>
          <a:p>
            <a:pPr eaLnBrk="1" hangingPunct="1">
              <a:lnSpc>
                <a:spcPct val="100000"/>
              </a:lnSpc>
              <a:spcBef>
                <a:spcPct val="0"/>
              </a:spcBef>
              <a:buFontTx/>
              <a:buNone/>
            </a:pPr>
            <a:endParaRPr lang="en-US" altLang="en-US" dirty="0">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pic>
        <p:nvPicPr>
          <p:cNvPr id="6" name="Picture 5">
            <a:extLst>
              <a:ext uri="{FF2B5EF4-FFF2-40B4-BE49-F238E27FC236}">
                <a16:creationId xmlns:a16="http://schemas.microsoft.com/office/drawing/2014/main" id="{36557F88-A68E-1863-43AB-A695D7CEA4EE}"/>
              </a:ext>
            </a:extLst>
          </p:cNvPr>
          <p:cNvPicPr>
            <a:picLocks noChangeAspect="1"/>
          </p:cNvPicPr>
          <p:nvPr/>
        </p:nvPicPr>
        <p:blipFill>
          <a:blip r:embed="rId5"/>
          <a:srcRect l="43095" t="12769" r="32236" b="34095"/>
          <a:stretch>
            <a:fillRect/>
          </a:stretch>
        </p:blipFill>
        <p:spPr>
          <a:xfrm>
            <a:off x="8286204" y="1464965"/>
            <a:ext cx="3505746" cy="4182729"/>
          </a:xfrm>
          <a:prstGeom prst="rect">
            <a:avLst/>
          </a:prstGeom>
        </p:spPr>
      </p:pic>
      <p:pic>
        <p:nvPicPr>
          <p:cNvPr id="10" name="Picture 9">
            <a:extLst>
              <a:ext uri="{FF2B5EF4-FFF2-40B4-BE49-F238E27FC236}">
                <a16:creationId xmlns:a16="http://schemas.microsoft.com/office/drawing/2014/main" id="{94018905-9111-C66B-DCFD-8783BA6E2A3E}"/>
              </a:ext>
            </a:extLst>
          </p:cNvPr>
          <p:cNvPicPr>
            <a:picLocks noChangeAspect="1"/>
          </p:cNvPicPr>
          <p:nvPr/>
        </p:nvPicPr>
        <p:blipFill>
          <a:blip r:embed="rId6"/>
          <a:srcRect l="31607" t="291" r="29911" b="7277"/>
          <a:stretch>
            <a:fillRect/>
          </a:stretch>
        </p:blipFill>
        <p:spPr>
          <a:xfrm>
            <a:off x="631371" y="1446223"/>
            <a:ext cx="3159238" cy="4182729"/>
          </a:xfrm>
          <a:prstGeom prst="rect">
            <a:avLst/>
          </a:prstGeom>
        </p:spPr>
      </p:pic>
      <p:pic>
        <p:nvPicPr>
          <p:cNvPr id="2" name="Picture 1">
            <a:extLst>
              <a:ext uri="{FF2B5EF4-FFF2-40B4-BE49-F238E27FC236}">
                <a16:creationId xmlns:a16="http://schemas.microsoft.com/office/drawing/2014/main" id="{ECE867AB-EE69-C078-5374-6D5B91CC7ADE}"/>
              </a:ext>
            </a:extLst>
          </p:cNvPr>
          <p:cNvPicPr>
            <a:picLocks noChangeAspect="1"/>
          </p:cNvPicPr>
          <p:nvPr/>
        </p:nvPicPr>
        <p:blipFill>
          <a:blip r:embed="rId7"/>
          <a:srcRect l="20975" t="3610" r="40173" b="16984"/>
          <a:stretch>
            <a:fillRect/>
          </a:stretch>
        </p:blipFill>
        <p:spPr>
          <a:xfrm>
            <a:off x="4220219" y="1464965"/>
            <a:ext cx="3636375" cy="4182729"/>
          </a:xfrm>
          <a:prstGeom prst="rect">
            <a:avLst/>
          </a:prstGeom>
        </p:spPr>
      </p:pic>
    </p:spTree>
    <p:extLst>
      <p:ext uri="{BB962C8B-B14F-4D97-AF65-F5344CB8AC3E}">
        <p14:creationId xmlns:p14="http://schemas.microsoft.com/office/powerpoint/2010/main" val="1321907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5307013" cy="91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buNone/>
            </a:pPr>
            <a:r>
              <a:rPr lang="en-GB" sz="2800" b="1" dirty="0">
                <a:solidFill>
                  <a:schemeClr val="bg1"/>
                </a:solidFill>
                <a:latin typeface="Arial" panose="020B0604020202020204" pitchFamily="34" charset="0"/>
                <a:cs typeface="Arial" panose="020B0604020202020204" pitchFamily="34" charset="0"/>
              </a:rPr>
              <a:t>Farming sustainably</a:t>
            </a:r>
          </a:p>
          <a:p>
            <a:pPr eaLnBrk="1" hangingPunct="1">
              <a:lnSpc>
                <a:spcPct val="100000"/>
              </a:lnSpc>
              <a:spcBef>
                <a:spcPct val="0"/>
              </a:spcBef>
              <a:buFontTx/>
              <a:buNone/>
            </a:pPr>
            <a:endParaRPr lang="en-US" altLang="en-US" dirty="0">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6" name="TextBox 5">
            <a:extLst>
              <a:ext uri="{FF2B5EF4-FFF2-40B4-BE49-F238E27FC236}">
                <a16:creationId xmlns:a16="http://schemas.microsoft.com/office/drawing/2014/main" id="{E1C095B2-4082-6FE6-0D4C-4396134E9C15}"/>
              </a:ext>
            </a:extLst>
          </p:cNvPr>
          <p:cNvSpPr txBox="1"/>
          <p:nvPr/>
        </p:nvSpPr>
        <p:spPr>
          <a:xfrm>
            <a:off x="3829882" y="6207204"/>
            <a:ext cx="7059613" cy="519886"/>
          </a:xfrm>
          <a:prstGeom prst="rect">
            <a:avLst/>
          </a:prstGeom>
          <a:noFill/>
        </p:spPr>
        <p:txBody>
          <a:bodyPr wrap="square">
            <a:spAutoFit/>
          </a:bodyPr>
          <a:lstStyle/>
          <a:p>
            <a:pPr>
              <a:lnSpc>
                <a:spcPct val="107000"/>
              </a:lnSpc>
              <a:spcAft>
                <a:spcPts val="800"/>
              </a:spcAft>
            </a:pPr>
            <a:r>
              <a:rPr lang="en-GB" sz="2800" b="1" i="0" dirty="0">
                <a:solidFill>
                  <a:schemeClr val="bg1"/>
                </a:solidFill>
                <a:effectLst/>
                <a:latin typeface="Arial" panose="020B0604020202020204" pitchFamily="34" charset="0"/>
                <a:cs typeface="Arial" panose="020B0604020202020204" pitchFamily="34" charset="0"/>
              </a:rPr>
              <a:t>Meselech</a:t>
            </a:r>
            <a:r>
              <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 Ripple Effect farmer, </a:t>
            </a:r>
            <a:r>
              <a:rPr lang="en-GB" sz="2800" b="1" dirty="0">
                <a:solidFill>
                  <a:schemeClr val="bg1"/>
                </a:solidFill>
                <a:latin typeface="Arial" panose="020B0604020202020204" pitchFamily="34" charset="0"/>
                <a:ea typeface="Calibri" panose="020F0502020204030204" pitchFamily="34" charset="0"/>
                <a:cs typeface="Arial" panose="020B0604020202020204" pitchFamily="34" charset="0"/>
              </a:rPr>
              <a:t>Ethiopia</a:t>
            </a:r>
            <a:endPar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CD367F2-48CD-630B-CED7-588757A157A4}"/>
              </a:ext>
            </a:extLst>
          </p:cNvPr>
          <p:cNvPicPr>
            <a:picLocks noChangeAspect="1"/>
          </p:cNvPicPr>
          <p:nvPr/>
        </p:nvPicPr>
        <p:blipFill>
          <a:blip r:embed="rId5">
            <a:extLst>
              <a:ext uri="{28A0092B-C50C-407E-A947-70E740481C1C}">
                <a14:useLocalDpi xmlns:a14="http://schemas.microsoft.com/office/drawing/2010/main" val="0"/>
              </a:ext>
            </a:extLst>
          </a:blip>
          <a:srcRect l="14998" t="13456" r="16328" b="20023"/>
          <a:stretch>
            <a:fillRect/>
          </a:stretch>
        </p:blipFill>
        <p:spPr>
          <a:xfrm>
            <a:off x="0" y="-77991"/>
            <a:ext cx="12620978" cy="6951866"/>
          </a:xfrm>
          <a:prstGeom prst="rect">
            <a:avLst/>
          </a:prstGeom>
        </p:spPr>
      </p:pic>
      <p:sp>
        <p:nvSpPr>
          <p:cNvPr id="8" name="Rectangle 7">
            <a:extLst>
              <a:ext uri="{FF2B5EF4-FFF2-40B4-BE49-F238E27FC236}">
                <a16:creationId xmlns:a16="http://schemas.microsoft.com/office/drawing/2014/main" id="{90D35A0E-3A4C-8DB5-F6ED-5DB1ED387F02}"/>
              </a:ext>
            </a:extLst>
          </p:cNvPr>
          <p:cNvSpPr/>
          <p:nvPr/>
        </p:nvSpPr>
        <p:spPr>
          <a:xfrm>
            <a:off x="-79022" y="-62909"/>
            <a:ext cx="4008765" cy="813455"/>
          </a:xfrm>
          <a:prstGeom prst="rect">
            <a:avLst/>
          </a:prstGeom>
          <a:solidFill>
            <a:srgbClr val="820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16">
            <a:extLst>
              <a:ext uri="{FF2B5EF4-FFF2-40B4-BE49-F238E27FC236}">
                <a16:creationId xmlns:a16="http://schemas.microsoft.com/office/drawing/2014/main" id="{2CBA363C-5723-6A13-CF4A-E1452266B95E}"/>
              </a:ext>
            </a:extLst>
          </p:cNvPr>
          <p:cNvSpPr txBox="1">
            <a:spLocks noChangeArrowheads="1"/>
          </p:cNvSpPr>
          <p:nvPr/>
        </p:nvSpPr>
        <p:spPr bwMode="auto">
          <a:xfrm>
            <a:off x="230716" y="119915"/>
            <a:ext cx="3699027"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dirty="0">
                <a:solidFill>
                  <a:schemeClr val="bg1"/>
                </a:solidFill>
                <a:latin typeface="Arial" panose="020B0604020202020204" pitchFamily="34" charset="0"/>
                <a:cs typeface="Arial" panose="020B0604020202020204" pitchFamily="34" charset="0"/>
              </a:rPr>
              <a:t>Farming sustainably</a:t>
            </a:r>
            <a:endParaRPr lang="en-GB" sz="2800" b="1" dirty="0">
              <a:solidFill>
                <a:schemeClr val="bg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C314118F-2965-87C0-B2DD-4B1028D7C3FA}"/>
              </a:ext>
            </a:extLst>
          </p:cNvPr>
          <p:cNvSpPr/>
          <p:nvPr/>
        </p:nvSpPr>
        <p:spPr>
          <a:xfrm>
            <a:off x="0" y="6156822"/>
            <a:ext cx="8844492" cy="717053"/>
          </a:xfrm>
          <a:prstGeom prst="rect">
            <a:avLst/>
          </a:prstGeom>
          <a:solidFill>
            <a:srgbClr val="8208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6EC9DD67-6FB7-D596-7D00-42BE7B8B0550}"/>
              </a:ext>
            </a:extLst>
          </p:cNvPr>
          <p:cNvSpPr txBox="1"/>
          <p:nvPr/>
        </p:nvSpPr>
        <p:spPr>
          <a:xfrm>
            <a:off x="79022" y="6338114"/>
            <a:ext cx="8844492" cy="519886"/>
          </a:xfrm>
          <a:prstGeom prst="rect">
            <a:avLst/>
          </a:prstGeom>
          <a:noFill/>
        </p:spPr>
        <p:txBody>
          <a:bodyPr wrap="square">
            <a:spAutoFit/>
          </a:bodyPr>
          <a:lstStyle/>
          <a:p>
            <a:pPr>
              <a:lnSpc>
                <a:spcPct val="107000"/>
              </a:lnSpc>
              <a:spcAft>
                <a:spcPts val="800"/>
              </a:spcAft>
            </a:pPr>
            <a:r>
              <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Selena and Thomas, Ripple Effect farmers, </a:t>
            </a:r>
            <a:r>
              <a:rPr lang="en-GB" sz="2800" b="1" dirty="0">
                <a:solidFill>
                  <a:schemeClr val="bg1"/>
                </a:solidFill>
                <a:latin typeface="Arial" panose="020B0604020202020204" pitchFamily="34" charset="0"/>
                <a:ea typeface="Calibri" panose="020F0502020204030204" pitchFamily="34" charset="0"/>
                <a:cs typeface="Arial" panose="020B0604020202020204" pitchFamily="34" charset="0"/>
              </a:rPr>
              <a:t>Kenya</a:t>
            </a:r>
            <a:endPar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63059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53070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dirty="0">
                <a:solidFill>
                  <a:schemeClr val="bg1"/>
                </a:solidFill>
                <a:latin typeface="Arial" panose="020B0604020202020204" pitchFamily="34" charset="0"/>
                <a:cs typeface="Arial" panose="020B0604020202020204" pitchFamily="34" charset="0"/>
              </a:rPr>
              <a:t>Gender and social inclusion</a:t>
            </a:r>
          </a:p>
          <a:p>
            <a:pPr eaLnBrk="1" hangingPunct="1">
              <a:lnSpc>
                <a:spcPct val="100000"/>
              </a:lnSpc>
              <a:spcBef>
                <a:spcPct val="0"/>
              </a:spcBef>
              <a:buFontTx/>
              <a:buNone/>
            </a:pPr>
            <a:endParaRPr lang="en-US" altLang="en-US" dirty="0">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8" name="TextBox 7">
            <a:extLst>
              <a:ext uri="{FF2B5EF4-FFF2-40B4-BE49-F238E27FC236}">
                <a16:creationId xmlns:a16="http://schemas.microsoft.com/office/drawing/2014/main" id="{93006530-E4CD-0954-381B-4E86CE58C8A4}"/>
              </a:ext>
            </a:extLst>
          </p:cNvPr>
          <p:cNvSpPr txBox="1"/>
          <p:nvPr/>
        </p:nvSpPr>
        <p:spPr>
          <a:xfrm>
            <a:off x="6889750" y="1184872"/>
            <a:ext cx="5441118" cy="519886"/>
          </a:xfrm>
          <a:prstGeom prst="rect">
            <a:avLst/>
          </a:prstGeom>
          <a:noFill/>
        </p:spPr>
        <p:txBody>
          <a:bodyPr wrap="square">
            <a:spAutoFit/>
          </a:bodyPr>
          <a:lstStyle/>
          <a:p>
            <a:pPr>
              <a:lnSpc>
                <a:spcPct val="107000"/>
              </a:lnSpc>
              <a:spcAft>
                <a:spcPts val="800"/>
              </a:spcAft>
            </a:pPr>
            <a:r>
              <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Ripple Effect farmers, Kenya</a:t>
            </a:r>
          </a:p>
        </p:txBody>
      </p:sp>
      <p:pic>
        <p:nvPicPr>
          <p:cNvPr id="5" name="Picture 4">
            <a:extLst>
              <a:ext uri="{FF2B5EF4-FFF2-40B4-BE49-F238E27FC236}">
                <a16:creationId xmlns:a16="http://schemas.microsoft.com/office/drawing/2014/main" id="{9C83C54C-CB39-4CC3-19EE-8A580FD327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23" y="0"/>
            <a:ext cx="12267773" cy="6858000"/>
          </a:xfrm>
          <a:prstGeom prst="rect">
            <a:avLst/>
          </a:prstGeom>
        </p:spPr>
      </p:pic>
      <p:sp>
        <p:nvSpPr>
          <p:cNvPr id="9" name="Rectangle 8">
            <a:extLst>
              <a:ext uri="{FF2B5EF4-FFF2-40B4-BE49-F238E27FC236}">
                <a16:creationId xmlns:a16="http://schemas.microsoft.com/office/drawing/2014/main" id="{2D5E33C1-97FF-9CA4-42E0-22666AEDFDA6}"/>
              </a:ext>
            </a:extLst>
          </p:cNvPr>
          <p:cNvSpPr/>
          <p:nvPr/>
        </p:nvSpPr>
        <p:spPr>
          <a:xfrm>
            <a:off x="-79022" y="0"/>
            <a:ext cx="5059740" cy="666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174024C-5BD5-E229-C393-6EFD7FAFECEA}"/>
              </a:ext>
            </a:extLst>
          </p:cNvPr>
          <p:cNvSpPr/>
          <p:nvPr/>
        </p:nvSpPr>
        <p:spPr>
          <a:xfrm>
            <a:off x="-79023" y="6197213"/>
            <a:ext cx="9593135" cy="666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6">
            <a:extLst>
              <a:ext uri="{FF2B5EF4-FFF2-40B4-BE49-F238E27FC236}">
                <a16:creationId xmlns:a16="http://schemas.microsoft.com/office/drawing/2014/main" id="{0CD1A815-DED7-CC8A-DCD8-CAC3EB39598B}"/>
              </a:ext>
            </a:extLst>
          </p:cNvPr>
          <p:cNvSpPr txBox="1">
            <a:spLocks noChangeArrowheads="1"/>
          </p:cNvSpPr>
          <p:nvPr/>
        </p:nvSpPr>
        <p:spPr bwMode="auto">
          <a:xfrm>
            <a:off x="119378" y="116743"/>
            <a:ext cx="5059740"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US" b="1" dirty="0">
                <a:solidFill>
                  <a:schemeClr val="bg1"/>
                </a:solidFill>
                <a:latin typeface="Arial" panose="020B0604020202020204" pitchFamily="34" charset="0"/>
                <a:cs typeface="Arial" panose="020B0604020202020204" pitchFamily="34" charset="0"/>
              </a:rPr>
              <a:t>G</a:t>
            </a:r>
            <a:r>
              <a:rPr lang="en-GB" b="1" dirty="0">
                <a:solidFill>
                  <a:schemeClr val="bg1"/>
                </a:solidFill>
                <a:latin typeface="Arial" panose="020B0604020202020204" pitchFamily="34" charset="0"/>
                <a:cs typeface="Arial" panose="020B0604020202020204" pitchFamily="34" charset="0"/>
              </a:rPr>
              <a:t>ender &amp; social inclusion</a:t>
            </a:r>
            <a:endParaRPr lang="en-GB" sz="2800" b="1"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19DD312-86C3-2456-E4FD-2421D41BEA98}"/>
              </a:ext>
            </a:extLst>
          </p:cNvPr>
          <p:cNvSpPr txBox="1"/>
          <p:nvPr/>
        </p:nvSpPr>
        <p:spPr>
          <a:xfrm>
            <a:off x="241490" y="6341818"/>
            <a:ext cx="9272623" cy="523220"/>
          </a:xfrm>
          <a:prstGeom prst="rect">
            <a:avLst/>
          </a:prstGeom>
          <a:noFill/>
        </p:spPr>
        <p:txBody>
          <a:bodyPr wrap="square">
            <a:spAutoFit/>
          </a:bodyPr>
          <a:lstStyle/>
          <a:p>
            <a:r>
              <a:rPr lang="en-US" sz="2800" b="1" dirty="0">
                <a:solidFill>
                  <a:schemeClr val="bg1"/>
                </a:solidFill>
                <a:latin typeface="Arial" panose="020B0604020202020204" pitchFamily="34" charset="0"/>
                <a:ea typeface="Roboto" panose="02000000000000000000" pitchFamily="2" charset="0"/>
                <a:cs typeface="Arial" panose="020B0604020202020204" pitchFamily="34" charset="0"/>
              </a:rPr>
              <a:t>R</a:t>
            </a:r>
            <a:r>
              <a:rPr lang="en-GB" sz="2800" b="1" dirty="0" err="1">
                <a:solidFill>
                  <a:schemeClr val="bg1"/>
                </a:solidFill>
                <a:latin typeface="Arial" panose="020B0604020202020204" pitchFamily="34" charset="0"/>
                <a:ea typeface="Roboto" panose="02000000000000000000" pitchFamily="2" charset="0"/>
                <a:cs typeface="Arial" panose="020B0604020202020204" pitchFamily="34" charset="0"/>
              </a:rPr>
              <a:t>ipple</a:t>
            </a:r>
            <a:r>
              <a:rPr lang="en-GB" sz="2800" b="1" dirty="0">
                <a:solidFill>
                  <a:schemeClr val="bg1"/>
                </a:solidFill>
                <a:latin typeface="Arial" panose="020B0604020202020204" pitchFamily="34" charset="0"/>
                <a:ea typeface="Roboto" panose="02000000000000000000" pitchFamily="2" charset="0"/>
                <a:cs typeface="Arial" panose="020B0604020202020204" pitchFamily="34" charset="0"/>
              </a:rPr>
              <a:t> Effect farmers, Burundi, with their potato crop </a:t>
            </a:r>
          </a:p>
        </p:txBody>
      </p:sp>
    </p:spTree>
    <p:extLst>
      <p:ext uri="{BB962C8B-B14F-4D97-AF65-F5344CB8AC3E}">
        <p14:creationId xmlns:p14="http://schemas.microsoft.com/office/powerpoint/2010/main" val="3818466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8ECAC-A268-95EE-10F0-578FD785C77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19D1416-3F01-960B-1C9C-69287B13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11" y="-10319"/>
            <a:ext cx="12271022" cy="6878638"/>
          </a:xfrm>
          <a:prstGeom prst="rect">
            <a:avLst/>
          </a:prstGeom>
        </p:spPr>
      </p:pic>
      <p:sp>
        <p:nvSpPr>
          <p:cNvPr id="9" name="Rectangle 8">
            <a:extLst>
              <a:ext uri="{FF2B5EF4-FFF2-40B4-BE49-F238E27FC236}">
                <a16:creationId xmlns:a16="http://schemas.microsoft.com/office/drawing/2014/main" id="{8FB4B1F4-DEB6-AB05-2F40-48873407722A}"/>
              </a:ext>
            </a:extLst>
          </p:cNvPr>
          <p:cNvSpPr/>
          <p:nvPr/>
        </p:nvSpPr>
        <p:spPr>
          <a:xfrm>
            <a:off x="-79022" y="6197213"/>
            <a:ext cx="6987822" cy="666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EA7B9355-829A-4FA2-7F02-797D04FE8ED0}"/>
              </a:ext>
            </a:extLst>
          </p:cNvPr>
          <p:cNvSpPr txBox="1"/>
          <p:nvPr/>
        </p:nvSpPr>
        <p:spPr>
          <a:xfrm>
            <a:off x="201790" y="6247562"/>
            <a:ext cx="8502650" cy="519886"/>
          </a:xfrm>
          <a:prstGeom prst="rect">
            <a:avLst/>
          </a:prstGeom>
          <a:noFill/>
        </p:spPr>
        <p:txBody>
          <a:bodyPr wrap="square">
            <a:spAutoFit/>
          </a:bodyPr>
          <a:lstStyle/>
          <a:p>
            <a:pPr>
              <a:lnSpc>
                <a:spcPct val="107000"/>
              </a:lnSpc>
              <a:spcAft>
                <a:spcPts val="800"/>
              </a:spcAft>
            </a:pPr>
            <a:r>
              <a:rPr lang="en-GB" sz="2800" b="1" dirty="0">
                <a:solidFill>
                  <a:schemeClr val="bg1"/>
                </a:solidFill>
                <a:latin typeface="Arial" panose="020B0604020202020204" pitchFamily="34" charset="0"/>
                <a:ea typeface="Calibri" panose="020F0502020204030204" pitchFamily="34" charset="0"/>
                <a:cs typeface="Arial" panose="020B0604020202020204" pitchFamily="34" charset="0"/>
              </a:rPr>
              <a:t>Patience</a:t>
            </a:r>
            <a:r>
              <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 Ripple Effect farmer, </a:t>
            </a:r>
            <a:r>
              <a:rPr lang="en-GB" sz="2800" b="1" dirty="0">
                <a:solidFill>
                  <a:schemeClr val="bg1"/>
                </a:solidFill>
                <a:latin typeface="Arial" panose="020B0604020202020204" pitchFamily="34" charset="0"/>
                <a:ea typeface="Calibri" panose="020F0502020204030204" pitchFamily="34" charset="0"/>
                <a:cs typeface="Arial" panose="020B0604020202020204" pitchFamily="34" charset="0"/>
              </a:rPr>
              <a:t>Kenya</a:t>
            </a:r>
            <a:endParaRPr lang="en-GB" sz="28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8C83ABD-DDA5-A956-61FB-EEBDEF453297}"/>
              </a:ext>
            </a:extLst>
          </p:cNvPr>
          <p:cNvSpPr/>
          <p:nvPr/>
        </p:nvSpPr>
        <p:spPr>
          <a:xfrm>
            <a:off x="-79022" y="0"/>
            <a:ext cx="3443111" cy="101302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47" name="TextBox 16">
            <a:extLst>
              <a:ext uri="{FF2B5EF4-FFF2-40B4-BE49-F238E27FC236}">
                <a16:creationId xmlns:a16="http://schemas.microsoft.com/office/drawing/2014/main" id="{7581B313-AEB2-6C54-5FD0-BBDA2BD9966A}"/>
              </a:ext>
            </a:extLst>
          </p:cNvPr>
          <p:cNvSpPr txBox="1">
            <a:spLocks noChangeArrowheads="1"/>
          </p:cNvSpPr>
          <p:nvPr/>
        </p:nvSpPr>
        <p:spPr bwMode="auto">
          <a:xfrm>
            <a:off x="230717" y="246063"/>
            <a:ext cx="2885016"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dirty="0">
                <a:solidFill>
                  <a:schemeClr val="bg1"/>
                </a:solidFill>
                <a:latin typeface="Arial" panose="020B0604020202020204" pitchFamily="34" charset="0"/>
                <a:cs typeface="Arial" panose="020B0604020202020204" pitchFamily="34" charset="0"/>
              </a:rPr>
              <a:t>Business skills</a:t>
            </a:r>
          </a:p>
        </p:txBody>
      </p:sp>
    </p:spTree>
    <p:extLst>
      <p:ext uri="{BB962C8B-B14F-4D97-AF65-F5344CB8AC3E}">
        <p14:creationId xmlns:p14="http://schemas.microsoft.com/office/powerpoint/2010/main" val="2478071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359CDAF-35DA-571A-D200-868D23515EB3}"/>
              </a:ext>
            </a:extLst>
          </p:cNvPr>
          <p:cNvPicPr>
            <a:picLocks noChangeAspect="1"/>
          </p:cNvPicPr>
          <p:nvPr/>
        </p:nvPicPr>
        <p:blipFill>
          <a:blip r:embed="rId3"/>
          <a:srcRect l="33942" t="36049" r="28311" b="14311"/>
          <a:stretch>
            <a:fillRect/>
          </a:stretch>
        </p:blipFill>
        <p:spPr>
          <a:xfrm>
            <a:off x="0" y="218883"/>
            <a:ext cx="12232525" cy="8942827"/>
          </a:xfrm>
          <a:prstGeom prst="rect">
            <a:avLst/>
          </a:prstGeom>
        </p:spPr>
      </p:pic>
      <p:sp>
        <p:nvSpPr>
          <p:cNvPr id="4" name="Rectangle 3">
            <a:extLst>
              <a:ext uri="{FF2B5EF4-FFF2-40B4-BE49-F238E27FC236}">
                <a16:creationId xmlns:a16="http://schemas.microsoft.com/office/drawing/2014/main" id="{A4844A59-B27B-532B-3F4C-B7EEAEBED0D6}"/>
              </a:ext>
            </a:extLst>
          </p:cNvPr>
          <p:cNvSpPr/>
          <p:nvPr/>
        </p:nvSpPr>
        <p:spPr bwMode="auto">
          <a:xfrm>
            <a:off x="0" y="-4763"/>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280781" y="218883"/>
            <a:ext cx="1110840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dirty="0" err="1">
                <a:solidFill>
                  <a:schemeClr val="bg1"/>
                </a:solidFill>
                <a:latin typeface="Arial" panose="020B0604020202020204" pitchFamily="34" charset="0"/>
                <a:cs typeface="Arial" panose="020B0604020202020204" pitchFamily="34" charset="0"/>
              </a:rPr>
              <a:t>Priscillah’s’s</a:t>
            </a:r>
            <a:r>
              <a:rPr lang="en-GB" b="1" dirty="0">
                <a:solidFill>
                  <a:schemeClr val="bg1"/>
                </a:solidFill>
                <a:latin typeface="Arial" panose="020B0604020202020204" pitchFamily="34" charset="0"/>
                <a:cs typeface="Arial" panose="020B0604020202020204" pitchFamily="34" charset="0"/>
              </a:rPr>
              <a:t> story</a:t>
            </a:r>
            <a:endParaRPr lang="en-US" altLang="en-US" dirty="0">
              <a:solidFill>
                <a:schemeClr val="bg1"/>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0" b="0" i="0" u="none" strike="noStrike" kern="1200" cap="none" spc="0" normalizeH="0" baseline="0" noProof="0" dirty="0">
              <a:ln>
                <a:noFill/>
              </a:ln>
              <a:solidFill>
                <a:prstClr val="white"/>
              </a:solidFill>
              <a:effectLst/>
              <a:uLnTx/>
              <a:uFillTx/>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Tree>
    <p:extLst>
      <p:ext uri="{BB962C8B-B14F-4D97-AF65-F5344CB8AC3E}">
        <p14:creationId xmlns:p14="http://schemas.microsoft.com/office/powerpoint/2010/main" val="145114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0574F7DA-D6C2-BCDB-5D43-7C6498AF5180}"/>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A4844A59-B27B-532B-3F4C-B7EEAEBED0D6}"/>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47677BA-2087-A5EC-D492-622FAA423180}"/>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52" name="Picture 13">
              <a:extLst>
                <a:ext uri="{FF2B5EF4-FFF2-40B4-BE49-F238E27FC236}">
                  <a16:creationId xmlns:a16="http://schemas.microsoft.com/office/drawing/2014/main" id="{389198C8-5B17-16AA-1AD2-7C92C5F17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280781" y="218883"/>
            <a:ext cx="111084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dirty="0">
                <a:solidFill>
                  <a:schemeClr val="bg1"/>
                </a:solidFill>
                <a:latin typeface="Arial" panose="020B0604020202020204" pitchFamily="34" charset="0"/>
                <a:cs typeface="Arial" panose="020B0604020202020204" pitchFamily="34" charset="0"/>
              </a:rPr>
              <a:t>Therese’s story</a:t>
            </a:r>
            <a:endParaRPr kumimoji="0" lang="en-US" altLang="en-US"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17" name="TextBox 16">
            <a:extLst>
              <a:ext uri="{FF2B5EF4-FFF2-40B4-BE49-F238E27FC236}">
                <a16:creationId xmlns:a16="http://schemas.microsoft.com/office/drawing/2014/main" id="{B09B4C8C-B4BB-1E13-CF76-565B95EAF857}"/>
              </a:ext>
            </a:extLst>
          </p:cNvPr>
          <p:cNvSpPr txBox="1"/>
          <p:nvPr/>
        </p:nvSpPr>
        <p:spPr>
          <a:xfrm>
            <a:off x="6608619" y="6236314"/>
            <a:ext cx="5499100" cy="461665"/>
          </a:xfrm>
          <a:prstGeom prst="rect">
            <a:avLst/>
          </a:prstGeom>
          <a:noFill/>
        </p:spPr>
        <p:txBody>
          <a:bodyPr wrap="square">
            <a:spAutoFit/>
          </a:bodyPr>
          <a:lstStyle/>
          <a:p>
            <a:r>
              <a:rPr lang="en-US" sz="2400" dirty="0">
                <a:solidFill>
                  <a:schemeClr val="bg1"/>
                </a:solidFill>
                <a:latin typeface="Arial" panose="020B0604020202020204" pitchFamily="34" charset="0"/>
                <a:ea typeface="Roboto" panose="02000000000000000000" pitchFamily="2" charset="0"/>
                <a:cs typeface="Arial" panose="020B0604020202020204" pitchFamily="34" charset="0"/>
              </a:rPr>
              <a:t>Priscillah</a:t>
            </a:r>
            <a:r>
              <a:rPr lang="en-US" sz="2400" dirty="0">
                <a:solidFill>
                  <a:schemeClr val="bg1"/>
                </a:solidFill>
                <a:effectLst/>
                <a:latin typeface="Arial" panose="020B0604020202020204" pitchFamily="34" charset="0"/>
                <a:ea typeface="Roboto" panose="02000000000000000000" pitchFamily="2" charset="0"/>
                <a:cs typeface="Arial" panose="020B0604020202020204" pitchFamily="34" charset="0"/>
              </a:rPr>
              <a:t>, Ripple Effect farmer, K</a:t>
            </a:r>
            <a:r>
              <a:rPr lang="en-US" sz="2400" dirty="0">
                <a:solidFill>
                  <a:schemeClr val="bg1"/>
                </a:solidFill>
                <a:latin typeface="Arial" panose="020B0604020202020204" pitchFamily="34" charset="0"/>
                <a:ea typeface="Roboto" panose="02000000000000000000" pitchFamily="2" charset="0"/>
                <a:cs typeface="Arial" panose="020B0604020202020204" pitchFamily="34" charset="0"/>
              </a:rPr>
              <a:t>enya</a:t>
            </a:r>
            <a:endParaRPr lang="en-GB" sz="2400" dirty="0">
              <a:solidFill>
                <a:schemeClr val="bg1"/>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546EEA4-EB56-02EB-CA12-3D8B6EE9154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29998" t="4417" r="29536" b="18850"/>
          <a:stretch>
            <a:fillRect/>
          </a:stretch>
        </p:blipFill>
        <p:spPr>
          <a:xfrm>
            <a:off x="11867" y="4763"/>
            <a:ext cx="6417173" cy="6848476"/>
          </a:xfrm>
          <a:prstGeom prst="rect">
            <a:avLst/>
          </a:prstGeom>
        </p:spPr>
      </p:pic>
      <p:sp>
        <p:nvSpPr>
          <p:cNvPr id="9" name="TextBox 8">
            <a:extLst>
              <a:ext uri="{FF2B5EF4-FFF2-40B4-BE49-F238E27FC236}">
                <a16:creationId xmlns:a16="http://schemas.microsoft.com/office/drawing/2014/main" id="{41997765-671C-914B-95B9-1F17A57E0D6A}"/>
              </a:ext>
            </a:extLst>
          </p:cNvPr>
          <p:cNvSpPr txBox="1"/>
          <p:nvPr/>
        </p:nvSpPr>
        <p:spPr>
          <a:xfrm>
            <a:off x="6973911" y="2611735"/>
            <a:ext cx="4768515" cy="1200329"/>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“Now I can grow all the food my family needs… better nutrition is making my family stronger.”</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2965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FC4C83-9BAD-3E72-29A4-C3B9FA1277D5}"/>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80F08508-EB61-5915-CA7A-ACD8EF4DA328}"/>
              </a:ext>
            </a:extLst>
          </p:cNvPr>
          <p:cNvSpPr>
            <a:spLocks noGrp="1"/>
          </p:cNvSpPr>
          <p:nvPr>
            <p:ph type="title"/>
          </p:nvPr>
        </p:nvSpPr>
        <p:spPr/>
        <p:txBody>
          <a:bodyPr/>
          <a:lstStyle/>
          <a:p>
            <a:r>
              <a:rPr lang="en-GB" b="1">
                <a:latin typeface="Arial" panose="020B0604020202020204" pitchFamily="34" charset="0"/>
                <a:cs typeface="Arial" panose="020B0604020202020204" pitchFamily="34" charset="0"/>
              </a:rPr>
              <a:t>Ambassador to add own Ripple Effect story here</a:t>
            </a:r>
          </a:p>
        </p:txBody>
      </p:sp>
      <p:sp>
        <p:nvSpPr>
          <p:cNvPr id="5" name="Rectangle 4">
            <a:extLst>
              <a:ext uri="{FF2B5EF4-FFF2-40B4-BE49-F238E27FC236}">
                <a16:creationId xmlns:a16="http://schemas.microsoft.com/office/drawing/2014/main" id="{E8E5DBAF-13E4-EC0A-C52B-318017D52EBC}"/>
              </a:ext>
            </a:extLst>
          </p:cNvPr>
          <p:cNvSpPr/>
          <p:nvPr/>
        </p:nvSpPr>
        <p:spPr bwMode="auto">
          <a:xfrm>
            <a:off x="0" y="108749"/>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6" name="Title 2">
            <a:extLst>
              <a:ext uri="{FF2B5EF4-FFF2-40B4-BE49-F238E27FC236}">
                <a16:creationId xmlns:a16="http://schemas.microsoft.com/office/drawing/2014/main" id="{9FED4790-45BF-7129-450B-5FFCE1213CDD}"/>
              </a:ext>
            </a:extLst>
          </p:cNvPr>
          <p:cNvSpPr txBox="1">
            <a:spLocks/>
          </p:cNvSpPr>
          <p:nvPr/>
        </p:nvSpPr>
        <p:spPr>
          <a:xfrm>
            <a:off x="746235" y="210982"/>
            <a:ext cx="10515600" cy="8277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bg1"/>
                </a:solidFill>
                <a:latin typeface="Impact" panose="020B0806030902050204" pitchFamily="34" charset="0"/>
                <a:ea typeface="+mj-ea"/>
                <a:cs typeface="+mj-cs"/>
              </a:defRPr>
            </a:lvl1pPr>
          </a:lstStyle>
          <a:p>
            <a:r>
              <a:rPr lang="en-GB" b="1">
                <a:latin typeface="Arial" panose="020B0604020202020204" pitchFamily="34" charset="0"/>
                <a:cs typeface="Arial" panose="020B0604020202020204" pitchFamily="34" charset="0"/>
              </a:rPr>
              <a:t>Ambassador to add own Ripple Effect story here</a:t>
            </a:r>
          </a:p>
        </p:txBody>
      </p:sp>
      <p:pic>
        <p:nvPicPr>
          <p:cNvPr id="4" name="Picture 3" descr="A black and white sign with white text&#10;&#10;Description automatically generated">
            <a:extLst>
              <a:ext uri="{FF2B5EF4-FFF2-40B4-BE49-F238E27FC236}">
                <a16:creationId xmlns:a16="http://schemas.microsoft.com/office/drawing/2014/main" id="{74343E1F-B148-1AF6-BD2E-9A517BEC3E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1247" y="190972"/>
            <a:ext cx="1476375" cy="771525"/>
          </a:xfrm>
          <a:prstGeom prst="rect">
            <a:avLst/>
          </a:prstGeom>
        </p:spPr>
      </p:pic>
    </p:spTree>
    <p:extLst>
      <p:ext uri="{BB962C8B-B14F-4D97-AF65-F5344CB8AC3E}">
        <p14:creationId xmlns:p14="http://schemas.microsoft.com/office/powerpoint/2010/main" val="769127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81835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dirty="0">
                <a:solidFill>
                  <a:schemeClr val="bg1"/>
                </a:solidFill>
                <a:latin typeface="Arial" panose="020B0604020202020204" pitchFamily="34" charset="0"/>
                <a:cs typeface="Arial" panose="020B0604020202020204" pitchFamily="34" charset="0"/>
              </a:rPr>
              <a:t>A keyhole garden </a:t>
            </a:r>
            <a:endParaRPr lang="en-US" altLang="en-US" dirty="0">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6" name="TextBox 5">
            <a:extLst>
              <a:ext uri="{FF2B5EF4-FFF2-40B4-BE49-F238E27FC236}">
                <a16:creationId xmlns:a16="http://schemas.microsoft.com/office/drawing/2014/main" id="{239AB54F-00B6-F65E-9B7A-DA50F7F3C8BD}"/>
              </a:ext>
            </a:extLst>
          </p:cNvPr>
          <p:cNvSpPr txBox="1"/>
          <p:nvPr/>
        </p:nvSpPr>
        <p:spPr>
          <a:xfrm>
            <a:off x="7759700" y="1190626"/>
            <a:ext cx="4216400" cy="5076774"/>
          </a:xfrm>
          <a:prstGeom prst="rect">
            <a:avLst/>
          </a:prstGeom>
          <a:noFill/>
        </p:spPr>
        <p:txBody>
          <a:bodyPr wrap="square" lIns="91440" tIns="45720" rIns="91440" bIns="45720" anchor="t">
            <a:spAutoFit/>
          </a:bodyPr>
          <a:lstStyle/>
          <a:p>
            <a:pPr>
              <a:lnSpc>
                <a:spcPct val="150000"/>
              </a:lnSpc>
            </a:pPr>
            <a:r>
              <a:rPr lang="en-GB" i="1" dirty="0">
                <a:effectLst/>
                <a:latin typeface="Roboto"/>
                <a:ea typeface="Calibri"/>
                <a:cs typeface="Calibri"/>
              </a:rPr>
              <a:t>“</a:t>
            </a:r>
            <a:r>
              <a:rPr lang="en-US" i="1" dirty="0">
                <a:latin typeface="Roboto"/>
                <a:ea typeface="Calibri"/>
                <a:cs typeface="Calibri"/>
              </a:rPr>
              <a:t>To combat climate change, I’ve learned to plant trees. Also in the dry season when we can’t plant much, I plant kitchen gardens such as keyhole gardens and bag gardens close to my home where I can use wastewater to water the plants easily. I also use compost to add to the central basket and can still easily grow crops even in the dry season.” </a:t>
            </a:r>
          </a:p>
          <a:p>
            <a:pPr>
              <a:lnSpc>
                <a:spcPct val="150000"/>
              </a:lnSpc>
            </a:pPr>
            <a:r>
              <a:rPr lang="en-US" i="1" dirty="0">
                <a:latin typeface="Roboto"/>
                <a:ea typeface="Calibri"/>
                <a:cs typeface="Calibri"/>
              </a:rPr>
              <a:t>Meselech, Ethiopia</a:t>
            </a:r>
            <a:r>
              <a:rPr lang="en-GB" i="1" dirty="0">
                <a:effectLst/>
                <a:latin typeface="Roboto"/>
                <a:ea typeface="Calibri"/>
                <a:cs typeface="Calibri"/>
              </a:rPr>
              <a:t>.”</a:t>
            </a:r>
          </a:p>
          <a:p>
            <a:pPr>
              <a:lnSpc>
                <a:spcPct val="150000"/>
              </a:lnSpc>
            </a:pPr>
            <a:endParaRPr lang="en-GB" sz="2000" u="sng" dirty="0">
              <a:cs typeface="Calibri" panose="020F0502020204030204"/>
            </a:endParaRPr>
          </a:p>
        </p:txBody>
      </p:sp>
      <p:pic>
        <p:nvPicPr>
          <p:cNvPr id="8" name="Picture 7" descr="A person kneeling in a garden&#10;&#10;AI-generated content may be incorrect.">
            <a:extLst>
              <a:ext uri="{FF2B5EF4-FFF2-40B4-BE49-F238E27FC236}">
                <a16:creationId xmlns:a16="http://schemas.microsoft.com/office/drawing/2014/main" id="{94F82F90-3B32-A9EF-F2E5-8AC4815A9151}"/>
              </a:ext>
            </a:extLst>
          </p:cNvPr>
          <p:cNvPicPr>
            <a:picLocks noChangeAspect="1"/>
          </p:cNvPicPr>
          <p:nvPr/>
        </p:nvPicPr>
        <p:blipFill>
          <a:blip r:embed="rId5"/>
          <a:srcRect l="17727" t="18738" r="15390" b="10037"/>
          <a:stretch>
            <a:fillRect/>
          </a:stretch>
        </p:blipFill>
        <p:spPr>
          <a:xfrm>
            <a:off x="0" y="939800"/>
            <a:ext cx="7370618" cy="5099983"/>
          </a:xfrm>
          <a:prstGeom prst="rect">
            <a:avLst/>
          </a:prstGeom>
        </p:spPr>
      </p:pic>
    </p:spTree>
    <p:extLst>
      <p:ext uri="{BB962C8B-B14F-4D97-AF65-F5344CB8AC3E}">
        <p14:creationId xmlns:p14="http://schemas.microsoft.com/office/powerpoint/2010/main" val="1538368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2D0E2-3969-C13F-361B-9E93A50F725B}"/>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476D4767-69C9-EFCC-4095-7C5C372EFF5C}"/>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B084FC0A-3DE1-BB88-CBC4-C03E71091F91}"/>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A48251D3-9044-F602-8224-77B8576334CE}"/>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394187E5-ACD0-694E-3DDC-A310D0D8B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73DBDE8F-498A-E7CC-8A82-E8D4F1EE64BF}"/>
              </a:ext>
            </a:extLst>
          </p:cNvPr>
          <p:cNvSpPr txBox="1">
            <a:spLocks noChangeArrowheads="1"/>
          </p:cNvSpPr>
          <p:nvPr/>
        </p:nvSpPr>
        <p:spPr bwMode="auto">
          <a:xfrm>
            <a:off x="400050" y="246063"/>
            <a:ext cx="81835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a:solidFill>
                  <a:schemeClr val="bg1"/>
                </a:solidFill>
                <a:latin typeface="Arial" panose="020B0604020202020204" pitchFamily="34" charset="0"/>
                <a:cs typeface="Arial" panose="020B0604020202020204" pitchFamily="34" charset="0"/>
              </a:rPr>
              <a:t>Keyhole garden</a:t>
            </a:r>
            <a:endParaRPr lang="en-US" altLang="en-US">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AECFB036-EFA9-B34D-A0A2-032CDBA970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pic>
        <p:nvPicPr>
          <p:cNvPr id="10" name="Picture 9" descr="A person in a garden&#10;&#10;Description automatically generated">
            <a:extLst>
              <a:ext uri="{FF2B5EF4-FFF2-40B4-BE49-F238E27FC236}">
                <a16:creationId xmlns:a16="http://schemas.microsoft.com/office/drawing/2014/main" id="{10FC7BFA-1B4D-6BD5-B36F-B8D44255392B}"/>
              </a:ext>
            </a:extLst>
          </p:cNvPr>
          <p:cNvPicPr>
            <a:picLocks noChangeAspect="1"/>
          </p:cNvPicPr>
          <p:nvPr/>
        </p:nvPicPr>
        <p:blipFill>
          <a:blip r:embed="rId5"/>
          <a:stretch>
            <a:fillRect/>
          </a:stretch>
        </p:blipFill>
        <p:spPr>
          <a:xfrm>
            <a:off x="2255945" y="939800"/>
            <a:ext cx="7680109" cy="5121634"/>
          </a:xfrm>
          <a:prstGeom prst="rect">
            <a:avLst/>
          </a:prstGeom>
        </p:spPr>
      </p:pic>
    </p:spTree>
    <p:extLst>
      <p:ext uri="{BB962C8B-B14F-4D97-AF65-F5344CB8AC3E}">
        <p14:creationId xmlns:p14="http://schemas.microsoft.com/office/powerpoint/2010/main" val="2394652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53070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a:solidFill>
                  <a:schemeClr val="bg1"/>
                </a:solidFill>
                <a:latin typeface="Arial" panose="020B0604020202020204" pitchFamily="34" charset="0"/>
                <a:cs typeface="Arial" panose="020B0604020202020204" pitchFamily="34" charset="0"/>
              </a:rPr>
              <a:t>Twin your community garden! </a:t>
            </a:r>
          </a:p>
          <a:p>
            <a:pPr eaLnBrk="1" hangingPunct="1">
              <a:lnSpc>
                <a:spcPct val="100000"/>
              </a:lnSpc>
              <a:spcBef>
                <a:spcPct val="0"/>
              </a:spcBef>
              <a:buFontTx/>
              <a:buNone/>
            </a:pPr>
            <a:endParaRPr lang="en-US" altLang="en-US">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49BA5FE0-13DC-8923-245E-50AD748DCB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6" name="TextBox 5">
            <a:extLst>
              <a:ext uri="{FF2B5EF4-FFF2-40B4-BE49-F238E27FC236}">
                <a16:creationId xmlns:a16="http://schemas.microsoft.com/office/drawing/2014/main" id="{239AB54F-00B6-F65E-9B7A-DA50F7F3C8BD}"/>
              </a:ext>
            </a:extLst>
          </p:cNvPr>
          <p:cNvSpPr txBox="1"/>
          <p:nvPr/>
        </p:nvSpPr>
        <p:spPr>
          <a:xfrm>
            <a:off x="250209" y="1320730"/>
            <a:ext cx="5456854" cy="4216539"/>
          </a:xfrm>
          <a:prstGeom prst="rect">
            <a:avLst/>
          </a:prstGeom>
          <a:noFill/>
        </p:spPr>
        <p:txBody>
          <a:bodyPr wrap="square" lIns="91440" tIns="45720" rIns="91440" bIns="45720" anchor="t">
            <a:spAutoFit/>
          </a:bodyPr>
          <a:lstStyle/>
          <a:p>
            <a:pPr>
              <a:lnSpc>
                <a:spcPct val="150000"/>
              </a:lnSpc>
              <a:spcAft>
                <a:spcPts val="800"/>
              </a:spcAft>
            </a:pPr>
            <a:r>
              <a:rPr lang="en-GB" sz="1600">
                <a:solidFill>
                  <a:srgbClr val="242424"/>
                </a:solidFill>
                <a:effectLst/>
                <a:latin typeface="Roboto" panose="02000000000000000000" pitchFamily="2" charset="0"/>
                <a:ea typeface="Roboto" panose="02000000000000000000" pitchFamily="2" charset="0"/>
              </a:rPr>
              <a:t>In recognition of your donation of £120, your church will receive:</a:t>
            </a:r>
          </a:p>
          <a:p>
            <a:pPr marL="285750" indent="-285750" algn="l">
              <a:lnSpc>
                <a:spcPct val="150000"/>
              </a:lnSpc>
              <a:buFont typeface="Arial" panose="020B0604020202020204" pitchFamily="34" charset="0"/>
              <a:buChar char="•"/>
            </a:pPr>
            <a:r>
              <a:rPr lang="en-GB" sz="1600" b="0" i="0">
                <a:solidFill>
                  <a:srgbClr val="222222"/>
                </a:solidFill>
                <a:effectLst/>
                <a:latin typeface="Roboto" panose="02000000000000000000" pitchFamily="2" charset="0"/>
                <a:ea typeface="Roboto" panose="02000000000000000000" pitchFamily="2" charset="0"/>
              </a:rPr>
              <a:t>a sustainable wooden plaque to display in your garden</a:t>
            </a:r>
          </a:p>
          <a:p>
            <a:pPr marL="285750" indent="-285750" algn="l">
              <a:lnSpc>
                <a:spcPct val="150000"/>
              </a:lnSpc>
              <a:buFont typeface="Arial" panose="020B0604020202020204" pitchFamily="34" charset="0"/>
              <a:buChar char="•"/>
            </a:pPr>
            <a:r>
              <a:rPr lang="en-GB" sz="1600" b="0" i="0">
                <a:solidFill>
                  <a:srgbClr val="222222"/>
                </a:solidFill>
                <a:effectLst/>
                <a:latin typeface="Roboto" panose="02000000000000000000" pitchFamily="2" charset="0"/>
                <a:ea typeface="Roboto" panose="02000000000000000000" pitchFamily="2" charset="0"/>
              </a:rPr>
              <a:t>a vegetable growing guide from Charles Dowding, our no-dig expert</a:t>
            </a:r>
          </a:p>
          <a:p>
            <a:pPr marL="285750" indent="-285750" algn="l">
              <a:lnSpc>
                <a:spcPct val="150000"/>
              </a:lnSpc>
              <a:buFont typeface="Arial" panose="020B0604020202020204" pitchFamily="34" charset="0"/>
              <a:buChar char="•"/>
            </a:pPr>
            <a:r>
              <a:rPr lang="en-GB" sz="1600" b="0" i="0">
                <a:solidFill>
                  <a:srgbClr val="222222"/>
                </a:solidFill>
                <a:effectLst/>
                <a:latin typeface="Roboto" panose="02000000000000000000" pitchFamily="2" charset="0"/>
                <a:ea typeface="Roboto" panose="02000000000000000000" pitchFamily="2" charset="0"/>
              </a:rPr>
              <a:t>wildflower seeds to get you started on your Garden Twinning adventure</a:t>
            </a:r>
          </a:p>
          <a:p>
            <a:pPr marL="285750" indent="-285750" algn="l">
              <a:lnSpc>
                <a:spcPct val="150000"/>
              </a:lnSpc>
              <a:buFont typeface="Arial" panose="020B0604020202020204" pitchFamily="34" charset="0"/>
              <a:buChar char="•"/>
            </a:pPr>
            <a:r>
              <a:rPr lang="en-GB" sz="1600" b="0" i="0">
                <a:solidFill>
                  <a:srgbClr val="222222"/>
                </a:solidFill>
                <a:effectLst/>
                <a:latin typeface="Roboto" panose="02000000000000000000" pitchFamily="2" charset="0"/>
                <a:ea typeface="Roboto" panose="02000000000000000000" pitchFamily="2" charset="0"/>
              </a:rPr>
              <a:t>a garden twinning certificate to display inside your church or community space</a:t>
            </a:r>
          </a:p>
          <a:p>
            <a:pPr marL="285750" indent="-285750" algn="l">
              <a:lnSpc>
                <a:spcPct val="150000"/>
              </a:lnSpc>
              <a:buFont typeface="Arial" panose="020B0604020202020204" pitchFamily="34" charset="0"/>
              <a:buChar char="•"/>
            </a:pPr>
            <a:r>
              <a:rPr lang="en-GB" sz="1600" b="0" i="0">
                <a:solidFill>
                  <a:srgbClr val="222222"/>
                </a:solidFill>
                <a:effectLst/>
                <a:latin typeface="Roboto" panose="02000000000000000000" pitchFamily="2" charset="0"/>
                <a:ea typeface="Roboto" panose="02000000000000000000" pitchFamily="2" charset="0"/>
              </a:rPr>
              <a:t>an opportunity to have a speaker attend one of your meetings to help bring our work to life</a:t>
            </a:r>
          </a:p>
        </p:txBody>
      </p:sp>
      <p:pic>
        <p:nvPicPr>
          <p:cNvPr id="2" name="Picture 1" descr="Calendar&#10;&#10;Description automatically generated with low confidence">
            <a:extLst>
              <a:ext uri="{FF2B5EF4-FFF2-40B4-BE49-F238E27FC236}">
                <a16:creationId xmlns:a16="http://schemas.microsoft.com/office/drawing/2014/main" id="{CA4CBCDC-9FA1-399F-7A1B-D039C1CBEB49}"/>
              </a:ext>
            </a:extLst>
          </p:cNvPr>
          <p:cNvPicPr>
            <a:picLocks noChangeAspect="1"/>
          </p:cNvPicPr>
          <p:nvPr/>
        </p:nvPicPr>
        <p:blipFill rotWithShape="1">
          <a:blip r:embed="rId5"/>
          <a:srcRect l="8386" r="8761"/>
          <a:stretch/>
        </p:blipFill>
        <p:spPr>
          <a:xfrm>
            <a:off x="6256953" y="1146552"/>
            <a:ext cx="5684838" cy="4574272"/>
          </a:xfrm>
          <a:prstGeom prst="rect">
            <a:avLst/>
          </a:prstGeom>
        </p:spPr>
      </p:pic>
    </p:spTree>
    <p:extLst>
      <p:ext uri="{BB962C8B-B14F-4D97-AF65-F5344CB8AC3E}">
        <p14:creationId xmlns:p14="http://schemas.microsoft.com/office/powerpoint/2010/main" val="1225265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50ED9-0D13-4FFE-9981-BA8EA524FBA1}"/>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9226AAE8-C74B-6F9B-2229-713D897411CC}"/>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2A130B07-064E-55B9-975C-063CD83FFFA9}"/>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 name="Rectangle 6">
              <a:extLst>
                <a:ext uri="{FF2B5EF4-FFF2-40B4-BE49-F238E27FC236}">
                  <a16:creationId xmlns:a16="http://schemas.microsoft.com/office/drawing/2014/main" id="{AF94A2F1-A8D9-BEBD-B76F-B7C0E1E5EBBC}"/>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152" name="Picture 13">
              <a:extLst>
                <a:ext uri="{FF2B5EF4-FFF2-40B4-BE49-F238E27FC236}">
                  <a16:creationId xmlns:a16="http://schemas.microsoft.com/office/drawing/2014/main" id="{DBBBCC78-8553-1ED7-F12C-87CE48251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7E54871C-D682-0702-596E-00B96ADE2108}"/>
              </a:ext>
            </a:extLst>
          </p:cNvPr>
          <p:cNvSpPr txBox="1">
            <a:spLocks noChangeArrowheads="1"/>
          </p:cNvSpPr>
          <p:nvPr/>
        </p:nvSpPr>
        <p:spPr bwMode="auto">
          <a:xfrm>
            <a:off x="400050" y="246063"/>
            <a:ext cx="95154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sz="2800" b="1">
                <a:solidFill>
                  <a:schemeClr val="bg1"/>
                </a:solidFill>
                <a:latin typeface="Arial" panose="020B0604020202020204" pitchFamily="34" charset="0"/>
                <a:cs typeface="Arial" panose="020B0604020202020204" pitchFamily="34" charset="0"/>
              </a:rPr>
              <a:t>How your church/rotary can get involved</a:t>
            </a:r>
          </a:p>
          <a:p>
            <a:pPr eaLnBrk="1" hangingPunct="1">
              <a:lnSpc>
                <a:spcPct val="100000"/>
              </a:lnSpc>
              <a:spcBef>
                <a:spcPct val="0"/>
              </a:spcBef>
              <a:buFontTx/>
              <a:buNone/>
            </a:pPr>
            <a:endParaRPr lang="en-US" altLang="en-US">
              <a:solidFill>
                <a:schemeClr val="bg1"/>
              </a:solidFill>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AD97D3FB-6E24-551A-9BB2-98D4197740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2" name="TextBox 1">
            <a:extLst>
              <a:ext uri="{FF2B5EF4-FFF2-40B4-BE49-F238E27FC236}">
                <a16:creationId xmlns:a16="http://schemas.microsoft.com/office/drawing/2014/main" id="{5BB50F97-2318-61AA-3656-4CCC73021C6C}"/>
              </a:ext>
            </a:extLst>
          </p:cNvPr>
          <p:cNvSpPr txBox="1"/>
          <p:nvPr/>
        </p:nvSpPr>
        <p:spPr>
          <a:xfrm>
            <a:off x="530085" y="1186281"/>
            <a:ext cx="9785490" cy="4661276"/>
          </a:xfrm>
          <a:prstGeom prst="rect">
            <a:avLst/>
          </a:prstGeom>
          <a:noFill/>
        </p:spPr>
        <p:txBody>
          <a:bodyPr wrap="square" lIns="91440" tIns="45720" rIns="91440" bIns="45720" anchor="t">
            <a:spAutoFit/>
          </a:bodyPr>
          <a:lstStyle/>
          <a:p>
            <a:r>
              <a:rPr lang="en-GB" sz="2000" b="1">
                <a:cs typeface="Calibri" panose="020F0502020204030204"/>
              </a:rPr>
              <a:t>Churches: choose the most appropriate ASK</a:t>
            </a:r>
          </a:p>
          <a:p>
            <a:endParaRPr lang="en-GB" sz="2000" b="1">
              <a:cs typeface="Calibri" panose="020F0502020204030204"/>
            </a:endParaRPr>
          </a:p>
          <a:p>
            <a:pPr marL="342900" indent="-342900">
              <a:buFont typeface="Arial" panose="020B0604020202020204" pitchFamily="34" charset="0"/>
              <a:buChar char="•"/>
            </a:pPr>
            <a:r>
              <a:rPr lang="en-GB" sz="2000">
                <a:cs typeface="Calibri" panose="020F0502020204030204"/>
              </a:rPr>
              <a:t>Sign up to Making Ripples (our church e-newsletter)</a:t>
            </a:r>
          </a:p>
          <a:p>
            <a:pPr marL="342900" indent="-342900">
              <a:buFont typeface="Arial" panose="020B0604020202020204" pitchFamily="34" charset="0"/>
              <a:buChar char="•"/>
            </a:pPr>
            <a:r>
              <a:rPr lang="en-GB" sz="2000">
                <a:cs typeface="Calibri" panose="020F0502020204030204"/>
              </a:rPr>
              <a:t>Christmas, Harvest, Lent</a:t>
            </a:r>
          </a:p>
          <a:p>
            <a:pPr marL="342900" indent="-342900">
              <a:buFont typeface="Arial" panose="020B0604020202020204" pitchFamily="34" charset="0"/>
              <a:buChar char="•"/>
            </a:pPr>
            <a:r>
              <a:rPr lang="en-GB" sz="2000">
                <a:cs typeface="Calibri" panose="020F0502020204030204"/>
              </a:rPr>
              <a:t>Mission Partnerships</a:t>
            </a:r>
          </a:p>
          <a:p>
            <a:pPr marL="342900" indent="-342900">
              <a:buFont typeface="Arial" panose="020B0604020202020204" pitchFamily="34" charset="0"/>
              <a:buChar char="•"/>
            </a:pPr>
            <a:r>
              <a:rPr lang="en-GB" sz="2000">
                <a:cs typeface="Calibri" panose="020F0502020204030204"/>
              </a:rPr>
              <a:t>Twin your church garden</a:t>
            </a:r>
          </a:p>
          <a:p>
            <a:pPr marL="342900" indent="-342900">
              <a:buFont typeface="Arial" panose="020B0604020202020204" pitchFamily="34" charset="0"/>
              <a:buChar char="•"/>
            </a:pPr>
            <a:r>
              <a:rPr lang="en-GB" sz="2000">
                <a:cs typeface="Calibri" panose="020F0502020204030204"/>
              </a:rPr>
              <a:t>Eco Tips</a:t>
            </a:r>
          </a:p>
          <a:p>
            <a:pPr marL="342900" indent="-342900">
              <a:buFont typeface="Arial" panose="020B0604020202020204" pitchFamily="34" charset="0"/>
              <a:buChar char="•"/>
            </a:pPr>
            <a:endParaRPr lang="en-GB" sz="2000">
              <a:cs typeface="Calibri" panose="020F0502020204030204"/>
            </a:endParaRPr>
          </a:p>
          <a:p>
            <a:pPr>
              <a:lnSpc>
                <a:spcPct val="150000"/>
              </a:lnSpc>
            </a:pPr>
            <a:r>
              <a:rPr lang="en-GB" sz="2000" b="1">
                <a:cs typeface="Calibri" panose="020F0502020204030204"/>
              </a:rPr>
              <a:t>Rotary Clubs</a:t>
            </a:r>
          </a:p>
          <a:p>
            <a:pPr marL="342900" indent="-342900">
              <a:lnSpc>
                <a:spcPct val="150000"/>
              </a:lnSpc>
              <a:buFont typeface="Arial" panose="020B0604020202020204" pitchFamily="34" charset="0"/>
              <a:buChar char="•"/>
            </a:pPr>
            <a:r>
              <a:rPr lang="en-GB" sz="2000">
                <a:cs typeface="Calibri" panose="020F0502020204030204"/>
              </a:rPr>
              <a:t>Sign up to e-news to keep up to date with Ripple Effect’s work</a:t>
            </a:r>
          </a:p>
          <a:p>
            <a:pPr marL="342900" indent="-342900">
              <a:buFont typeface="Arial" panose="020B0604020202020204" pitchFamily="34" charset="0"/>
              <a:buChar char="•"/>
            </a:pPr>
            <a:endParaRPr lang="en-GB" sz="2000">
              <a:cs typeface="Calibri" panose="020F0502020204030204"/>
            </a:endParaRPr>
          </a:p>
          <a:p>
            <a:pPr marL="342900" indent="-342900">
              <a:lnSpc>
                <a:spcPct val="150000"/>
              </a:lnSpc>
              <a:buFont typeface="Arial" panose="020B0604020202020204" pitchFamily="34" charset="0"/>
              <a:buChar char="•"/>
            </a:pPr>
            <a:endParaRPr lang="en-GB" sz="2000">
              <a:cs typeface="Calibri" panose="020F0502020204030204"/>
            </a:endParaRPr>
          </a:p>
          <a:p>
            <a:pPr>
              <a:lnSpc>
                <a:spcPct val="150000"/>
              </a:lnSpc>
            </a:pPr>
            <a:endParaRPr lang="en-GB" sz="2000" u="sng">
              <a:cs typeface="Calibri" panose="020F0502020204030204"/>
            </a:endParaRPr>
          </a:p>
        </p:txBody>
      </p:sp>
      <p:sp>
        <p:nvSpPr>
          <p:cNvPr id="8" name="TextBox 7">
            <a:extLst>
              <a:ext uri="{FF2B5EF4-FFF2-40B4-BE49-F238E27FC236}">
                <a16:creationId xmlns:a16="http://schemas.microsoft.com/office/drawing/2014/main" id="{5A3A5B45-5783-19D7-A6B9-4F854F00E77D}"/>
              </a:ext>
            </a:extLst>
          </p:cNvPr>
          <p:cNvSpPr txBox="1"/>
          <p:nvPr/>
        </p:nvSpPr>
        <p:spPr>
          <a:xfrm>
            <a:off x="7147269" y="1784698"/>
            <a:ext cx="4216400" cy="967957"/>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endParaRPr lang="en-GB" sz="2000">
              <a:cs typeface="Calibri" panose="020F0502020204030204"/>
            </a:endParaRPr>
          </a:p>
          <a:p>
            <a:pPr>
              <a:lnSpc>
                <a:spcPct val="150000"/>
              </a:lnSpc>
            </a:pPr>
            <a:endParaRPr lang="en-GB" sz="2000" u="sng">
              <a:cs typeface="Calibri" panose="020F0502020204030204"/>
            </a:endParaRPr>
          </a:p>
        </p:txBody>
      </p:sp>
    </p:spTree>
    <p:extLst>
      <p:ext uri="{BB962C8B-B14F-4D97-AF65-F5344CB8AC3E}">
        <p14:creationId xmlns:p14="http://schemas.microsoft.com/office/powerpoint/2010/main" val="3689522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0574F7DA-D6C2-BCDB-5D43-7C6498AF5180}"/>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A4844A59-B27B-532B-3F4C-B7EEAEBED0D6}"/>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47677BA-2087-A5EC-D492-622FAA423180}"/>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52" name="Picture 13">
              <a:extLst>
                <a:ext uri="{FF2B5EF4-FFF2-40B4-BE49-F238E27FC236}">
                  <a16:creationId xmlns:a16="http://schemas.microsoft.com/office/drawing/2014/main" id="{389198C8-5B17-16AA-1AD2-7C92C5F17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400051" y="245388"/>
            <a:ext cx="111084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dirty="0">
                <a:solidFill>
                  <a:schemeClr val="bg1"/>
                </a:solidFill>
                <a:latin typeface="Arial" panose="020B0604020202020204" pitchFamily="34" charset="0"/>
                <a:cs typeface="Arial" panose="020B0604020202020204" pitchFamily="34" charset="0"/>
              </a:rPr>
              <a:t>How your church/group can help</a:t>
            </a:r>
            <a:endParaRPr lang="en-US" altLang="en-US" dirty="0">
              <a:solidFill>
                <a:schemeClr val="bg1"/>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dirty="0">
              <a:ln>
                <a:noFill/>
              </a:ln>
              <a:solidFill>
                <a:prstClr val="white"/>
              </a:solidFill>
              <a:effectLst/>
              <a:uLnTx/>
              <a:uFillTx/>
              <a:latin typeface="Impact" panose="020B0806030902050204" pitchFamily="34" charset="0"/>
              <a:ea typeface="+mn-ea"/>
              <a:cs typeface="+mn-cs"/>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2" name="TextBox 1">
            <a:extLst>
              <a:ext uri="{FF2B5EF4-FFF2-40B4-BE49-F238E27FC236}">
                <a16:creationId xmlns:a16="http://schemas.microsoft.com/office/drawing/2014/main" id="{63D3B305-D4C4-3C62-D01C-1A5CB559EC58}"/>
              </a:ext>
            </a:extLst>
          </p:cNvPr>
          <p:cNvSpPr txBox="1"/>
          <p:nvPr/>
        </p:nvSpPr>
        <p:spPr>
          <a:xfrm>
            <a:off x="497493" y="4319961"/>
            <a:ext cx="3504397" cy="830997"/>
          </a:xfrm>
          <a:prstGeom prst="rect">
            <a:avLst/>
          </a:prstGeom>
          <a:noFill/>
        </p:spPr>
        <p:txBody>
          <a:bodyPr wrap="square">
            <a:spAutoFit/>
          </a:bodyPr>
          <a:lstStyle/>
          <a:p>
            <a:pPr algn="l" rtl="0"/>
            <a:r>
              <a:rPr lang="en-US" sz="1600" i="0" dirty="0">
                <a:solidFill>
                  <a:srgbClr val="000000"/>
                </a:solidFill>
                <a:effectLst/>
                <a:latin typeface="Arial" panose="020B0604020202020204" pitchFamily="34" charset="0"/>
                <a:cs typeface="Arial" panose="020B0604020202020204" pitchFamily="34" charset="0"/>
              </a:rPr>
              <a:t>£100 could provide farmers with drought-resistant seeds, helping them grow food year-round. </a:t>
            </a:r>
          </a:p>
        </p:txBody>
      </p:sp>
      <p:sp>
        <p:nvSpPr>
          <p:cNvPr id="5" name="TextBox 4">
            <a:extLst>
              <a:ext uri="{FF2B5EF4-FFF2-40B4-BE49-F238E27FC236}">
                <a16:creationId xmlns:a16="http://schemas.microsoft.com/office/drawing/2014/main" id="{8910C1BD-D79B-938D-EA55-5806725E032E}"/>
              </a:ext>
            </a:extLst>
          </p:cNvPr>
          <p:cNvSpPr txBox="1"/>
          <p:nvPr/>
        </p:nvSpPr>
        <p:spPr>
          <a:xfrm>
            <a:off x="4351788" y="4319961"/>
            <a:ext cx="3727628" cy="1077218"/>
          </a:xfrm>
          <a:prstGeom prst="rect">
            <a:avLst/>
          </a:prstGeom>
          <a:noFill/>
        </p:spPr>
        <p:txBody>
          <a:bodyPr wrap="square">
            <a:spAutoFit/>
          </a:bodyPr>
          <a:lstStyle/>
          <a:p>
            <a:pPr algn="l" rtl="0"/>
            <a:r>
              <a:rPr lang="en-US" sz="1600" i="0" dirty="0">
                <a:effectLst/>
                <a:latin typeface="Arial" panose="020B0604020202020204" pitchFamily="34" charset="0"/>
                <a:cs typeface="Arial" panose="020B0604020202020204" pitchFamily="34" charset="0"/>
              </a:rPr>
              <a:t>£250 could train farmers in climate-smart methods to improve soil quality and protect their land from climate shocks such as droughts and floods.</a:t>
            </a:r>
            <a:endParaRPr lang="en-US" sz="1600" dirty="0">
              <a:effectLs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0DF7D5F-9CFE-3B2A-BAF6-6075D84EA9A7}"/>
              </a:ext>
            </a:extLst>
          </p:cNvPr>
          <p:cNvSpPr txBox="1"/>
          <p:nvPr/>
        </p:nvSpPr>
        <p:spPr>
          <a:xfrm>
            <a:off x="8298401" y="4356786"/>
            <a:ext cx="3658544" cy="830997"/>
          </a:xfrm>
          <a:prstGeom prst="rect">
            <a:avLst/>
          </a:prstGeom>
          <a:noFill/>
        </p:spPr>
        <p:txBody>
          <a:bodyPr wrap="square">
            <a:spAutoFit/>
          </a:bodyPr>
          <a:lstStyle/>
          <a:p>
            <a:pPr algn="l" rtl="0"/>
            <a:r>
              <a:rPr lang="en-US" sz="1600" i="0" dirty="0">
                <a:solidFill>
                  <a:srgbClr val="000000"/>
                </a:solidFill>
                <a:effectLst/>
                <a:latin typeface="Arial" panose="020B0604020202020204" pitchFamily="34" charset="0"/>
                <a:cs typeface="Arial" panose="020B0604020202020204" pitchFamily="34" charset="0"/>
              </a:rPr>
              <a:t>£500 could support farmers to build resilient, eco-friendly income streams and learn money management. </a:t>
            </a:r>
            <a:endParaRPr lang="en-US" sz="1600" dirty="0">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D596544-4756-D455-646D-DCCF0461F3F7}"/>
              </a:ext>
            </a:extLst>
          </p:cNvPr>
          <p:cNvSpPr txBox="1"/>
          <p:nvPr/>
        </p:nvSpPr>
        <p:spPr>
          <a:xfrm>
            <a:off x="2751804" y="6235275"/>
            <a:ext cx="7151442" cy="461665"/>
          </a:xfrm>
          <a:prstGeom prst="rect">
            <a:avLst/>
          </a:prstGeom>
          <a:noFill/>
        </p:spPr>
        <p:txBody>
          <a:bodyPr wrap="square">
            <a:spAutoFit/>
          </a:bodyPr>
          <a:lstStyle/>
          <a:p>
            <a:r>
              <a:rPr lang="en-GB" sz="2400" b="1" dirty="0">
                <a:solidFill>
                  <a:schemeClr val="bg1"/>
                </a:solidFill>
                <a:effectLst/>
                <a:latin typeface="Arial" panose="020B0604020202020204" pitchFamily="34" charset="0"/>
                <a:ea typeface="Roboto" panose="02000000000000000000" pitchFamily="2" charset="0"/>
                <a:cs typeface="Arial" panose="020B0604020202020204" pitchFamily="34" charset="0"/>
              </a:rPr>
              <a:t>Find out more at rippleeffect.org</a:t>
            </a:r>
            <a:endParaRPr lang="en-GB" sz="2400" dirty="0">
              <a:solidFill>
                <a:schemeClr val="bg1"/>
              </a:solidFill>
              <a:latin typeface="Arial" panose="020B0604020202020204" pitchFamily="34" charset="0"/>
              <a:cs typeface="Arial" panose="020B0604020202020204" pitchFamily="34" charset="0"/>
            </a:endParaRPr>
          </a:p>
        </p:txBody>
      </p:sp>
      <p:pic>
        <p:nvPicPr>
          <p:cNvPr id="17" name="Picture 16" descr="A person and person kneeling in the grass&#10;&#10;AI-generated content may be incorrect.">
            <a:extLst>
              <a:ext uri="{FF2B5EF4-FFF2-40B4-BE49-F238E27FC236}">
                <a16:creationId xmlns:a16="http://schemas.microsoft.com/office/drawing/2014/main" id="{F55C8C33-9251-C85A-1D82-6BA68DAFE184}"/>
              </a:ext>
            </a:extLst>
          </p:cNvPr>
          <p:cNvPicPr>
            <a:picLocks noChangeAspect="1"/>
          </p:cNvPicPr>
          <p:nvPr/>
        </p:nvPicPr>
        <p:blipFill>
          <a:blip r:embed="rId5"/>
          <a:srcRect l="15091" t="13940" r="26727" b="19339"/>
          <a:stretch/>
        </p:blipFill>
        <p:spPr>
          <a:xfrm>
            <a:off x="4246357" y="1603696"/>
            <a:ext cx="3699285" cy="2382719"/>
          </a:xfrm>
          <a:prstGeom prst="rect">
            <a:avLst/>
          </a:prstGeom>
        </p:spPr>
      </p:pic>
      <p:pic>
        <p:nvPicPr>
          <p:cNvPr id="19" name="Picture 18" descr="A person holding a handful of beans&#10;&#10;AI-generated content may be incorrect.">
            <a:extLst>
              <a:ext uri="{FF2B5EF4-FFF2-40B4-BE49-F238E27FC236}">
                <a16:creationId xmlns:a16="http://schemas.microsoft.com/office/drawing/2014/main" id="{903EF9E0-C1C2-FACA-788A-4EE5E4F8DC58}"/>
              </a:ext>
            </a:extLst>
          </p:cNvPr>
          <p:cNvPicPr>
            <a:picLocks noChangeAspect="1"/>
          </p:cNvPicPr>
          <p:nvPr/>
        </p:nvPicPr>
        <p:blipFill>
          <a:blip r:embed="rId6"/>
          <a:srcRect r="22660"/>
          <a:stretch/>
        </p:blipFill>
        <p:spPr>
          <a:xfrm>
            <a:off x="400050" y="1616949"/>
            <a:ext cx="3699285" cy="2363657"/>
          </a:xfrm>
          <a:prstGeom prst="rect">
            <a:avLst/>
          </a:prstGeom>
        </p:spPr>
      </p:pic>
      <p:pic>
        <p:nvPicPr>
          <p:cNvPr id="21" name="Picture 20" descr="A person and person holding a bowl of fruit&#10;&#10;AI-generated content may be incorrect.">
            <a:extLst>
              <a:ext uri="{FF2B5EF4-FFF2-40B4-BE49-F238E27FC236}">
                <a16:creationId xmlns:a16="http://schemas.microsoft.com/office/drawing/2014/main" id="{5906BFE3-9AFC-B0C8-4170-383BF310AC8C}"/>
              </a:ext>
            </a:extLst>
          </p:cNvPr>
          <p:cNvPicPr>
            <a:picLocks noChangeAspect="1"/>
          </p:cNvPicPr>
          <p:nvPr/>
        </p:nvPicPr>
        <p:blipFill>
          <a:blip r:embed="rId7"/>
          <a:srcRect l="12913" t="25350" r="21390" b="9377"/>
          <a:stretch/>
        </p:blipFill>
        <p:spPr>
          <a:xfrm>
            <a:off x="8133406" y="1603696"/>
            <a:ext cx="3658544" cy="2363657"/>
          </a:xfrm>
          <a:prstGeom prst="rect">
            <a:avLst/>
          </a:prstGeom>
        </p:spPr>
      </p:pic>
    </p:spTree>
    <p:extLst>
      <p:ext uri="{BB962C8B-B14F-4D97-AF65-F5344CB8AC3E}">
        <p14:creationId xmlns:p14="http://schemas.microsoft.com/office/powerpoint/2010/main" val="4007891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A2567-D8DE-2B27-DDE5-888E2EAE382C}"/>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DEA0CEBA-A3C4-6A9B-1345-584D67C27B91}"/>
              </a:ext>
            </a:extLst>
          </p:cNvPr>
          <p:cNvSpPr>
            <a:spLocks noGrp="1" noChangeArrowheads="1"/>
          </p:cNvSpPr>
          <p:nvPr>
            <p:ph type="ctrTitle"/>
          </p:nvPr>
        </p:nvSpPr>
        <p:spPr>
          <a:xfrm>
            <a:off x="1038225" y="166531"/>
            <a:ext cx="10344150" cy="2387600"/>
          </a:xfrm>
        </p:spPr>
        <p:txBody>
          <a:bodyPr>
            <a:normAutofit/>
          </a:bodyPr>
          <a:lstStyle/>
          <a:p>
            <a:pPr eaLnBrk="1" hangingPunct="1"/>
            <a:r>
              <a:rPr lang="en-US" altLang="en-US"/>
              <a:t>Videos</a:t>
            </a:r>
            <a:br>
              <a:rPr lang="en-US" altLang="en-US"/>
            </a:br>
            <a:endParaRPr lang="en-GB" altLang="en-US"/>
          </a:p>
        </p:txBody>
      </p:sp>
      <p:sp>
        <p:nvSpPr>
          <p:cNvPr id="2" name="Subtitle 1">
            <a:extLst>
              <a:ext uri="{FF2B5EF4-FFF2-40B4-BE49-F238E27FC236}">
                <a16:creationId xmlns:a16="http://schemas.microsoft.com/office/drawing/2014/main" id="{4DE1DB7F-0DAE-2993-6F0E-2526F986FBB0}"/>
              </a:ext>
            </a:extLst>
          </p:cNvPr>
          <p:cNvSpPr>
            <a:spLocks noGrp="1"/>
          </p:cNvSpPr>
          <p:nvPr>
            <p:ph type="subTitle" idx="1"/>
          </p:nvPr>
        </p:nvSpPr>
        <p:spPr>
          <a:xfrm>
            <a:off x="809624" y="2087217"/>
            <a:ext cx="10829097" cy="1888662"/>
          </a:xfrm>
        </p:spPr>
        <p:txBody>
          <a:bodyPr>
            <a:noAutofit/>
          </a:bodyPr>
          <a:lstStyle/>
          <a:p>
            <a:pPr algn="l"/>
            <a:r>
              <a:rPr lang="en-GB" b="1" dirty="0">
                <a:solidFill>
                  <a:schemeClr val="bg1"/>
                </a:solidFill>
              </a:rPr>
              <a:t>There will be 3 video options for you to add into this presentation (see speaker talks on the resources page). Two of them are embedded so you won’t need Wi-Fi, but it will take up a lot of extra space. </a:t>
            </a:r>
          </a:p>
          <a:p>
            <a:pPr marL="457200" indent="-457200" algn="l">
              <a:buFont typeface="+mj-lt"/>
              <a:buAutoNum type="arabicPeriod"/>
            </a:pPr>
            <a:r>
              <a:rPr lang="en-GB" b="1" dirty="0">
                <a:solidFill>
                  <a:schemeClr val="bg1"/>
                </a:solidFill>
              </a:rPr>
              <a:t>What we do (1 minute -  embedded)</a:t>
            </a:r>
          </a:p>
          <a:p>
            <a:pPr marL="457200" indent="-457200" algn="l">
              <a:buFont typeface="+mj-lt"/>
              <a:buAutoNum type="arabicPeriod"/>
            </a:pPr>
            <a:r>
              <a:rPr lang="en-GB" b="1" i="0" dirty="0">
                <a:solidFill>
                  <a:schemeClr val="bg1"/>
                </a:solidFill>
                <a:effectLst/>
              </a:rPr>
              <a:t>Working Together with our Farming Communities </a:t>
            </a:r>
            <a:r>
              <a:rPr lang="en-GB" b="1" dirty="0">
                <a:solidFill>
                  <a:schemeClr val="bg1"/>
                </a:solidFill>
              </a:rPr>
              <a:t>(3 minutes - embedded)</a:t>
            </a:r>
          </a:p>
          <a:p>
            <a:pPr marL="457200" indent="-457200" algn="l">
              <a:buFont typeface="+mj-lt"/>
              <a:buAutoNum type="arabicPeriod"/>
            </a:pPr>
            <a:r>
              <a:rPr lang="en-GB" b="1" dirty="0">
                <a:solidFill>
                  <a:schemeClr val="bg1"/>
                </a:solidFill>
              </a:rPr>
              <a:t>Push Pull (4 minutes  - YouTube link)</a:t>
            </a:r>
          </a:p>
        </p:txBody>
      </p:sp>
    </p:spTree>
    <p:extLst>
      <p:ext uri="{BB962C8B-B14F-4D97-AF65-F5344CB8AC3E}">
        <p14:creationId xmlns:p14="http://schemas.microsoft.com/office/powerpoint/2010/main" val="4023550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3B141-0EB7-8A5C-52C5-4A65D3E25BEA}"/>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41122B34-7F1F-46BA-4413-213366027B89}"/>
              </a:ext>
            </a:extLst>
          </p:cNvPr>
          <p:cNvSpPr>
            <a:spLocks noGrp="1" noChangeArrowheads="1"/>
          </p:cNvSpPr>
          <p:nvPr>
            <p:ph type="ctrTitle"/>
          </p:nvPr>
        </p:nvSpPr>
        <p:spPr>
          <a:xfrm>
            <a:off x="1038225" y="166531"/>
            <a:ext cx="10344150" cy="2387600"/>
          </a:xfrm>
        </p:spPr>
        <p:txBody>
          <a:bodyPr>
            <a:normAutofit/>
          </a:bodyPr>
          <a:lstStyle/>
          <a:p>
            <a:pPr eaLnBrk="1" hangingPunct="1"/>
            <a:r>
              <a:rPr lang="en-US" altLang="en-US" dirty="0"/>
              <a:t>Question time</a:t>
            </a:r>
            <a:br>
              <a:rPr lang="en-US" altLang="en-US" dirty="0"/>
            </a:br>
            <a:endParaRPr lang="en-GB" altLang="en-US" dirty="0"/>
          </a:p>
        </p:txBody>
      </p:sp>
      <p:sp>
        <p:nvSpPr>
          <p:cNvPr id="2" name="Subtitle 1">
            <a:extLst>
              <a:ext uri="{FF2B5EF4-FFF2-40B4-BE49-F238E27FC236}">
                <a16:creationId xmlns:a16="http://schemas.microsoft.com/office/drawing/2014/main" id="{6C36EC6A-1EB8-91C2-48FC-CC27062BFD0D}"/>
              </a:ext>
            </a:extLst>
          </p:cNvPr>
          <p:cNvSpPr>
            <a:spLocks noGrp="1"/>
          </p:cNvSpPr>
          <p:nvPr>
            <p:ph type="subTitle" idx="1"/>
          </p:nvPr>
        </p:nvSpPr>
        <p:spPr>
          <a:xfrm>
            <a:off x="809624" y="2087217"/>
            <a:ext cx="10829097" cy="1888662"/>
          </a:xfrm>
        </p:spPr>
        <p:txBody>
          <a:bodyPr>
            <a:noAutofit/>
          </a:bodyPr>
          <a:lstStyle/>
          <a:p>
            <a:pPr algn="l"/>
            <a:r>
              <a:rPr lang="en-GB" b="1" dirty="0">
                <a:solidFill>
                  <a:schemeClr val="bg1"/>
                </a:solidFill>
              </a:rPr>
              <a:t>If you need to fill some time why not give a chance for them to ask you questions, or you can even ask them questions!</a:t>
            </a:r>
          </a:p>
          <a:p>
            <a:pPr algn="l"/>
            <a:endParaRPr lang="en-GB" b="1" dirty="0">
              <a:solidFill>
                <a:schemeClr val="bg1"/>
              </a:solidFill>
            </a:endParaRPr>
          </a:p>
          <a:p>
            <a:pPr algn="l"/>
            <a:r>
              <a:rPr lang="en-GB" b="1" dirty="0">
                <a:solidFill>
                  <a:schemeClr val="bg1"/>
                </a:solidFill>
              </a:rPr>
              <a:t>If you don’t know the answer, that’s OK, tell them you’ll find out and let them know.</a:t>
            </a:r>
          </a:p>
        </p:txBody>
      </p:sp>
    </p:spTree>
    <p:extLst>
      <p:ext uri="{BB962C8B-B14F-4D97-AF65-F5344CB8AC3E}">
        <p14:creationId xmlns:p14="http://schemas.microsoft.com/office/powerpoint/2010/main" val="3623894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430B66-7E17-10E6-FBE2-573647E38B72}"/>
              </a:ext>
            </a:extLst>
          </p:cNvPr>
          <p:cNvSpPr>
            <a:spLocks noGrp="1"/>
          </p:cNvSpPr>
          <p:nvPr>
            <p:ph type="title"/>
          </p:nvPr>
        </p:nvSpPr>
        <p:spPr/>
        <p:txBody>
          <a:bodyPr/>
          <a:lstStyle/>
          <a:p>
            <a:r>
              <a:rPr lang="en-GB" dirty="0"/>
              <a:t>Useful extra information slides: Intercropping</a:t>
            </a:r>
          </a:p>
        </p:txBody>
      </p:sp>
      <p:pic>
        <p:nvPicPr>
          <p:cNvPr id="7" name="Picture 6">
            <a:extLst>
              <a:ext uri="{FF2B5EF4-FFF2-40B4-BE49-F238E27FC236}">
                <a16:creationId xmlns:a16="http://schemas.microsoft.com/office/drawing/2014/main" id="{84F25B0C-1132-622A-38EE-429432214294}"/>
              </a:ext>
            </a:extLst>
          </p:cNvPr>
          <p:cNvPicPr>
            <a:picLocks noChangeAspect="1"/>
          </p:cNvPicPr>
          <p:nvPr/>
        </p:nvPicPr>
        <p:blipFill>
          <a:blip r:embed="rId3"/>
          <a:stretch>
            <a:fillRect/>
          </a:stretch>
        </p:blipFill>
        <p:spPr>
          <a:xfrm>
            <a:off x="1198700" y="968694"/>
            <a:ext cx="10056498" cy="4920611"/>
          </a:xfrm>
          <a:prstGeom prst="rect">
            <a:avLst/>
          </a:prstGeom>
        </p:spPr>
      </p:pic>
    </p:spTree>
    <p:extLst>
      <p:ext uri="{BB962C8B-B14F-4D97-AF65-F5344CB8AC3E}">
        <p14:creationId xmlns:p14="http://schemas.microsoft.com/office/powerpoint/2010/main" val="3934092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430B66-7E17-10E6-FBE2-573647E38B72}"/>
              </a:ext>
            </a:extLst>
          </p:cNvPr>
          <p:cNvSpPr>
            <a:spLocks noGrp="1"/>
          </p:cNvSpPr>
          <p:nvPr>
            <p:ph type="title"/>
          </p:nvPr>
        </p:nvSpPr>
        <p:spPr/>
        <p:txBody>
          <a:bodyPr/>
          <a:lstStyle/>
          <a:p>
            <a:r>
              <a:rPr lang="en-GB" dirty="0"/>
              <a:t>Useful extra information slides: THM</a:t>
            </a:r>
          </a:p>
        </p:txBody>
      </p:sp>
      <p:pic>
        <p:nvPicPr>
          <p:cNvPr id="4" name="Picture 3" descr="A group of people standing in a circle&#10;&#10;Description automatically generated">
            <a:extLst>
              <a:ext uri="{FF2B5EF4-FFF2-40B4-BE49-F238E27FC236}">
                <a16:creationId xmlns:a16="http://schemas.microsoft.com/office/drawing/2014/main" id="{33C6A18D-1E65-3F0E-2BD3-2051B33F6B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930" y="886297"/>
            <a:ext cx="7652387" cy="5101592"/>
          </a:xfrm>
          <a:prstGeom prst="rect">
            <a:avLst/>
          </a:prstGeom>
        </p:spPr>
      </p:pic>
    </p:spTree>
    <p:extLst>
      <p:ext uri="{BB962C8B-B14F-4D97-AF65-F5344CB8AC3E}">
        <p14:creationId xmlns:p14="http://schemas.microsoft.com/office/powerpoint/2010/main" val="3641705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CA3AB22-BA2A-C2B4-94D6-4DE8FEEF75A8}"/>
              </a:ext>
            </a:extLst>
          </p:cNvPr>
          <p:cNvPicPr>
            <a:picLocks noChangeAspect="1"/>
          </p:cNvPicPr>
          <p:nvPr/>
        </p:nvPicPr>
        <p:blipFill>
          <a:blip r:embed="rId3">
            <a:extLst>
              <a:ext uri="{28A0092B-C50C-407E-A947-70E740481C1C}">
                <a14:useLocalDpi xmlns:a14="http://schemas.microsoft.com/office/drawing/2010/main" val="0"/>
              </a:ext>
            </a:extLst>
          </a:blip>
          <a:srcRect l="2924" t="17250" r="2924" b="17162"/>
          <a:stretch>
            <a:fillRect/>
          </a:stretch>
        </p:blipFill>
        <p:spPr>
          <a:xfrm>
            <a:off x="0" y="975670"/>
            <a:ext cx="12192000" cy="5877568"/>
          </a:xfrm>
          <a:prstGeom prst="rect">
            <a:avLst/>
          </a:prstGeom>
        </p:spPr>
      </p:pic>
      <p:grpSp>
        <p:nvGrpSpPr>
          <p:cNvPr id="6146" name="Group 18">
            <a:extLst>
              <a:ext uri="{FF2B5EF4-FFF2-40B4-BE49-F238E27FC236}">
                <a16:creationId xmlns:a16="http://schemas.microsoft.com/office/drawing/2014/main" id="{0574F7DA-D6C2-BCDB-5D43-7C6498AF5180}"/>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A4844A59-B27B-532B-3F4C-B7EEAEBED0D6}"/>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47677BA-2087-A5EC-D492-622FAA423180}"/>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52" name="Picture 13">
              <a:extLst>
                <a:ext uri="{FF2B5EF4-FFF2-40B4-BE49-F238E27FC236}">
                  <a16:creationId xmlns:a16="http://schemas.microsoft.com/office/drawing/2014/main" id="{389198C8-5B17-16AA-1AD2-7C92C5F176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400051" y="245388"/>
            <a:ext cx="1110840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buNone/>
            </a:pPr>
            <a:r>
              <a:rPr lang="en-GB" b="1" dirty="0">
                <a:solidFill>
                  <a:schemeClr val="bg1"/>
                </a:solidFill>
                <a:latin typeface="Arial" panose="020B0604020202020204" pitchFamily="34" charset="0"/>
                <a:cs typeface="Arial" panose="020B0604020202020204" pitchFamily="34" charset="0"/>
              </a:rPr>
              <a:t>Thank</a:t>
            </a:r>
            <a:r>
              <a:rPr lang="en-GB" sz="2400" b="1" dirty="0">
                <a:solidFill>
                  <a:schemeClr val="bg1"/>
                </a:solidFill>
                <a:latin typeface="Arial" panose="020B0604020202020204" pitchFamily="34" charset="0"/>
                <a:cs typeface="Arial" panose="020B0604020202020204" pitchFamily="34" charset="0"/>
              </a:rPr>
              <a:t> you for choosing to support Ripple Effect</a:t>
            </a:r>
            <a:endParaRPr kumimoji="0" lang="en-US" altLang="en-US" sz="2800" b="0" i="0" u="none" strike="noStrike" kern="1200" cap="none" spc="0" normalizeH="0" baseline="0" noProof="0" dirty="0">
              <a:ln>
                <a:noFill/>
              </a:ln>
              <a:solidFill>
                <a:prstClr val="white"/>
              </a:solidFill>
              <a:effectLst/>
              <a:uLnTx/>
              <a:uFillTx/>
              <a:latin typeface="Impact" panose="020B0806030902050204" pitchFamily="34" charset="0"/>
              <a:ea typeface="+mn-ea"/>
              <a:cs typeface="+mn-cs"/>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13" name="TextBox 12">
            <a:extLst>
              <a:ext uri="{FF2B5EF4-FFF2-40B4-BE49-F238E27FC236}">
                <a16:creationId xmlns:a16="http://schemas.microsoft.com/office/drawing/2014/main" id="{B31B0847-BBCC-8C2C-0469-2FDB59BA4899}"/>
              </a:ext>
            </a:extLst>
          </p:cNvPr>
          <p:cNvSpPr txBox="1"/>
          <p:nvPr/>
        </p:nvSpPr>
        <p:spPr>
          <a:xfrm>
            <a:off x="2636769" y="6146755"/>
            <a:ext cx="9430540" cy="707886"/>
          </a:xfrm>
          <a:prstGeom prst="rect">
            <a:avLst/>
          </a:prstGeom>
          <a:noFill/>
        </p:spPr>
        <p:txBody>
          <a:bodyPr wrap="square">
            <a:spAutoFit/>
          </a:bodyPr>
          <a:lstStyle/>
          <a:p>
            <a:r>
              <a:rPr lang="en-GB" sz="2000" b="1" dirty="0">
                <a:solidFill>
                  <a:schemeClr val="bg1"/>
                </a:solidFill>
                <a:latin typeface="Roboto" panose="02000000000000000000" pitchFamily="2" charset="0"/>
                <a:ea typeface="Roboto" panose="02000000000000000000" pitchFamily="2" charset="0"/>
              </a:rPr>
              <a:t>For more information about how your church can get involved with our work visit </a:t>
            </a:r>
            <a:r>
              <a:rPr lang="en-GB" sz="2000" b="1" dirty="0">
                <a:solidFill>
                  <a:schemeClr val="bg1"/>
                </a:solidFill>
                <a:latin typeface="Roboto" panose="02000000000000000000" pitchFamily="2" charset="0"/>
                <a:ea typeface="Roboto" panose="02000000000000000000" pitchFamily="2" charset="0"/>
                <a:hlinkClick r:id="rId6">
                  <a:extLst>
                    <a:ext uri="{A12FA001-AC4F-418D-AE19-62706E023703}">
                      <ahyp:hlinkClr xmlns:ahyp="http://schemas.microsoft.com/office/drawing/2018/hyperlinkcolor" val="tx"/>
                    </a:ext>
                  </a:extLst>
                </a:hlinkClick>
              </a:rPr>
              <a:t>www.rippleeffect.org</a:t>
            </a:r>
            <a:r>
              <a:rPr lang="en-GB" sz="2000" b="1" dirty="0">
                <a:solidFill>
                  <a:schemeClr val="bg1"/>
                </a:solidFill>
                <a:latin typeface="Roboto" panose="02000000000000000000" pitchFamily="2" charset="0"/>
                <a:ea typeface="Roboto" panose="02000000000000000000" pitchFamily="2" charset="0"/>
              </a:rPr>
              <a:t> or email  info@rippleeffect.org</a:t>
            </a:r>
            <a:endParaRPr lang="en-US" sz="1400"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036230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2C00B32B408D146B7B5AD444CC61B5B" ma:contentTypeVersion="45" ma:contentTypeDescription="Create a new document." ma:contentTypeScope="" ma:versionID="337f3b949c693cd217eede486ae7a07f">
  <xsd:schema xmlns:xsd="http://www.w3.org/2001/XMLSchema" xmlns:xs="http://www.w3.org/2001/XMLSchema" xmlns:p="http://schemas.microsoft.com/office/2006/metadata/properties" xmlns:ns2="7f942450-d077-4074-a07d-5ac3ede90282" xmlns:ns3="ef8c4e6d-1355-4991-a81b-e23991b546e9" targetNamespace="http://schemas.microsoft.com/office/2006/metadata/properties" ma:root="true" ma:fieldsID="018394b3f33b80ca11615f168a956ee7" ns2:_="" ns3:_="">
    <xsd:import namespace="7f942450-d077-4074-a07d-5ac3ede90282"/>
    <xsd:import namespace="ef8c4e6d-1355-4991-a81b-e23991b546e9"/>
    <xsd:element name="properties">
      <xsd:complexType>
        <xsd:sequence>
          <xsd:element name="documentManagement">
            <xsd:complexType>
              <xsd:all>
                <xsd:element ref="ns2:Document_x0020_Type" minOccurs="0"/>
                <xsd:element ref="ns2:Group" minOccurs="0"/>
                <xsd:element ref="ns2:Campaign" minOccurs="0"/>
                <xsd:element ref="ns2:me254e39de5a45069aea63bf5d7422e4" minOccurs="0"/>
                <xsd:element ref="ns3:TaxCatchAll" minOccurs="0"/>
                <xsd:element ref="ns2:Region" minOccurs="0"/>
                <xsd:element ref="ns3:TaxKeywordTaxHTField"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942450-d077-4074-a07d-5ac3ede90282" elementFormDefault="qualified">
    <xsd:import namespace="http://schemas.microsoft.com/office/2006/documentManagement/types"/>
    <xsd:import namespace="http://schemas.microsoft.com/office/infopath/2007/PartnerControls"/>
    <xsd:element name="Document_x0020_Type" ma:index="3" nillable="true" ma:displayName="Document Type" ma:format="Dropdown" ma:internalName="Document_x0020_Type" ma:readOnly="false">
      <xsd:simpleType>
        <xsd:restriction base="dms:Choice">
          <xsd:enumeration value="Brief"/>
          <xsd:enumeration value="Budget"/>
          <xsd:enumeration value="Communication"/>
          <xsd:enumeration value="Contact"/>
          <xsd:enumeration value="Copy"/>
          <xsd:enumeration value="Data"/>
          <xsd:enumeration value="Form"/>
          <xsd:enumeration value="Press"/>
          <xsd:enumeration value="Process"/>
          <xsd:enumeration value="Report"/>
          <xsd:enumeration value="Resource"/>
          <xsd:enumeration value="Schedule"/>
          <xsd:enumeration value="Strategy"/>
          <xsd:enumeration value="Training"/>
          <xsd:enumeration value="Image"/>
        </xsd:restriction>
      </xsd:simpleType>
    </xsd:element>
    <xsd:element name="Group" ma:index="4" nillable="true" ma:displayName="Role" ma:format="Dropdown" ma:internalName="Group" ma:readOnly="false">
      <xsd:simpleType>
        <xsd:restriction base="dms:Choice">
          <xsd:enumeration value="Ambassador"/>
          <xsd:enumeration value="Regional Admin"/>
          <xsd:enumeration value="Regional Co-ordinator"/>
        </xsd:restriction>
      </xsd:simpleType>
    </xsd:element>
    <xsd:element name="Campaign" ma:index="5" nillable="true" ma:displayName="Keyword" ma:description="Add keywords that you may want to filter by" ma:internalName="Campaign" ma:readOnly="false">
      <xsd:simpleType>
        <xsd:restriction base="dms:Text">
          <xsd:maxLength value="255"/>
        </xsd:restriction>
      </xsd:simpleType>
    </xsd:element>
    <xsd:element name="me254e39de5a45069aea63bf5d7422e4" ma:index="8" nillable="true" ma:displayName="Financial year_0" ma:hidden="true" ma:internalName="me254e39de5a45069aea63bf5d7422e4" ma:readOnly="false">
      <xsd:simpleType>
        <xsd:restriction base="dms:Note"/>
      </xsd:simpleType>
    </xsd:element>
    <xsd:element name="Region" ma:index="10" nillable="true" ma:displayName="Region" ma:format="Dropdown" ma:internalName="Region" ma:readOnly="false">
      <xsd:simpleType>
        <xsd:restriction base="dms:Choice">
          <xsd:enumeration value="Borders and Central Scotland"/>
          <xsd:enumeration value="Devon &amp; Cornwall"/>
          <xsd:enumeration value="East Anglia"/>
          <xsd:enumeration value="East Midlands"/>
          <xsd:enumeration value="Home Counties &amp; South"/>
          <xsd:enumeration value="North East"/>
          <xsd:enumeration value="North West"/>
          <xsd:enumeration value="South East"/>
          <xsd:enumeration value="South West"/>
          <xsd:enumeration value="Wales"/>
          <xsd:enumeration value="West Midlands"/>
        </xsd:restriction>
      </xsd:simpleType>
    </xsd:element>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ServiceDateTaken" ma:index="25" nillable="true" ma:displayName="MediaServiceDateTaken" ma:hidden="true" ma:internalName="MediaServiceDateTaken"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fadca4f2-e58f-4cbc-aeae-d831f662642b" ma:termSetId="09814cd3-568e-fe90-9814-8d621ff8fb84" ma:anchorId="fba54fb3-c3e1-fe81-a776-ca4b69148c4d" ma:open="true" ma:isKeyword="false">
      <xsd:complexType>
        <xsd:sequence>
          <xsd:element ref="pc:Terms" minOccurs="0" maxOccurs="1"/>
        </xsd:sequence>
      </xsd:complexType>
    </xsd:element>
    <xsd:element name="MediaServiceBillingMetadata" ma:index="3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8c4e6d-1355-4991-a81b-e23991b546e9"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cfad80f-a3ad-4f7f-a4c5-6b20d8737c7d}" ma:internalName="TaxCatchAll" ma:showField="CatchAllData" ma:web="ef8c4e6d-1355-4991-a81b-e23991b546e9">
      <xsd:complexType>
        <xsd:complexContent>
          <xsd:extension base="dms:MultiChoiceLookup">
            <xsd:sequence>
              <xsd:element name="Value" type="dms:Lookup" maxOccurs="unbounded" minOccurs="0" nillable="true"/>
            </xsd:sequence>
          </xsd:extension>
        </xsd:complexContent>
      </xsd:complexType>
    </xsd:element>
    <xsd:element name="TaxKeywordTaxHTField" ma:index="13" nillable="true" ma:taxonomy="true" ma:internalName="TaxKeywordTaxHTField" ma:taxonomyFieldName="TaxKeyword" ma:displayName="Enterprise Keywords" ma:fieldId="{23f27201-bee3-471e-b2e7-b64fd8b7ca38}" ma:taxonomyMulti="true" ma:sspId="fadca4f2-e58f-4cbc-aeae-d831f662642b" ma:termSetId="00000000-0000-0000-0000-000000000000" ma:anchorId="00000000-0000-0000-0000-000000000000" ma:open="true" ma:isKeyword="true">
      <xsd:complexType>
        <xsd:sequence>
          <xsd:element ref="pc:Terms" minOccurs="0" maxOccurs="1"/>
        </xsd:sequence>
      </xsd:complexType>
    </xsd:element>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f8c4e6d-1355-4991-a81b-e23991b546e9" xsi:nil="true"/>
    <TaxKeywordTaxHTField xmlns="ef8c4e6d-1355-4991-a81b-e23991b546e9">
      <Terms xmlns="http://schemas.microsoft.com/office/infopath/2007/PartnerControls"/>
    </TaxKeywordTaxHTField>
    <Campaign xmlns="7f942450-d077-4074-a07d-5ac3ede90282" xsi:nil="true"/>
    <Region xmlns="7f942450-d077-4074-a07d-5ac3ede90282" xsi:nil="true"/>
    <Group xmlns="7f942450-d077-4074-a07d-5ac3ede90282" xsi:nil="true"/>
    <Document_x0020_Type xmlns="7f942450-d077-4074-a07d-5ac3ede90282" xsi:nil="true"/>
    <me254e39de5a45069aea63bf5d7422e4 xmlns="7f942450-d077-4074-a07d-5ac3ede90282" xsi:nil="true"/>
    <lcf76f155ced4ddcb4097134ff3c332f xmlns="7f942450-d077-4074-a07d-5ac3ede90282">
      <Terms xmlns="http://schemas.microsoft.com/office/infopath/2007/PartnerControls"/>
    </lcf76f155ced4ddcb4097134ff3c332f>
    <SharedWithUsers xmlns="ef8c4e6d-1355-4991-a81b-e23991b546e9">
      <UserInfo>
        <DisplayName>Ann Hatton</DisplayName>
        <AccountId>26</AccountId>
        <AccountType/>
      </UserInfo>
      <UserInfo>
        <DisplayName>Ruth Orriss</DisplayName>
        <AccountId>461</AccountId>
        <AccountType/>
      </UserInfo>
    </SharedWithUsers>
  </documentManagement>
</p:properties>
</file>

<file path=customXml/itemProps1.xml><?xml version="1.0" encoding="utf-8"?>
<ds:datastoreItem xmlns:ds="http://schemas.openxmlformats.org/officeDocument/2006/customXml" ds:itemID="{02CFCC78-70B1-4DDF-BFC2-2E66DC379B1A}">
  <ds:schemaRefs>
    <ds:schemaRef ds:uri="http://schemas.microsoft.com/sharepoint/v3/contenttype/forms"/>
  </ds:schemaRefs>
</ds:datastoreItem>
</file>

<file path=customXml/itemProps2.xml><?xml version="1.0" encoding="utf-8"?>
<ds:datastoreItem xmlns:ds="http://schemas.openxmlformats.org/officeDocument/2006/customXml" ds:itemID="{6754D634-4849-4711-81C2-27703DFC317D}"/>
</file>

<file path=customXml/itemProps3.xml><?xml version="1.0" encoding="utf-8"?>
<ds:datastoreItem xmlns:ds="http://schemas.openxmlformats.org/officeDocument/2006/customXml" ds:itemID="{D4E2795D-8B45-4031-932F-F2CCAB5ED824}">
  <ds:schemaRefs>
    <ds:schemaRef ds:uri="7f942450-d077-4074-a07d-5ac3ede90282"/>
    <ds:schemaRef ds:uri="ef8c4e6d-1355-4991-a81b-e23991b546e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3088</Words>
  <Application>Microsoft Office PowerPoint</Application>
  <PresentationFormat>Widescreen</PresentationFormat>
  <Paragraphs>211</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Impact</vt:lpstr>
      <vt:lpstr>Roboto</vt:lpstr>
      <vt:lpstr>Roboto-Regular</vt:lpstr>
      <vt:lpstr>Wingdings</vt:lpstr>
      <vt:lpstr>Office Theme</vt:lpstr>
      <vt:lpstr>Ambassador general presentation 2026/27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Ambassador to add own Ripple Effect story here</vt:lpstr>
      <vt:lpstr>PowerPoint Presentation</vt:lpstr>
      <vt:lpstr>PowerPoint Presentation</vt:lpstr>
      <vt:lpstr>PowerPoint Presentation</vt:lpstr>
      <vt:lpstr>PowerPoint Presentation</vt:lpstr>
      <vt:lpstr>PowerPoint Presentation</vt:lpstr>
      <vt:lpstr>Videos </vt:lpstr>
      <vt:lpstr>Question time </vt:lpstr>
      <vt:lpstr>Useful extra information slides: Intercropping</vt:lpstr>
      <vt:lpstr>Useful extra information slides: THM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 Rawlins</dc:creator>
  <cp:lastModifiedBy>Ann Hatton</cp:lastModifiedBy>
  <cp:revision>2</cp:revision>
  <dcterms:created xsi:type="dcterms:W3CDTF">2022-03-21T16:53:05Z</dcterms:created>
  <dcterms:modified xsi:type="dcterms:W3CDTF">2026-09-04T09:13:51Z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0x010100C2C00B32B408D146B7B5AD444CC61B5B</vt:lpwstr>
  </property>
  <property fmtid="{D5CDD505-2E9C-101B-9397-08002B2CF9AE}" pid="4" name="Appeal">
    <vt:lpwstr/>
  </property>
  <property fmtid="{D5CDD505-2E9C-101B-9397-08002B2CF9AE}" pid="5" name="Year">
    <vt:lpwstr/>
  </property>
  <property fmtid="{D5CDD505-2E9C-101B-9397-08002B2CF9AE}" pid="6" name="Doc type">
    <vt:lpwstr/>
  </property>
  <property fmtid="{D5CDD505-2E9C-101B-9397-08002B2CF9AE}" pid="7" name="MediaServiceImageTags">
    <vt:lpwstr/>
  </property>
  <property fmtid="{D5CDD505-2E9C-101B-9397-08002B2CF9AE}" pid="8" name="Festivals">
    <vt:lpwstr/>
  </property>
  <property fmtid="{D5CDD505-2E9C-101B-9397-08002B2CF9AE}" pid="9" name="Financial_x0020_year">
    <vt:lpwstr/>
  </property>
  <property fmtid="{D5CDD505-2E9C-101B-9397-08002B2CF9AE}" pid="10" name="Order">
    <vt:lpwstr>347500.000000000</vt:lpwstr>
  </property>
  <property fmtid="{D5CDD505-2E9C-101B-9397-08002B2CF9AE}" pid="11" name="xd_ProgID">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xd_Signature">
    <vt:lpwstr/>
  </property>
  <property fmtid="{D5CDD505-2E9C-101B-9397-08002B2CF9AE}" pid="16" name="TriggerFlowInfo">
    <vt:lpwstr/>
  </property>
  <property fmtid="{D5CDD505-2E9C-101B-9397-08002B2CF9AE}" pid="17" name="Financial year">
    <vt:lpwstr/>
  </property>
</Properties>
</file>