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3" r:id="rId5"/>
  </p:sldMasterIdLst>
  <p:notesMasterIdLst>
    <p:notesMasterId r:id="rId30"/>
  </p:notesMasterIdLst>
  <p:sldIdLst>
    <p:sldId id="274" r:id="rId6"/>
    <p:sldId id="378" r:id="rId7"/>
    <p:sldId id="374" r:id="rId8"/>
    <p:sldId id="268" r:id="rId9"/>
    <p:sldId id="269" r:id="rId10"/>
    <p:sldId id="261" r:id="rId11"/>
    <p:sldId id="260" r:id="rId12"/>
    <p:sldId id="259" r:id="rId13"/>
    <p:sldId id="262" r:id="rId14"/>
    <p:sldId id="267" r:id="rId15"/>
    <p:sldId id="379" r:id="rId16"/>
    <p:sldId id="375" r:id="rId17"/>
    <p:sldId id="376" r:id="rId18"/>
    <p:sldId id="273" r:id="rId19"/>
    <p:sldId id="263" r:id="rId20"/>
    <p:sldId id="278" r:id="rId21"/>
    <p:sldId id="265" r:id="rId22"/>
    <p:sldId id="272" r:id="rId23"/>
    <p:sldId id="377" r:id="rId24"/>
    <p:sldId id="275" r:id="rId25"/>
    <p:sldId id="380" r:id="rId26"/>
    <p:sldId id="372" r:id="rId27"/>
    <p:sldId id="373" r:id="rId28"/>
    <p:sldId id="26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E3F90FC-D563-548F-2E7D-B99FD09E63E2}" name="Rebecca Parford" initials="RP" userId="S::rebecca.parford@rippleeffect.org::481a82d9-4b75-4291-b2b6-076bfdf2122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835B10C-61FE-417E-92EC-977616F38474}" v="33" dt="2025-07-23T13:52:36.4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2985" autoAdjust="0"/>
  </p:normalViewPr>
  <p:slideViewPr>
    <p:cSldViewPr snapToGrid="0">
      <p:cViewPr varScale="1">
        <p:scale>
          <a:sx n="69" d="100"/>
          <a:sy n="69" d="100"/>
        </p:scale>
        <p:origin x="215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A1A3AD-E012-40D8-85C4-8061D2863F94}" type="datetimeFigureOut">
              <a:rPr lang="en-GB" smtClean="0"/>
              <a:t>23/07/2025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FBF7C2-7E5A-48DA-88B9-03B24D3CB2C8}" type="slidenum">
              <a:rPr lang="en-GB" smtClean="0"/>
              <a:t>‹#›</a:t>
            </a:fld>
            <a:endParaRPr lang="en-GB"/>
          </a:p>
        </p:txBody>
      </p:sp>
    </p:spTree>
    <p:extLst>
      <p:ext uri="{BB962C8B-B14F-4D97-AF65-F5344CB8AC3E}">
        <p14:creationId xmlns:p14="http://schemas.microsoft.com/office/powerpoint/2010/main" val="5811495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rippleeffect.org/about/what-we-do/sustainable-agriculture/push-pull-biotechnology/"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d1l97138avwug7.cloudfront.net/documents/THM-for-Gender-and-Nutrition-Training-Manual-May-2023-V2-FINAL-PDF-1_2023-07-26-122431_rbye.pdf"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rippleeffect.org/about/what-we-do/"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rippleeffect.org/about/our-history/"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4059EC-94C7-77A1-D711-FCC252E8BD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E12EC4-0425-5BA9-3D60-844AFE9896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148294-60B7-4E31-E3AB-699403DB9DFA}"/>
              </a:ext>
            </a:extLst>
          </p:cNvPr>
          <p:cNvSpPr>
            <a:spLocks noGrp="1"/>
          </p:cNvSpPr>
          <p:nvPr>
            <p:ph type="body" idx="1"/>
          </p:nvPr>
        </p:nvSpPr>
        <p:spPr/>
        <p:txBody>
          <a:bodyPr/>
          <a:lstStyle/>
          <a:p>
            <a:pPr algn="l"/>
            <a:r>
              <a:rPr lang="en-GB" b="0">
                <a:solidFill>
                  <a:schemeClr val="bg1"/>
                </a:solidFill>
              </a:rPr>
              <a:t>Thank you for taking time to do this presentation. </a:t>
            </a:r>
          </a:p>
          <a:p>
            <a:pPr marL="457200" indent="-457200" algn="l">
              <a:buFont typeface="Arial" panose="020B0604020202020204" pitchFamily="34" charset="0"/>
              <a:buChar char="•"/>
            </a:pPr>
            <a:r>
              <a:rPr lang="en-GB" b="0">
                <a:solidFill>
                  <a:schemeClr val="bg1"/>
                </a:solidFill>
              </a:rPr>
              <a:t>Please adapt it to fit your audience.</a:t>
            </a:r>
          </a:p>
          <a:p>
            <a:pPr marL="457200" indent="-457200" algn="l">
              <a:buFont typeface="Arial" panose="020B0604020202020204" pitchFamily="34" charset="0"/>
              <a:buChar char="•"/>
            </a:pPr>
            <a:r>
              <a:rPr lang="en-GB" b="0">
                <a:solidFill>
                  <a:schemeClr val="bg1"/>
                </a:solidFill>
              </a:rPr>
              <a:t>There are 3 videos, delete what you don’t need </a:t>
            </a:r>
          </a:p>
          <a:p>
            <a:pPr marL="457200" indent="-457200" algn="l">
              <a:buFont typeface="Arial" panose="020B0604020202020204" pitchFamily="34" charset="0"/>
              <a:buChar char="•"/>
            </a:pPr>
            <a:r>
              <a:rPr lang="en-GB" b="0">
                <a:solidFill>
                  <a:schemeClr val="bg1"/>
                </a:solidFill>
              </a:rPr>
              <a:t>If possible, add in one of your own Ripple Effect stories to make it personal.</a:t>
            </a:r>
          </a:p>
          <a:p>
            <a:pPr marL="457200" indent="-457200" algn="l">
              <a:buFont typeface="Arial" panose="020B0604020202020204" pitchFamily="34" charset="0"/>
              <a:buChar char="•"/>
            </a:pPr>
            <a:r>
              <a:rPr lang="en-GB" b="0">
                <a:solidFill>
                  <a:schemeClr val="bg1"/>
                </a:solidFill>
              </a:rPr>
              <a:t>If you add anything in, please try to make sure all the fonts are the same.</a:t>
            </a:r>
          </a:p>
          <a:p>
            <a:pPr marL="457200" indent="-457200" algn="l">
              <a:buFont typeface="Arial" panose="020B0604020202020204" pitchFamily="34" charset="0"/>
              <a:buChar char="•"/>
            </a:pPr>
            <a:r>
              <a:rPr lang="en-GB" b="0">
                <a:solidFill>
                  <a:schemeClr val="bg1"/>
                </a:solidFill>
              </a:rPr>
              <a:t>Keep it simple, keep to one call to action only (Garden Twinning, Harvest, gift catalogue…). </a:t>
            </a:r>
          </a:p>
          <a:p>
            <a:endParaRPr lang="en-GB" sz="1200">
              <a:latin typeface="Roboto-Regular"/>
            </a:endParaRPr>
          </a:p>
          <a:p>
            <a:endParaRPr lang="en-GB"/>
          </a:p>
        </p:txBody>
      </p:sp>
      <p:sp>
        <p:nvSpPr>
          <p:cNvPr id="4" name="Slide Number Placeholder 3">
            <a:extLst>
              <a:ext uri="{FF2B5EF4-FFF2-40B4-BE49-F238E27FC236}">
                <a16:creationId xmlns:a16="http://schemas.microsoft.com/office/drawing/2014/main" id="{2D1C818C-CBCD-9A44-9567-31BDE60C2324}"/>
              </a:ext>
            </a:extLst>
          </p:cNvPr>
          <p:cNvSpPr>
            <a:spLocks noGrp="1"/>
          </p:cNvSpPr>
          <p:nvPr>
            <p:ph type="sldNum" sz="quarter" idx="5"/>
          </p:nvPr>
        </p:nvSpPr>
        <p:spPr/>
        <p:txBody>
          <a:bodyPr/>
          <a:lstStyle/>
          <a:p>
            <a:fld id="{51FBF7C2-7E5A-48DA-88B9-03B24D3CB2C8}" type="slidenum">
              <a:rPr lang="en-GB" smtClean="0"/>
              <a:t>1</a:t>
            </a:fld>
            <a:endParaRPr lang="en-GB"/>
          </a:p>
        </p:txBody>
      </p:sp>
    </p:spTree>
    <p:extLst>
      <p:ext uri="{BB962C8B-B14F-4D97-AF65-F5344CB8AC3E}">
        <p14:creationId xmlns:p14="http://schemas.microsoft.com/office/powerpoint/2010/main" val="14059702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GB" b="0" i="0">
                <a:solidFill>
                  <a:srgbClr val="222222"/>
                </a:solidFill>
                <a:effectLst/>
                <a:latin typeface="Roboto-Regular"/>
              </a:rPr>
              <a:t>This last year (2022-2023), we’ve worked with 1.38 million people – our biggest year to date: </a:t>
            </a:r>
            <a:endParaRPr lang="en-GB" b="0" i="0">
              <a:solidFill>
                <a:srgbClr val="FFFFFF"/>
              </a:solidFill>
              <a:effectLst/>
              <a:latin typeface="Roboto-Regular"/>
            </a:endParaRPr>
          </a:p>
          <a:p>
            <a:pPr marL="228600" indent="-228600">
              <a:buFont typeface="+mj-lt"/>
              <a:buAutoNum type="arabicPeriod"/>
            </a:pPr>
            <a:r>
              <a:rPr lang="en-GB" b="0" i="0">
                <a:solidFill>
                  <a:srgbClr val="FFFFFF"/>
                </a:solidFill>
                <a:effectLst/>
                <a:latin typeface="Roboto-Regular"/>
              </a:rPr>
              <a:t>We’ve regenerated 241,500 football pitches worth of land, or 345,000 hectares</a:t>
            </a:r>
            <a:endParaRPr lang="en-GB">
              <a:solidFill>
                <a:srgbClr val="FFFFFF"/>
              </a:solidFill>
              <a:effectLst/>
              <a:latin typeface="Roboto-Regular"/>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a:latin typeface="Roboto-Regular"/>
              </a:rPr>
              <a:t>12,822 new businesswomen have started successful small agribusinesses, that meet the needs of their communities and provide vital income, savings and independence.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a:latin typeface="Roboto-Regular"/>
              </a:rPr>
              <a:t>2,470 peer farmers have shared our work with their communities, meaning that for every family that takes part in a Ripple Effect project, three more benefit!</a:t>
            </a:r>
          </a:p>
          <a:p>
            <a:endParaRPr lang="en-GB"/>
          </a:p>
          <a:p>
            <a:endParaRPr lang="en-GB"/>
          </a:p>
        </p:txBody>
      </p:sp>
      <p:sp>
        <p:nvSpPr>
          <p:cNvPr id="4" name="Slide Number Placeholder 3"/>
          <p:cNvSpPr>
            <a:spLocks noGrp="1"/>
          </p:cNvSpPr>
          <p:nvPr>
            <p:ph type="sldNum" sz="quarter" idx="5"/>
          </p:nvPr>
        </p:nvSpPr>
        <p:spPr/>
        <p:txBody>
          <a:bodyPr/>
          <a:lstStyle/>
          <a:p>
            <a:fld id="{51FBF7C2-7E5A-48DA-88B9-03B24D3CB2C8}" type="slidenum">
              <a:rPr lang="en-GB" smtClean="0"/>
              <a:t>10</a:t>
            </a:fld>
            <a:endParaRPr lang="en-GB"/>
          </a:p>
        </p:txBody>
      </p:sp>
    </p:spTree>
    <p:extLst>
      <p:ext uri="{BB962C8B-B14F-4D97-AF65-F5344CB8AC3E}">
        <p14:creationId xmlns:p14="http://schemas.microsoft.com/office/powerpoint/2010/main" val="25639167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9B5380-BAFB-7903-3BB3-EE1C786DB2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ED8CAC-5D0B-E9FC-55FC-27918251CD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475888-89A1-7353-E45F-6995B030E25A}"/>
              </a:ext>
            </a:extLst>
          </p:cNvPr>
          <p:cNvSpPr>
            <a:spLocks noGrp="1"/>
          </p:cNvSpPr>
          <p:nvPr>
            <p:ph type="body" idx="1"/>
          </p:nvPr>
        </p:nvSpPr>
        <p:spPr/>
        <p:txBody>
          <a:bodyPr/>
          <a:lstStyle/>
          <a:p>
            <a:pPr>
              <a:lnSpc>
                <a:spcPct val="107000"/>
              </a:lnSpc>
              <a:spcAft>
                <a:spcPts val="800"/>
              </a:spcAft>
            </a:pPr>
            <a:r>
              <a:rPr lang="en-GB" sz="1200" b="1" kern="100" dirty="0">
                <a:effectLst/>
                <a:latin typeface="Calibri" panose="020F0502020204030204" pitchFamily="34" charset="0"/>
                <a:ea typeface="Calibri" panose="020F0502020204030204" pitchFamily="34" charset="0"/>
                <a:cs typeface="Times New Roman" panose="02020603050405020304" pitchFamily="18" charset="0"/>
              </a:rPr>
              <a:t>Project Summary: Restore</a:t>
            </a:r>
          </a:p>
          <a:p>
            <a:pPr>
              <a:lnSpc>
                <a:spcPct val="107000"/>
              </a:lnSpc>
              <a:spcAft>
                <a:spcPts val="800"/>
              </a:spcAft>
            </a:pPr>
            <a:r>
              <a:rPr lang="en-GB" sz="1200" b="1" kern="100" dirty="0">
                <a:effectLst/>
                <a:latin typeface="Calibri" panose="020F0502020204030204" pitchFamily="34" charset="0"/>
                <a:ea typeface="Calibri" panose="020F0502020204030204" pitchFamily="34" charset="0"/>
                <a:cs typeface="Times New Roman" panose="02020603050405020304" pitchFamily="18" charset="0"/>
              </a:rPr>
              <a:t>Focus: </a:t>
            </a:r>
            <a:r>
              <a:rPr lang="en-US" sz="1200" b="0" kern="100" dirty="0">
                <a:effectLst/>
                <a:latin typeface="Calibri" panose="020F0502020204030204" pitchFamily="34" charset="0"/>
                <a:ea typeface="Calibri" panose="020F0502020204030204" pitchFamily="34" charset="0"/>
                <a:cs typeface="Times New Roman" panose="02020603050405020304" pitchFamily="18" charset="0"/>
              </a:rPr>
              <a:t>Restoring land and protecting natural resources around Lake </a:t>
            </a:r>
            <a:r>
              <a:rPr lang="en-US" sz="1200" b="0" kern="100" dirty="0" err="1">
                <a:effectLst/>
                <a:latin typeface="Calibri" panose="020F0502020204030204" pitchFamily="34" charset="0"/>
                <a:ea typeface="Calibri" panose="020F0502020204030204" pitchFamily="34" charset="0"/>
                <a:cs typeface="Times New Roman" panose="02020603050405020304" pitchFamily="18" charset="0"/>
              </a:rPr>
              <a:t>Cyohoha</a:t>
            </a:r>
            <a:r>
              <a:rPr lang="en-US" sz="1200" b="0" kern="100" dirty="0">
                <a:effectLst/>
                <a:latin typeface="Calibri" panose="020F0502020204030204" pitchFamily="34" charset="0"/>
                <a:ea typeface="Calibri" panose="020F0502020204030204" pitchFamily="34" charset="0"/>
                <a:cs typeface="Times New Roman" panose="02020603050405020304" pitchFamily="18" charset="0"/>
              </a:rPr>
              <a:t> for future generations. Increasing crop yields and improving ways for families to earn a living.</a:t>
            </a:r>
            <a:endParaRPr lang="en-GB" sz="1200" b="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b="1" kern="100" dirty="0">
                <a:effectLst/>
                <a:latin typeface="Calibri" panose="020F0502020204030204" pitchFamily="34" charset="0"/>
                <a:ea typeface="Calibri" panose="020F0502020204030204" pitchFamily="34" charset="0"/>
                <a:cs typeface="Times New Roman" panose="02020603050405020304" pitchFamily="18" charset="0"/>
              </a:rPr>
              <a:t>Location: </a:t>
            </a:r>
            <a:r>
              <a:rPr lang="en-GB" sz="1200" b="0" kern="100" dirty="0">
                <a:effectLst/>
                <a:latin typeface="Calibri" panose="020F0502020204030204" pitchFamily="34" charset="0"/>
                <a:ea typeface="Calibri" panose="020F0502020204030204" pitchFamily="34" charset="0"/>
                <a:cs typeface="Times New Roman" panose="02020603050405020304" pitchFamily="18" charset="0"/>
              </a:rPr>
              <a:t>Burundi (</a:t>
            </a:r>
            <a:r>
              <a:rPr lang="en-GB" sz="1200" b="0" kern="100" dirty="0" err="1">
                <a:effectLst/>
                <a:latin typeface="Calibri" panose="020F0502020204030204" pitchFamily="34" charset="0"/>
                <a:ea typeface="Calibri" panose="020F0502020204030204" pitchFamily="34" charset="0"/>
                <a:cs typeface="Times New Roman" panose="02020603050405020304" pitchFamily="18" charset="0"/>
              </a:rPr>
              <a:t>Kirundo</a:t>
            </a:r>
            <a:r>
              <a:rPr lang="en-GB" sz="1200" b="0" kern="100" dirty="0">
                <a:effectLst/>
                <a:latin typeface="Calibri" panose="020F0502020204030204" pitchFamily="34" charset="0"/>
                <a:ea typeface="Calibri" panose="020F0502020204030204" pitchFamily="34" charset="0"/>
                <a:cs typeface="Times New Roman" panose="02020603050405020304" pitchFamily="18" charset="0"/>
              </a:rPr>
              <a:t> Province) and Rwanda (</a:t>
            </a:r>
            <a:r>
              <a:rPr lang="en-GB" sz="1200" b="0" kern="100" dirty="0" err="1">
                <a:effectLst/>
                <a:latin typeface="Calibri" panose="020F0502020204030204" pitchFamily="34" charset="0"/>
                <a:ea typeface="Calibri" panose="020F0502020204030204" pitchFamily="34" charset="0"/>
                <a:cs typeface="Times New Roman" panose="02020603050405020304" pitchFamily="18" charset="0"/>
              </a:rPr>
              <a:t>Bugesera</a:t>
            </a:r>
            <a:r>
              <a:rPr lang="en-GB" sz="1200" b="0" kern="100" dirty="0">
                <a:effectLst/>
                <a:latin typeface="Calibri" panose="020F0502020204030204" pitchFamily="34" charset="0"/>
                <a:ea typeface="Calibri" panose="020F0502020204030204" pitchFamily="34" charset="0"/>
                <a:cs typeface="Times New Roman" panose="02020603050405020304" pitchFamily="18" charset="0"/>
              </a:rPr>
              <a:t> District) – working alongside communities living around Lake </a:t>
            </a:r>
            <a:r>
              <a:rPr lang="en-GB" sz="1200" b="0" kern="100" dirty="0" err="1">
                <a:effectLst/>
                <a:latin typeface="Calibri" panose="020F0502020204030204" pitchFamily="34" charset="0"/>
                <a:ea typeface="Calibri" panose="020F0502020204030204" pitchFamily="34" charset="0"/>
                <a:cs typeface="Times New Roman" panose="02020603050405020304" pitchFamily="18" charset="0"/>
              </a:rPr>
              <a:t>CyohohaTarget</a:t>
            </a:r>
            <a:r>
              <a:rPr lang="en-GB" sz="1200" b="0" kern="100" dirty="0">
                <a:effectLst/>
                <a:latin typeface="Calibri" panose="020F0502020204030204" pitchFamily="34" charset="0"/>
                <a:ea typeface="Calibri" panose="020F0502020204030204" pitchFamily="34" charset="0"/>
                <a:cs typeface="Times New Roman" panose="02020603050405020304" pitchFamily="18" charset="0"/>
              </a:rPr>
              <a:t> Impact: 13,000 people </a:t>
            </a:r>
          </a:p>
          <a:p>
            <a:pPr>
              <a:lnSpc>
                <a:spcPct val="107000"/>
              </a:lnSpc>
              <a:spcAft>
                <a:spcPts val="800"/>
              </a:spcAft>
            </a:pPr>
            <a:r>
              <a:rPr lang="en-GB" sz="1200" b="1" kern="100" dirty="0">
                <a:effectLst/>
                <a:latin typeface="Calibri" panose="020F0502020204030204" pitchFamily="34" charset="0"/>
                <a:ea typeface="Calibri" panose="020F0502020204030204" pitchFamily="34" charset="0"/>
                <a:cs typeface="Times New Roman" panose="02020603050405020304" pitchFamily="18" charset="0"/>
              </a:rPr>
              <a:t>The challenge facing women and youth </a:t>
            </a:r>
          </a:p>
          <a:p>
            <a:pPr>
              <a:lnSpc>
                <a:spcPct val="107000"/>
              </a:lnSpc>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Soil erosion and over-exploitation has left the land around Lake </a:t>
            </a:r>
            <a:r>
              <a:rPr lang="en-US" sz="1200" kern="100" dirty="0" err="1">
                <a:effectLst/>
                <a:latin typeface="Calibri" panose="020F0502020204030204" pitchFamily="34" charset="0"/>
                <a:ea typeface="Calibri" panose="020F0502020204030204" pitchFamily="34" charset="0"/>
                <a:cs typeface="Times New Roman" panose="02020603050405020304" pitchFamily="18" charset="0"/>
              </a:rPr>
              <a:t>Cyohoha</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depleted, stripping away smallholder farmers’ ability to grow food, and leaving them vulnerable to climate shocks like drought and flooding. Local communities are suffering from hunger and poverty – they can’t grow enough food to feed their families, let alone to generate what would be their only source of income.</a:t>
            </a:r>
          </a:p>
          <a:p>
            <a:pPr>
              <a:lnSpc>
                <a:spcPct val="107000"/>
              </a:lnSpc>
              <a:spcAft>
                <a:spcPts val="80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b="1" kern="100" dirty="0">
                <a:effectLst/>
                <a:latin typeface="Calibri" panose="020F0502020204030204" pitchFamily="34" charset="0"/>
                <a:ea typeface="Calibri" panose="020F0502020204030204" pitchFamily="34" charset="0"/>
                <a:cs typeface="Times New Roman" panose="02020603050405020304" pitchFamily="18" charset="0"/>
              </a:rPr>
              <a:t>The Solution</a:t>
            </a:r>
          </a:p>
          <a:p>
            <a:pPr marL="228600" indent="-228600">
              <a:lnSpc>
                <a:spcPct val="107000"/>
              </a:lnSpc>
              <a:spcAft>
                <a:spcPts val="800"/>
              </a:spcAft>
              <a:buFont typeface="+mj-lt"/>
              <a:buAutoNum type="arabicPeriod"/>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Farmers taking part in the Restore project will receive training in how to protect and regenerate their natural resources, including soil and water, through activities such as reducing pollution, controlling erosion and tree planting. </a:t>
            </a:r>
          </a:p>
          <a:p>
            <a:pPr marL="228600" indent="-228600">
              <a:lnSpc>
                <a:spcPct val="107000"/>
              </a:lnSpc>
              <a:spcAft>
                <a:spcPts val="800"/>
              </a:spcAft>
              <a:buFont typeface="+mj-lt"/>
              <a:buAutoNum type="arabicPeriod"/>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Farmers will learn how to grow more crops and raise healthier livestock by using sustainable farming techniques like terracing, composting, and planting food and fodder crops together.</a:t>
            </a:r>
          </a:p>
          <a:p>
            <a:pPr marL="228600" indent="-228600">
              <a:lnSpc>
                <a:spcPct val="107000"/>
              </a:lnSpc>
              <a:spcAft>
                <a:spcPts val="800"/>
              </a:spcAft>
              <a:buFont typeface="+mj-lt"/>
              <a:buAutoNum type="arabicPeriod"/>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Households will be empowered to increase their income by learning to add value to their produce and by building connections with local markets. </a:t>
            </a:r>
            <a:endParaRPr lang="en-GB" sz="1200" b="1"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Natural resource management</a:t>
            </a:r>
          </a:p>
          <a:p>
            <a:pPr>
              <a:lnSpc>
                <a:spcPct val="107000"/>
              </a:lnSpc>
              <a:spcAft>
                <a:spcPts val="800"/>
              </a:spcAft>
            </a:pPr>
            <a:r>
              <a:rPr lang="en-US" sz="1200" b="0" kern="100" dirty="0">
                <a:effectLst/>
                <a:latin typeface="Calibri" panose="020F0502020204030204" pitchFamily="34" charset="0"/>
                <a:ea typeface="Calibri" panose="020F0502020204030204" pitchFamily="34" charset="0"/>
                <a:cs typeface="Times New Roman" panose="02020603050405020304" pitchFamily="18" charset="0"/>
              </a:rPr>
              <a:t>We will work alongside local communities to increase their understanding of why soil and water conservation is important. Training will focus on how farmers can prevent soil erosion by helping the soil retain water and nutrients. This will include setting up terraces and planting trees to bind soil and slow down water run-off. By attending volunteer peer farmer training, farmers will learn how to share their new skills within their communities.</a:t>
            </a:r>
          </a:p>
          <a:p>
            <a:pPr>
              <a:lnSpc>
                <a:spcPct val="107000"/>
              </a:lnSpc>
              <a:spcAft>
                <a:spcPts val="800"/>
              </a:spcAft>
            </a:pPr>
            <a:endParaRPr lang="en-US" sz="1200" b="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b="1" dirty="0"/>
              <a:t>Improved crop yields</a:t>
            </a:r>
          </a:p>
          <a:p>
            <a:pPr>
              <a:lnSpc>
                <a:spcPct val="107000"/>
              </a:lnSpc>
              <a:spcAft>
                <a:spcPts val="800"/>
              </a:spcAft>
            </a:pPr>
            <a:r>
              <a:rPr lang="en-US" b="0" dirty="0"/>
              <a:t>Climate-smart techniques will include composting, mulching and intercropping, in order to boost soil fertility, increase water retention and reduce the need for chemical </a:t>
            </a:r>
            <a:r>
              <a:rPr lang="en-US" b="0" dirty="0" err="1"/>
              <a:t>fertilisers</a:t>
            </a:r>
            <a:r>
              <a:rPr lang="en-US" b="0" dirty="0"/>
              <a:t>. To kick start productivity in restored soils, farmers will be provided with drought-resistant vegetable and fruit seed varieties, which will enable them to grow sufficient food all year round to eat and sell. To help farmers reduce losses caused by pests and diseases that thrive in extreme climatic conditions, they will also learn about natural pest control methods, removing the need for expensive and environmentally harmful chemical pesticides which have already damaged the lake.</a:t>
            </a:r>
          </a:p>
          <a:p>
            <a:pPr>
              <a:lnSpc>
                <a:spcPct val="107000"/>
              </a:lnSpc>
              <a:spcAft>
                <a:spcPts val="800"/>
              </a:spcAft>
            </a:pPr>
            <a:endParaRPr lang="en-US" b="0" dirty="0"/>
          </a:p>
          <a:p>
            <a:pPr>
              <a:lnSpc>
                <a:spcPct val="107000"/>
              </a:lnSpc>
              <a:spcAft>
                <a:spcPts val="800"/>
              </a:spcAft>
            </a:pPr>
            <a:r>
              <a:rPr lang="en-US" b="1" dirty="0"/>
              <a:t>Alternative livelihoods</a:t>
            </a:r>
          </a:p>
          <a:p>
            <a:pPr>
              <a:lnSpc>
                <a:spcPct val="107000"/>
              </a:lnSpc>
              <a:spcAft>
                <a:spcPts val="800"/>
              </a:spcAft>
            </a:pPr>
            <a:r>
              <a:rPr lang="en-US" b="0" dirty="0"/>
              <a:t>Project staff will mentor farmers to explore green business opportunities and new income streams. Training in post-harvest techniques will reduce losses and add value to crops. Small livestock placements (e.g. poultry, goats) will help build stable, long-term income. Healthier animals will also improve nutrition and offer products for sale.</a:t>
            </a:r>
          </a:p>
          <a:p>
            <a:pPr>
              <a:lnSpc>
                <a:spcPct val="107000"/>
              </a:lnSpc>
              <a:spcAft>
                <a:spcPts val="800"/>
              </a:spcAft>
            </a:pPr>
            <a:endParaRPr lang="en-GB" b="0" dirty="0"/>
          </a:p>
        </p:txBody>
      </p:sp>
      <p:sp>
        <p:nvSpPr>
          <p:cNvPr id="4" name="Slide Number Placeholder 3">
            <a:extLst>
              <a:ext uri="{FF2B5EF4-FFF2-40B4-BE49-F238E27FC236}">
                <a16:creationId xmlns:a16="http://schemas.microsoft.com/office/drawing/2014/main" id="{2E1260EF-3E3E-3F00-57F8-51A1136A37DC}"/>
              </a:ext>
            </a:extLst>
          </p:cNvPr>
          <p:cNvSpPr>
            <a:spLocks noGrp="1"/>
          </p:cNvSpPr>
          <p:nvPr>
            <p:ph type="sldNum" sz="quarter" idx="5"/>
          </p:nvPr>
        </p:nvSpPr>
        <p:spPr/>
        <p:txBody>
          <a:bodyPr/>
          <a:lstStyle/>
          <a:p>
            <a:fld id="{51FBF7C2-7E5A-48DA-88B9-03B24D3CB2C8}" type="slidenum">
              <a:rPr lang="en-GB" smtClean="0"/>
              <a:t>11</a:t>
            </a:fld>
            <a:endParaRPr lang="en-GB"/>
          </a:p>
        </p:txBody>
      </p:sp>
    </p:spTree>
    <p:extLst>
      <p:ext uri="{BB962C8B-B14F-4D97-AF65-F5344CB8AC3E}">
        <p14:creationId xmlns:p14="http://schemas.microsoft.com/office/powerpoint/2010/main" val="9400882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950"/>
              </a:lnSpc>
              <a:buNone/>
            </a:pPr>
            <a:r>
              <a:rPr lang="en-US" sz="1200" b="1" i="0" dirty="0">
                <a:solidFill>
                  <a:srgbClr val="000000"/>
                </a:solidFill>
                <a:effectLst/>
                <a:latin typeface="Arial" panose="020B0604020202020204" pitchFamily="34" charset="0"/>
                <a:cs typeface="Arial" panose="020B0604020202020204" pitchFamily="34" charset="0"/>
              </a:rPr>
              <a:t>Jeanne’s  story</a:t>
            </a:r>
          </a:p>
          <a:p>
            <a:pPr>
              <a:lnSpc>
                <a:spcPts val="1950"/>
              </a:lnSpc>
              <a:buNone/>
            </a:pPr>
            <a:endParaRPr lang="en-US" sz="1200" b="1" i="0" dirty="0">
              <a:solidFill>
                <a:srgbClr val="000000"/>
              </a:solidFill>
              <a:effectLst/>
              <a:latin typeface="Arial" panose="020B0604020202020204" pitchFamily="34" charset="0"/>
              <a:cs typeface="Arial" panose="020B0604020202020204" pitchFamily="34" charset="0"/>
            </a:endParaRPr>
          </a:p>
          <a:p>
            <a:pPr>
              <a:lnSpc>
                <a:spcPts val="1950"/>
              </a:lnSpc>
              <a:buNone/>
            </a:pPr>
            <a:r>
              <a:rPr lang="en-US" sz="1200" b="0" i="0" dirty="0">
                <a:solidFill>
                  <a:srgbClr val="000000"/>
                </a:solidFill>
                <a:effectLst/>
                <a:latin typeface="Arial" panose="020B0604020202020204" pitchFamily="34" charset="0"/>
                <a:cs typeface="Arial" panose="020B0604020202020204" pitchFamily="34" charset="0"/>
              </a:rPr>
              <a:t>Jeanne wakes up each morning unsure if she’ll have enough food to feed her five children. In Rwanda, the long dry seasons - worsened by the climate crisis - make farming increasingly difficult. Some days, her children survive on just one meal.</a:t>
            </a:r>
            <a:endParaRPr lang="en-US" sz="1200" dirty="0">
              <a:solidFill>
                <a:srgbClr val="000000"/>
              </a:solidFill>
              <a:effectLst/>
              <a:latin typeface="Arial" panose="020B0604020202020204" pitchFamily="34" charset="0"/>
              <a:cs typeface="Arial" panose="020B0604020202020204" pitchFamily="34" charset="0"/>
            </a:endParaRPr>
          </a:p>
          <a:p>
            <a:pPr>
              <a:lnSpc>
                <a:spcPts val="1950"/>
              </a:lnSpc>
              <a:buNone/>
            </a:pPr>
            <a:endParaRPr lang="en-US" sz="1200" b="0" i="0" dirty="0">
              <a:solidFill>
                <a:srgbClr val="000000"/>
              </a:solidFill>
              <a:effectLst/>
              <a:latin typeface="Arial" panose="020B0604020202020204" pitchFamily="34" charset="0"/>
              <a:cs typeface="Arial" panose="020B0604020202020204" pitchFamily="34" charset="0"/>
            </a:endParaRPr>
          </a:p>
          <a:p>
            <a:pPr>
              <a:lnSpc>
                <a:spcPts val="1950"/>
              </a:lnSpc>
              <a:buNone/>
            </a:pPr>
            <a:r>
              <a:rPr lang="en-US" sz="1200" b="0" i="0" dirty="0">
                <a:solidFill>
                  <a:srgbClr val="000000"/>
                </a:solidFill>
                <a:effectLst/>
                <a:latin typeface="Arial" panose="020B0604020202020204" pitchFamily="34" charset="0"/>
                <a:cs typeface="Arial" panose="020B0604020202020204" pitchFamily="34" charset="0"/>
              </a:rPr>
              <a:t>Jeanne is a single mother living in the region around Lake </a:t>
            </a:r>
            <a:r>
              <a:rPr lang="en-US" sz="1200" b="0" i="0" dirty="0" err="1">
                <a:solidFill>
                  <a:srgbClr val="000000"/>
                </a:solidFill>
                <a:effectLst/>
                <a:latin typeface="Arial" panose="020B0604020202020204" pitchFamily="34" charset="0"/>
                <a:cs typeface="Arial" panose="020B0604020202020204" pitchFamily="34" charset="0"/>
              </a:rPr>
              <a:t>Cyohoha</a:t>
            </a:r>
            <a:r>
              <a:rPr lang="en-US" sz="1200" b="0" i="0" dirty="0">
                <a:solidFill>
                  <a:srgbClr val="000000"/>
                </a:solidFill>
                <a:effectLst/>
                <a:latin typeface="Arial" panose="020B0604020202020204" pitchFamily="34" charset="0"/>
                <a:cs typeface="Arial" panose="020B0604020202020204" pitchFamily="34" charset="0"/>
              </a:rPr>
              <a:t>, a vital wetlands area on the Rwanda–Burundi border. The lake is a crucial source of water for surrounding communities, but the land is suffering. Extreme weather, including drought and floods, has led to failed harvests and deepening poverty. Soil erosion from the surrounding hills only makes things worse.</a:t>
            </a:r>
          </a:p>
          <a:p>
            <a:pPr>
              <a:lnSpc>
                <a:spcPts val="1950"/>
              </a:lnSpc>
              <a:buNone/>
            </a:pPr>
            <a:endParaRPr lang="en-US" sz="1200" dirty="0">
              <a:solidFill>
                <a:srgbClr val="000000"/>
              </a:solidFill>
              <a:effectLst/>
              <a:latin typeface="Arial" panose="020B0604020202020204" pitchFamily="34" charset="0"/>
              <a:cs typeface="Arial" panose="020B0604020202020204" pitchFamily="34" charset="0"/>
            </a:endParaRPr>
          </a:p>
          <a:p>
            <a:pPr>
              <a:lnSpc>
                <a:spcPts val="1950"/>
              </a:lnSpc>
              <a:buNone/>
            </a:pPr>
            <a:r>
              <a:rPr lang="en-US" sz="1200" b="0" i="0" dirty="0">
                <a:solidFill>
                  <a:srgbClr val="000000"/>
                </a:solidFill>
                <a:effectLst/>
                <a:latin typeface="Arial" panose="020B0604020202020204" pitchFamily="34" charset="0"/>
                <a:cs typeface="Arial" panose="020B0604020202020204" pitchFamily="34" charset="0"/>
              </a:rPr>
              <a:t>Jeanne doesn’t own land - she farms plots belonging to others and must share whatever she grows with them. Jeanne told us:</a:t>
            </a:r>
          </a:p>
          <a:p>
            <a:pPr>
              <a:lnSpc>
                <a:spcPts val="1950"/>
              </a:lnSpc>
              <a:buNone/>
            </a:pPr>
            <a:endParaRPr lang="en-US" sz="1200" dirty="0">
              <a:solidFill>
                <a:srgbClr val="000000"/>
              </a:solidFill>
              <a:effectLst/>
              <a:latin typeface="Arial" panose="020B0604020202020204" pitchFamily="34" charset="0"/>
              <a:cs typeface="Arial" panose="020B0604020202020204" pitchFamily="34" charset="0"/>
            </a:endParaRPr>
          </a:p>
          <a:p>
            <a:pPr>
              <a:lnSpc>
                <a:spcPts val="1950"/>
              </a:lnSpc>
              <a:buNone/>
            </a:pPr>
            <a:r>
              <a:rPr lang="en-US" sz="1200" b="1" i="1" dirty="0">
                <a:solidFill>
                  <a:srgbClr val="000000"/>
                </a:solidFill>
                <a:effectLst/>
                <a:latin typeface="Arial" panose="020B0604020202020204" pitchFamily="34" charset="0"/>
                <a:cs typeface="Arial" panose="020B0604020202020204" pitchFamily="34" charset="0"/>
              </a:rPr>
              <a:t>“Most of the time we eat once per day… there is starvation...Not taking care of the soil and the environment may cause us losses… our soil may be wiped away.”</a:t>
            </a:r>
          </a:p>
          <a:p>
            <a:pPr>
              <a:lnSpc>
                <a:spcPts val="1950"/>
              </a:lnSpc>
              <a:buNone/>
            </a:pPr>
            <a:endParaRPr lang="en-US" sz="1200" dirty="0">
              <a:solidFill>
                <a:srgbClr val="000000"/>
              </a:solidFill>
              <a:effectLst/>
              <a:latin typeface="Arial" panose="020B0604020202020204" pitchFamily="34" charset="0"/>
              <a:cs typeface="Arial" panose="020B0604020202020204" pitchFamily="34" charset="0"/>
            </a:endParaRPr>
          </a:p>
          <a:p>
            <a:pPr>
              <a:lnSpc>
                <a:spcPts val="1950"/>
              </a:lnSpc>
            </a:pPr>
            <a:r>
              <a:rPr lang="en-US" sz="1200" b="1" i="0" dirty="0">
                <a:solidFill>
                  <a:srgbClr val="8208F1"/>
                </a:solidFill>
                <a:effectLst/>
                <a:latin typeface="Arial" panose="020B0604020202020204" pitchFamily="34" charset="0"/>
                <a:cs typeface="Arial" panose="020B0604020202020204" pitchFamily="34" charset="0"/>
              </a:rPr>
              <a:t>But there is hope</a:t>
            </a:r>
            <a:r>
              <a:rPr lang="en-US" sz="1200" b="0" i="0" dirty="0">
                <a:solidFill>
                  <a:srgbClr val="000000"/>
                </a:solidFill>
                <a:effectLst/>
                <a:latin typeface="Arial" panose="020B0604020202020204" pitchFamily="34" charset="0"/>
                <a:cs typeface="Arial" panose="020B0604020202020204" pitchFamily="34" charset="0"/>
              </a:rPr>
              <a:t>. Ripple Effect’s Restore project is helping families like Jeanne’s by teaching sustainable farming techniques, including intercropping and terracing. These practices protect the soil, boost harvests, and improve long-term resilience. Find out how, by reading Therese’s story on the next slide.</a:t>
            </a:r>
            <a:endParaRPr lang="en-US" sz="1200" dirty="0">
              <a:solidFill>
                <a:srgbClr val="000000"/>
              </a:solidFill>
              <a:effectLst/>
              <a:latin typeface="Arial" panose="020B0604020202020204" pitchFamily="34" charset="0"/>
              <a:cs typeface="Arial" panose="020B0604020202020204" pitchFamily="34" charset="0"/>
            </a:endParaRPr>
          </a:p>
          <a:p>
            <a:endParaRPr lang="en-GB" sz="1000" dirty="0">
              <a:latin typeface="Roboto" panose="02000000000000000000" pitchFamily="2" charset="0"/>
              <a:ea typeface="Roboto" panose="02000000000000000000" pitchFamily="2" charset="0"/>
            </a:endParaRPr>
          </a:p>
        </p:txBody>
      </p:sp>
      <p:sp>
        <p:nvSpPr>
          <p:cNvPr id="4" name="Slide Number Placeholder 3"/>
          <p:cNvSpPr>
            <a:spLocks noGrp="1"/>
          </p:cNvSpPr>
          <p:nvPr>
            <p:ph type="sldNum" sz="quarter" idx="5"/>
          </p:nvPr>
        </p:nvSpPr>
        <p:spPr/>
        <p:txBody>
          <a:bodyPr/>
          <a:lstStyle/>
          <a:p>
            <a:fld id="{51FBF7C2-7E5A-48DA-88B9-03B24D3CB2C8}" type="slidenum">
              <a:rPr lang="en-GB" smtClean="0"/>
              <a:t>12</a:t>
            </a:fld>
            <a:endParaRPr lang="en-GB"/>
          </a:p>
        </p:txBody>
      </p:sp>
    </p:spTree>
    <p:extLst>
      <p:ext uri="{BB962C8B-B14F-4D97-AF65-F5344CB8AC3E}">
        <p14:creationId xmlns:p14="http://schemas.microsoft.com/office/powerpoint/2010/main" val="27584698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2175"/>
              </a:lnSpc>
              <a:buNone/>
            </a:pPr>
            <a:r>
              <a:rPr lang="en-US" b="1" i="0" dirty="0">
                <a:solidFill>
                  <a:srgbClr val="8208F1"/>
                </a:solidFill>
                <a:effectLst/>
                <a:latin typeface="Arial" panose="020B0604020202020204" pitchFamily="34" charset="0"/>
                <a:cs typeface="Arial" panose="020B0604020202020204" pitchFamily="34" charset="0"/>
              </a:rPr>
              <a:t>Meet Therese</a:t>
            </a:r>
            <a:endParaRPr lang="en-US" dirty="0">
              <a:solidFill>
                <a:srgbClr val="000000"/>
              </a:solidFill>
              <a:effectLst/>
              <a:latin typeface="Arial" panose="020B0604020202020204" pitchFamily="34" charset="0"/>
              <a:cs typeface="Arial" panose="020B0604020202020204" pitchFamily="34" charset="0"/>
            </a:endParaRPr>
          </a:p>
          <a:p>
            <a:pPr>
              <a:lnSpc>
                <a:spcPts val="1950"/>
              </a:lnSpc>
              <a:buNone/>
            </a:pPr>
            <a:r>
              <a:rPr lang="en-US" b="0" i="0" dirty="0">
                <a:solidFill>
                  <a:srgbClr val="000000"/>
                </a:solidFill>
                <a:effectLst/>
                <a:latin typeface="Arial" panose="020B0604020202020204" pitchFamily="34" charset="0"/>
                <a:cs typeface="Arial" panose="020B0604020202020204" pitchFamily="34" charset="0"/>
              </a:rPr>
              <a:t>Therese, is a married mother of six who lives in Rwanda. Just like Jeanne, Therese used to struggle with unproductive land. But after she started working with Ripple Effect, things began to change for the better. </a:t>
            </a:r>
            <a:endParaRPr lang="en-US" dirty="0">
              <a:solidFill>
                <a:srgbClr val="000000"/>
              </a:solidFill>
              <a:effectLst/>
              <a:latin typeface="Arial" panose="020B0604020202020204" pitchFamily="34" charset="0"/>
              <a:cs typeface="Arial" panose="020B0604020202020204" pitchFamily="34" charset="0"/>
            </a:endParaRPr>
          </a:p>
          <a:p>
            <a:pPr>
              <a:lnSpc>
                <a:spcPts val="1950"/>
              </a:lnSpc>
              <a:buNone/>
            </a:pPr>
            <a:endParaRPr lang="en-US" b="0" i="0" dirty="0">
              <a:solidFill>
                <a:srgbClr val="000000"/>
              </a:solidFill>
              <a:effectLst/>
              <a:latin typeface="Arial" panose="020B0604020202020204" pitchFamily="34" charset="0"/>
              <a:cs typeface="Arial" panose="020B0604020202020204" pitchFamily="34" charset="0"/>
            </a:endParaRPr>
          </a:p>
          <a:p>
            <a:pPr>
              <a:lnSpc>
                <a:spcPts val="1950"/>
              </a:lnSpc>
              <a:buNone/>
            </a:pPr>
            <a:r>
              <a:rPr lang="en-US" b="0" i="0" dirty="0">
                <a:solidFill>
                  <a:srgbClr val="000000"/>
                </a:solidFill>
                <a:effectLst/>
                <a:latin typeface="Arial" panose="020B0604020202020204" pitchFamily="34" charset="0"/>
                <a:cs typeface="Arial" panose="020B0604020202020204" pitchFamily="34" charset="0"/>
              </a:rPr>
              <a:t>She received seeds, tools and training, and now her land is healthy. Therese grows an abundance of crops including coffee, peanuts, beetroot and fruits. She keeps livestock, and her family eat three times a day. Therese generously shares the knowledge she has with her neighbours, creating a ripple effect in her community. </a:t>
            </a:r>
            <a:endParaRPr lang="en-US" dirty="0">
              <a:solidFill>
                <a:srgbClr val="000000"/>
              </a:solidFill>
              <a:effectLst/>
              <a:latin typeface="Arial" panose="020B0604020202020204" pitchFamily="34" charset="0"/>
              <a:cs typeface="Arial" panose="020B0604020202020204" pitchFamily="34" charset="0"/>
            </a:endParaRPr>
          </a:p>
          <a:p>
            <a:pPr algn="l" rtl="0">
              <a:buNone/>
            </a:pPr>
            <a:endParaRPr lang="en-US" b="0" i="0" dirty="0">
              <a:solidFill>
                <a:srgbClr val="000000"/>
              </a:solidFill>
              <a:effectLst/>
              <a:latin typeface="Arial" panose="020B0604020202020204" pitchFamily="34" charset="0"/>
              <a:cs typeface="Arial" panose="020B0604020202020204" pitchFamily="34" charset="0"/>
            </a:endParaRPr>
          </a:p>
          <a:p>
            <a:pPr algn="l" rtl="0">
              <a:buNone/>
            </a:pPr>
            <a:r>
              <a:rPr lang="en-US" b="0" i="0" dirty="0">
                <a:solidFill>
                  <a:srgbClr val="000000"/>
                </a:solidFill>
                <a:effectLst/>
                <a:latin typeface="Arial" panose="020B0604020202020204" pitchFamily="34" charset="0"/>
                <a:cs typeface="Arial" panose="020B0604020202020204" pitchFamily="34" charset="0"/>
              </a:rPr>
              <a:t>Therese told us:</a:t>
            </a:r>
            <a:r>
              <a:rPr lang="en-US" b="0" i="0" dirty="0">
                <a:solidFill>
                  <a:schemeClr val="tx1"/>
                </a:solidFill>
                <a:effectLst/>
                <a:latin typeface="Arial" panose="020B0604020202020204" pitchFamily="34" charset="0"/>
                <a:cs typeface="Arial" panose="020B0604020202020204" pitchFamily="34" charset="0"/>
              </a:rPr>
              <a:t> </a:t>
            </a:r>
            <a:r>
              <a:rPr lang="en-US" b="1" i="1" dirty="0">
                <a:solidFill>
                  <a:srgbClr val="000000"/>
                </a:solidFill>
                <a:effectLst/>
                <a:latin typeface="Arial" panose="020B0604020202020204" pitchFamily="34" charset="0"/>
                <a:cs typeface="Arial" panose="020B0604020202020204" pitchFamily="34" charset="0"/>
              </a:rPr>
              <a:t>“My neighbours and I visit each other to exchange ideas about farming...I share the knowledge with them so they too can recover from malnutrition.​</a:t>
            </a:r>
            <a:endParaRPr lang="en-US" dirty="0">
              <a:effectLst/>
              <a:latin typeface="Arial" panose="020B0604020202020204" pitchFamily="34" charset="0"/>
              <a:cs typeface="Arial" panose="020B0604020202020204" pitchFamily="34" charset="0"/>
            </a:endParaRPr>
          </a:p>
          <a:p>
            <a:pPr algn="l" rtl="0">
              <a:buNone/>
            </a:pPr>
            <a:endParaRPr lang="en-US" b="0" i="0" dirty="0">
              <a:solidFill>
                <a:srgbClr val="000000"/>
              </a:solidFill>
              <a:effectLst/>
              <a:latin typeface="Arial" panose="020B0604020202020204" pitchFamily="34" charset="0"/>
              <a:cs typeface="Arial" panose="020B0604020202020204" pitchFamily="34" charset="0"/>
            </a:endParaRPr>
          </a:p>
          <a:p>
            <a:pPr algn="l" rtl="0">
              <a:buNone/>
            </a:pPr>
            <a:r>
              <a:rPr lang="en-US" b="0" i="0" dirty="0">
                <a:solidFill>
                  <a:srgbClr val="000000"/>
                </a:solidFill>
                <a:effectLst/>
                <a:latin typeface="Arial" panose="020B0604020202020204" pitchFamily="34" charset="0"/>
                <a:cs typeface="Arial" panose="020B0604020202020204" pitchFamily="34" charset="0"/>
              </a:rPr>
              <a:t>Therese works hard on her farm and has dreams for the future. She wants all her children to study and do well. Isn’t that what we all want for our families?</a:t>
            </a:r>
          </a:p>
          <a:p>
            <a:pPr algn="l" rtl="0">
              <a:buNone/>
            </a:pPr>
            <a:endParaRPr lang="en-US" dirty="0">
              <a:effectLst/>
            </a:endParaRPr>
          </a:p>
          <a:p>
            <a:endParaRPr lang="en-GB" dirty="0"/>
          </a:p>
        </p:txBody>
      </p:sp>
      <p:sp>
        <p:nvSpPr>
          <p:cNvPr id="4" name="Slide Number Placeholder 3"/>
          <p:cNvSpPr>
            <a:spLocks noGrp="1"/>
          </p:cNvSpPr>
          <p:nvPr>
            <p:ph type="sldNum" sz="quarter" idx="5"/>
          </p:nvPr>
        </p:nvSpPr>
        <p:spPr/>
        <p:txBody>
          <a:bodyPr/>
          <a:lstStyle/>
          <a:p>
            <a:fld id="{51FBF7C2-7E5A-48DA-88B9-03B24D3CB2C8}" type="slidenum">
              <a:rPr lang="en-GB" smtClean="0"/>
              <a:t>13</a:t>
            </a:fld>
            <a:endParaRPr lang="en-GB"/>
          </a:p>
        </p:txBody>
      </p:sp>
    </p:spTree>
    <p:extLst>
      <p:ext uri="{BB962C8B-B14F-4D97-AF65-F5344CB8AC3E}">
        <p14:creationId xmlns:p14="http://schemas.microsoft.com/office/powerpoint/2010/main" val="9053357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If you have a story from a field trip, please do add it in here.</a:t>
            </a:r>
          </a:p>
          <a:p>
            <a:endParaRPr lang="en-GB"/>
          </a:p>
        </p:txBody>
      </p:sp>
      <p:sp>
        <p:nvSpPr>
          <p:cNvPr id="4" name="Slide Number Placeholder 3"/>
          <p:cNvSpPr>
            <a:spLocks noGrp="1"/>
          </p:cNvSpPr>
          <p:nvPr>
            <p:ph type="sldNum" sz="quarter" idx="5"/>
          </p:nvPr>
        </p:nvSpPr>
        <p:spPr/>
        <p:txBody>
          <a:bodyPr/>
          <a:lstStyle/>
          <a:p>
            <a:fld id="{51FBF7C2-7E5A-48DA-88B9-03B24D3CB2C8}" type="slidenum">
              <a:rPr lang="en-GB" smtClean="0"/>
              <a:t>14</a:t>
            </a:fld>
            <a:endParaRPr lang="en-GB"/>
          </a:p>
        </p:txBody>
      </p:sp>
    </p:spTree>
    <p:extLst>
      <p:ext uri="{BB962C8B-B14F-4D97-AF65-F5344CB8AC3E}">
        <p14:creationId xmlns:p14="http://schemas.microsoft.com/office/powerpoint/2010/main" val="24638975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br>
              <a:rPr lang="en-GB" sz="1200" b="1" dirty="0">
                <a:effectLst/>
                <a:latin typeface="Roboto-Regular"/>
                <a:ea typeface="Calibri" panose="020F0502020204030204" pitchFamily="34" charset="0"/>
                <a:cs typeface="Times New Roman" panose="02020603050405020304" pitchFamily="18" charset="0"/>
              </a:rPr>
            </a:br>
            <a:r>
              <a:rPr lang="en-GB" sz="1200" b="1" dirty="0">
                <a:effectLst/>
                <a:latin typeface="Roboto-Regular"/>
                <a:ea typeface="Calibri" panose="020F0502020204030204" pitchFamily="34" charset="0"/>
                <a:cs typeface="Times New Roman" panose="02020603050405020304" pitchFamily="18" charset="0"/>
              </a:rPr>
              <a:t>Meselech, a Ripple Effect farmer in Ethiopia</a:t>
            </a:r>
            <a:endParaRPr lang="en-GB" sz="1200" dirty="0">
              <a:effectLst/>
              <a:latin typeface="Roboto-Regular"/>
              <a:ea typeface="Calibri" panose="020F0502020204030204" pitchFamily="34" charset="0"/>
              <a:cs typeface="Times New Roman" panose="02020603050405020304" pitchFamily="18" charset="0"/>
            </a:endParaRPr>
          </a:p>
          <a:p>
            <a:pPr>
              <a:lnSpc>
                <a:spcPct val="107000"/>
              </a:lnSpc>
              <a:spcAft>
                <a:spcPts val="800"/>
              </a:spcAft>
            </a:pPr>
            <a:endParaRPr lang="en-GB" sz="1200" dirty="0">
              <a:effectLst/>
              <a:latin typeface="Roboto-Regular"/>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51FBF7C2-7E5A-48DA-88B9-03B24D3CB2C8}" type="slidenum">
              <a:rPr lang="en-GB" smtClean="0"/>
              <a:t>15</a:t>
            </a:fld>
            <a:endParaRPr lang="en-GB"/>
          </a:p>
        </p:txBody>
      </p:sp>
    </p:spTree>
    <p:extLst>
      <p:ext uri="{BB962C8B-B14F-4D97-AF65-F5344CB8AC3E}">
        <p14:creationId xmlns:p14="http://schemas.microsoft.com/office/powerpoint/2010/main" val="40854147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3CC232-10D5-9E3C-D36D-C52C411E1B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C09477-4A26-0AD8-87A3-B71C282A21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E59F0C-BD1F-6855-5885-B20D67CE79AF}"/>
              </a:ext>
            </a:extLst>
          </p:cNvPr>
          <p:cNvSpPr>
            <a:spLocks noGrp="1"/>
          </p:cNvSpPr>
          <p:nvPr>
            <p:ph type="body" idx="1"/>
          </p:nvPr>
        </p:nvSpPr>
        <p:spPr/>
        <p:txBody>
          <a:bodyPr/>
          <a:lstStyle/>
          <a:p>
            <a:pPr>
              <a:lnSpc>
                <a:spcPct val="107000"/>
              </a:lnSpc>
              <a:spcAft>
                <a:spcPts val="800"/>
              </a:spcAft>
            </a:pPr>
            <a:r>
              <a:rPr lang="en-GB" b="1" i="0" dirty="0">
                <a:solidFill>
                  <a:srgbClr val="000000"/>
                </a:solidFill>
                <a:effectLst/>
                <a:latin typeface="Calibri" panose="020F0502020204030204" pitchFamily="34" charset="0"/>
              </a:rPr>
              <a:t>A keyhole garden </a:t>
            </a:r>
            <a:r>
              <a:rPr lang="en-GB" b="0" i="0" dirty="0">
                <a:solidFill>
                  <a:srgbClr val="000000"/>
                </a:solidFill>
                <a:effectLst/>
                <a:latin typeface="Calibri" panose="020F0502020204030204" pitchFamily="34" charset="0"/>
              </a:rPr>
              <a:t>is a raised bed that has a composting basket in the centre. This design allows for efficient use of space, easy access to plants, and incorporates composting directly into the garden bed, providing nutrients to the surrounding plants. Keyhole gardens are designed to retain moisture and allow for better drainage, preventing waterlogging during heavy rains while ensuring that plants have access to water during dry periods. These types of gardens will help families adapt to the challenges of the climate crisis while ensuring they have access to nutritious food.</a:t>
            </a:r>
            <a:endParaRPr lang="en-GB" sz="1200" dirty="0">
              <a:effectLst/>
              <a:latin typeface="Roboto-Regular"/>
              <a:ea typeface="Calibri" panose="020F0502020204030204" pitchFamily="34" charset="0"/>
              <a:cs typeface="Calibri" panose="020F0502020204030204" pitchFamily="34" charset="0"/>
            </a:endParaRPr>
          </a:p>
          <a:p>
            <a:endParaRPr lang="en-GB" dirty="0"/>
          </a:p>
          <a:p>
            <a:r>
              <a:rPr lang="en-US" dirty="0"/>
              <a:t>A keyhole garden allows a family to grow enough food for three meals a day – even in the face of an extreme climate and poor soil. The garden, shaped like a keyhole from above, encompasses a circular raised bed with a central basket where compostable waste is placed along with used water from the kitchen. These gardens give fantastic results quickly and add nutritious vegetables to provide a balanced diet</a:t>
            </a:r>
            <a:endParaRPr lang="en-GB" dirty="0"/>
          </a:p>
          <a:p>
            <a:endParaRPr lang="en-GB" dirty="0"/>
          </a:p>
        </p:txBody>
      </p:sp>
      <p:sp>
        <p:nvSpPr>
          <p:cNvPr id="4" name="Slide Number Placeholder 3">
            <a:extLst>
              <a:ext uri="{FF2B5EF4-FFF2-40B4-BE49-F238E27FC236}">
                <a16:creationId xmlns:a16="http://schemas.microsoft.com/office/drawing/2014/main" id="{050ED20E-73D4-21B0-6728-71DEDE670ED8}"/>
              </a:ext>
            </a:extLst>
          </p:cNvPr>
          <p:cNvSpPr>
            <a:spLocks noGrp="1"/>
          </p:cNvSpPr>
          <p:nvPr>
            <p:ph type="sldNum" sz="quarter" idx="5"/>
          </p:nvPr>
        </p:nvSpPr>
        <p:spPr/>
        <p:txBody>
          <a:bodyPr/>
          <a:lstStyle/>
          <a:p>
            <a:fld id="{51FBF7C2-7E5A-48DA-88B9-03B24D3CB2C8}" type="slidenum">
              <a:rPr lang="en-GB" smtClean="0"/>
              <a:t>16</a:t>
            </a:fld>
            <a:endParaRPr lang="en-GB"/>
          </a:p>
        </p:txBody>
      </p:sp>
    </p:spTree>
    <p:extLst>
      <p:ext uri="{BB962C8B-B14F-4D97-AF65-F5344CB8AC3E}">
        <p14:creationId xmlns:p14="http://schemas.microsoft.com/office/powerpoint/2010/main" val="6265567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GB" sz="1200" dirty="0">
                <a:solidFill>
                  <a:srgbClr val="000000"/>
                </a:solidFill>
                <a:effectLst/>
                <a:latin typeface="Roboto-Regular"/>
                <a:ea typeface="Times New Roman" panose="02020603050405020304" pitchFamily="18" charset="0"/>
                <a:cs typeface="Calibri" panose="020F0502020204030204" pitchFamily="34" charset="0"/>
              </a:rPr>
              <a:t>By twinning your church/community garden (£60 for an individual garden) you’ll be planting hope for our neighbours in rural Kenya. In return, you’ll receive: </a:t>
            </a:r>
          </a:p>
          <a:p>
            <a:pPr algn="l">
              <a:buFont typeface="Arial" panose="020B0604020202020204" pitchFamily="34" charset="0"/>
              <a:buNone/>
            </a:pPr>
            <a:endParaRPr lang="en-GB" sz="1200" dirty="0">
              <a:solidFill>
                <a:srgbClr val="000000"/>
              </a:solidFill>
              <a:effectLst/>
              <a:latin typeface="Roboto-Regular"/>
              <a:ea typeface="Times New Roman" panose="02020603050405020304" pitchFamily="18" charset="0"/>
              <a:cs typeface="Calibri" panose="020F0502020204030204" pitchFamily="34" charset="0"/>
            </a:endParaRPr>
          </a:p>
          <a:p>
            <a:pPr algn="l">
              <a:buFont typeface="Arial" panose="020B0604020202020204" pitchFamily="34" charset="0"/>
              <a:buChar char="•"/>
            </a:pPr>
            <a:r>
              <a:rPr lang="en-GB" b="0" i="0" dirty="0">
                <a:solidFill>
                  <a:srgbClr val="222222"/>
                </a:solidFill>
                <a:effectLst/>
                <a:latin typeface="Roboto-Regular"/>
              </a:rPr>
              <a:t> a sustainable wooden plaque to display in your garden</a:t>
            </a:r>
          </a:p>
          <a:p>
            <a:pPr algn="l">
              <a:buFont typeface="Arial" panose="020B0604020202020204" pitchFamily="34" charset="0"/>
              <a:buChar char="•"/>
            </a:pPr>
            <a:r>
              <a:rPr lang="en-GB" b="0" i="0" dirty="0">
                <a:solidFill>
                  <a:srgbClr val="222222"/>
                </a:solidFill>
                <a:effectLst/>
                <a:latin typeface="Roboto-Regular"/>
              </a:rPr>
              <a:t> a vegetable growing guide from Charles Dowding, our no-dig expert</a:t>
            </a:r>
          </a:p>
          <a:p>
            <a:pPr algn="l">
              <a:buFont typeface="Arial" panose="020B0604020202020204" pitchFamily="34" charset="0"/>
              <a:buChar char="•"/>
            </a:pPr>
            <a:r>
              <a:rPr lang="en-GB" b="0" i="0" dirty="0">
                <a:solidFill>
                  <a:srgbClr val="222222"/>
                </a:solidFill>
                <a:effectLst/>
                <a:latin typeface="Roboto-Regular"/>
              </a:rPr>
              <a:t> wildflower seeds to get you started on your Garden Twinning adventure</a:t>
            </a:r>
          </a:p>
          <a:p>
            <a:pPr algn="l">
              <a:buFont typeface="Arial" panose="020B0604020202020204" pitchFamily="34" charset="0"/>
              <a:buChar char="•"/>
            </a:pPr>
            <a:r>
              <a:rPr lang="en-GB" b="0" i="0" dirty="0">
                <a:solidFill>
                  <a:srgbClr val="222222"/>
                </a:solidFill>
                <a:effectLst/>
                <a:latin typeface="Roboto-Regular"/>
              </a:rPr>
              <a:t> a garden twinning certificate to display inside your church or community space,  (church only)</a:t>
            </a:r>
          </a:p>
          <a:p>
            <a:pPr algn="l">
              <a:buFont typeface="Arial" panose="020B0604020202020204" pitchFamily="34" charset="0"/>
              <a:buChar char="•"/>
            </a:pPr>
            <a:r>
              <a:rPr lang="en-GB" b="0" i="0" dirty="0">
                <a:solidFill>
                  <a:srgbClr val="222222"/>
                </a:solidFill>
                <a:effectLst/>
                <a:latin typeface="Roboto-Regular"/>
              </a:rPr>
              <a:t> and an opportunity to have a speaker attend one of your meetings to help bring our work to life (church only)</a:t>
            </a:r>
            <a:endParaRPr lang="en-GB" sz="1200" dirty="0">
              <a:effectLst/>
              <a:latin typeface="Roboto-Regular"/>
              <a:ea typeface="Calibri" panose="020F0502020204030204" pitchFamily="34" charset="0"/>
              <a:cs typeface="Times New Roman" panose="02020603050405020304" pitchFamily="18" charset="0"/>
            </a:endParaRPr>
          </a:p>
          <a:p>
            <a:pPr>
              <a:lnSpc>
                <a:spcPct val="107000"/>
              </a:lnSpc>
              <a:spcAft>
                <a:spcPts val="840"/>
              </a:spcAft>
            </a:pPr>
            <a:endParaRPr lang="en-GB" sz="1200" dirty="0">
              <a:solidFill>
                <a:srgbClr val="000000"/>
              </a:solidFill>
              <a:effectLst/>
              <a:latin typeface="Roboto-Regular"/>
              <a:ea typeface="Times New Roman" panose="02020603050405020304" pitchFamily="18" charset="0"/>
              <a:cs typeface="Calibri" panose="020F0502020204030204" pitchFamily="34" charset="0"/>
            </a:endParaRPr>
          </a:p>
          <a:p>
            <a:pPr>
              <a:lnSpc>
                <a:spcPct val="107000"/>
              </a:lnSpc>
              <a:spcAft>
                <a:spcPts val="840"/>
              </a:spcAft>
            </a:pPr>
            <a:r>
              <a:rPr lang="en-GB" sz="1200" dirty="0">
                <a:solidFill>
                  <a:srgbClr val="000000"/>
                </a:solidFill>
                <a:effectLst/>
                <a:latin typeface="Roboto-Regular"/>
                <a:ea typeface="Times New Roman" panose="02020603050405020304" pitchFamily="18" charset="0"/>
                <a:cs typeface="Calibri" panose="020F0502020204030204" pitchFamily="34" charset="0"/>
              </a:rPr>
              <a:t>Plus,</a:t>
            </a:r>
            <a:r>
              <a:rPr lang="en-GB" sz="1200" dirty="0">
                <a:solidFill>
                  <a:srgbClr val="000000"/>
                </a:solidFill>
                <a:effectLst/>
                <a:latin typeface="Roboto-Regular"/>
                <a:ea typeface="Times New Roman" panose="02020603050405020304" pitchFamily="18" charset="0"/>
                <a:cs typeface="Times New Roman" panose="02020603050405020304" pitchFamily="18" charset="0"/>
              </a:rPr>
              <a:t> </a:t>
            </a:r>
            <a:r>
              <a:rPr lang="en-GB" sz="1200" dirty="0">
                <a:solidFill>
                  <a:srgbClr val="000000"/>
                </a:solidFill>
                <a:effectLst/>
                <a:latin typeface="Roboto-Regular"/>
                <a:ea typeface="Times New Roman" panose="02020603050405020304" pitchFamily="18" charset="0"/>
                <a:cs typeface="Calibri" panose="020F0502020204030204" pitchFamily="34" charset="0"/>
              </a:rPr>
              <a:t>we can</a:t>
            </a:r>
            <a:r>
              <a:rPr lang="en-GB" sz="1200" dirty="0">
                <a:solidFill>
                  <a:srgbClr val="000000"/>
                </a:solidFill>
                <a:effectLst/>
                <a:latin typeface="Roboto-Regular"/>
                <a:ea typeface="Times New Roman" panose="02020603050405020304" pitchFamily="18" charset="0"/>
                <a:cs typeface="Roboto" panose="02000000000000000000" pitchFamily="2" charset="0"/>
              </a:rPr>
              <a:t>’</a:t>
            </a:r>
            <a:r>
              <a:rPr lang="en-GB" sz="1200" dirty="0">
                <a:solidFill>
                  <a:srgbClr val="000000"/>
                </a:solidFill>
                <a:effectLst/>
                <a:latin typeface="Roboto-Regular"/>
                <a:ea typeface="Times New Roman" panose="02020603050405020304" pitchFamily="18" charset="0"/>
                <a:cs typeface="Calibri" panose="020F0502020204030204" pitchFamily="34" charset="0"/>
              </a:rPr>
              <a:t>t wait to share the practical</a:t>
            </a:r>
            <a:r>
              <a:rPr lang="en-GB" sz="1200" dirty="0">
                <a:solidFill>
                  <a:srgbClr val="000000"/>
                </a:solidFill>
                <a:effectLst/>
                <a:latin typeface="Roboto-Regular"/>
                <a:ea typeface="Times New Roman" panose="02020603050405020304" pitchFamily="18" charset="0"/>
                <a:cs typeface="Times New Roman" panose="02020603050405020304" pitchFamily="18" charset="0"/>
              </a:rPr>
              <a:t> </a:t>
            </a:r>
            <a:r>
              <a:rPr lang="en-GB" sz="1200" dirty="0">
                <a:solidFill>
                  <a:srgbClr val="000000"/>
                </a:solidFill>
                <a:effectLst/>
                <a:latin typeface="Roboto-Regular"/>
                <a:ea typeface="Times New Roman" panose="02020603050405020304" pitchFamily="18" charset="0"/>
                <a:cs typeface="Calibri" panose="020F0502020204030204" pitchFamily="34" charset="0"/>
              </a:rPr>
              <a:t>techniques</a:t>
            </a:r>
            <a:r>
              <a:rPr lang="en-GB" sz="1200" dirty="0">
                <a:solidFill>
                  <a:srgbClr val="000000"/>
                </a:solidFill>
                <a:effectLst/>
                <a:latin typeface="Roboto-Regular"/>
                <a:ea typeface="Times New Roman" panose="02020603050405020304" pitchFamily="18" charset="0"/>
                <a:cs typeface="Times New Roman" panose="02020603050405020304" pitchFamily="18" charset="0"/>
              </a:rPr>
              <a:t> </a:t>
            </a:r>
            <a:r>
              <a:rPr lang="en-GB" sz="1200" dirty="0">
                <a:solidFill>
                  <a:srgbClr val="000000"/>
                </a:solidFill>
                <a:effectLst/>
                <a:latin typeface="Roboto-Regular"/>
                <a:ea typeface="Times New Roman" panose="02020603050405020304" pitchFamily="18" charset="0"/>
                <a:cs typeface="Calibri" panose="020F0502020204030204" pitchFamily="34" charset="0"/>
              </a:rPr>
              <a:t>families in rural Africa are using in their own gardens</a:t>
            </a:r>
            <a:r>
              <a:rPr lang="en-GB" sz="1200" dirty="0">
                <a:solidFill>
                  <a:srgbClr val="000000"/>
                </a:solidFill>
                <a:effectLst/>
                <a:latin typeface="Roboto-Regular"/>
                <a:ea typeface="Times New Roman" panose="02020603050405020304" pitchFamily="18" charset="0"/>
                <a:cs typeface="Times New Roman" panose="02020603050405020304" pitchFamily="18" charset="0"/>
              </a:rPr>
              <a:t> </a:t>
            </a:r>
            <a:r>
              <a:rPr lang="en-GB" sz="1200" dirty="0">
                <a:solidFill>
                  <a:srgbClr val="000000"/>
                </a:solidFill>
                <a:effectLst/>
                <a:latin typeface="Roboto-Regular"/>
                <a:ea typeface="Times New Roman" panose="02020603050405020304" pitchFamily="18" charset="0"/>
                <a:cs typeface="Calibri" panose="020F0502020204030204" pitchFamily="34" charset="0"/>
              </a:rPr>
              <a:t>to fight hunger and the climate crisis.</a:t>
            </a:r>
            <a:r>
              <a:rPr lang="en-GB" sz="1200" dirty="0">
                <a:solidFill>
                  <a:srgbClr val="000000"/>
                </a:solidFill>
                <a:effectLst/>
                <a:latin typeface="Roboto-Regular"/>
                <a:ea typeface="Times New Roman" panose="02020603050405020304" pitchFamily="18" charset="0"/>
                <a:cs typeface="Times New Roman" panose="02020603050405020304" pitchFamily="18" charset="0"/>
              </a:rPr>
              <a:t> </a:t>
            </a:r>
            <a:endParaRPr lang="en-GB" sz="1200" dirty="0">
              <a:effectLst/>
              <a:latin typeface="Roboto-Regular"/>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40"/>
              </a:spcAft>
              <a:buClrTx/>
              <a:buSzTx/>
              <a:buFontTx/>
              <a:buNone/>
              <a:tabLst/>
              <a:defRPr/>
            </a:pPr>
            <a:endParaRPr lang="en-GB" sz="1200" dirty="0">
              <a:solidFill>
                <a:srgbClr val="000000"/>
              </a:solidFill>
              <a:effectLst/>
              <a:latin typeface="Roboto-Regular"/>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40"/>
              </a:spcAft>
              <a:buClrTx/>
              <a:buSzTx/>
              <a:buFontTx/>
              <a:buNone/>
              <a:tabLst/>
              <a:defRPr/>
            </a:pPr>
            <a:r>
              <a:rPr lang="en-GB" sz="1200" dirty="0">
                <a:solidFill>
                  <a:srgbClr val="000000"/>
                </a:solidFill>
                <a:effectLst/>
                <a:latin typeface="Roboto-Regular"/>
                <a:ea typeface="Times New Roman" panose="02020603050405020304" pitchFamily="18" charset="0"/>
                <a:cs typeface="Times New Roman" panose="02020603050405020304" pitchFamily="18" charset="0"/>
              </a:rPr>
              <a:t>Please do get in touch with info@rippleeffect.org, if you need any further information and happy Twinning! </a:t>
            </a:r>
            <a:endParaRPr lang="en-GB" dirty="0">
              <a:latin typeface="Roboto-Regular"/>
            </a:endParaRPr>
          </a:p>
          <a:p>
            <a:endParaRPr lang="en-GB" dirty="0"/>
          </a:p>
        </p:txBody>
      </p:sp>
      <p:sp>
        <p:nvSpPr>
          <p:cNvPr id="4" name="Slide Number Placeholder 3"/>
          <p:cNvSpPr>
            <a:spLocks noGrp="1"/>
          </p:cNvSpPr>
          <p:nvPr>
            <p:ph type="sldNum" sz="quarter" idx="5"/>
          </p:nvPr>
        </p:nvSpPr>
        <p:spPr/>
        <p:txBody>
          <a:bodyPr/>
          <a:lstStyle/>
          <a:p>
            <a:fld id="{51FBF7C2-7E5A-48DA-88B9-03B24D3CB2C8}" type="slidenum">
              <a:rPr lang="en-GB" smtClean="0"/>
              <a:t>17</a:t>
            </a:fld>
            <a:endParaRPr lang="en-GB"/>
          </a:p>
        </p:txBody>
      </p:sp>
    </p:spTree>
    <p:extLst>
      <p:ext uri="{BB962C8B-B14F-4D97-AF65-F5344CB8AC3E}">
        <p14:creationId xmlns:p14="http://schemas.microsoft.com/office/powerpoint/2010/main" val="2530569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C72907-2470-FA47-66DF-C0F42FAD1F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46AFA6-AF89-8F8E-8C55-4C04E8519E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7E143F-87C7-87A2-F09B-2F3F2CCFC527}"/>
              </a:ext>
            </a:extLst>
          </p:cNvPr>
          <p:cNvSpPr>
            <a:spLocks noGrp="1"/>
          </p:cNvSpPr>
          <p:nvPr>
            <p:ph type="body" idx="1"/>
          </p:nvPr>
        </p:nvSpPr>
        <p:spPr/>
        <p:txBody>
          <a:bodyPr/>
          <a:lstStyle/>
          <a:p>
            <a:r>
              <a:rPr lang="en-GB" sz="1200" dirty="0">
                <a:cs typeface="Calibri" panose="020F0502020204030204"/>
              </a:rPr>
              <a:t>Churches: choose the most appropriate ASK</a:t>
            </a:r>
          </a:p>
          <a:p>
            <a:pPr marL="342900" indent="-342900">
              <a:buFont typeface="Arial" panose="020B0604020202020204" pitchFamily="34" charset="0"/>
              <a:buChar char="•"/>
            </a:pPr>
            <a:r>
              <a:rPr lang="en-GB" sz="1200" dirty="0">
                <a:cs typeface="Calibri" panose="020F0502020204030204"/>
              </a:rPr>
              <a:t>Sign up to Making Ripples (our church e-newsletter)</a:t>
            </a:r>
          </a:p>
          <a:p>
            <a:pPr marL="342900" indent="-342900">
              <a:buFont typeface="Arial" panose="020B0604020202020204" pitchFamily="34" charset="0"/>
              <a:buChar char="•"/>
            </a:pPr>
            <a:r>
              <a:rPr lang="en-GB" sz="1200" dirty="0">
                <a:cs typeface="Calibri" panose="020F0502020204030204"/>
              </a:rPr>
              <a:t>Christmas, Harvest, Lent</a:t>
            </a:r>
          </a:p>
          <a:p>
            <a:pPr marL="342900" indent="-342900">
              <a:buFont typeface="Arial" panose="020B0604020202020204" pitchFamily="34" charset="0"/>
              <a:buChar char="•"/>
            </a:pPr>
            <a:r>
              <a:rPr lang="en-GB" sz="1200" dirty="0">
                <a:cs typeface="Calibri" panose="020F0502020204030204"/>
              </a:rPr>
              <a:t>Mission Partnerships</a:t>
            </a:r>
          </a:p>
          <a:p>
            <a:pPr marL="342900" indent="-342900">
              <a:buFont typeface="Arial" panose="020B0604020202020204" pitchFamily="34" charset="0"/>
              <a:buChar char="•"/>
            </a:pPr>
            <a:r>
              <a:rPr lang="en-GB" sz="1200" dirty="0">
                <a:cs typeface="Calibri" panose="020F0502020204030204"/>
              </a:rPr>
              <a:t>Twin your church garden</a:t>
            </a:r>
          </a:p>
          <a:p>
            <a:pPr marL="342900" indent="-342900">
              <a:buFont typeface="Arial" panose="020B0604020202020204" pitchFamily="34" charset="0"/>
              <a:buChar char="•"/>
            </a:pPr>
            <a:r>
              <a:rPr lang="en-GB" sz="1200" dirty="0">
                <a:cs typeface="Calibri" panose="020F0502020204030204"/>
              </a:rPr>
              <a:t>Eco Tips</a:t>
            </a:r>
          </a:p>
          <a:p>
            <a:pPr>
              <a:lnSpc>
                <a:spcPct val="150000"/>
              </a:lnSpc>
            </a:pPr>
            <a:r>
              <a:rPr lang="en-GB" sz="1200" dirty="0">
                <a:cs typeface="Calibri" panose="020F0502020204030204"/>
              </a:rPr>
              <a:t>Rotary Clubs</a:t>
            </a:r>
          </a:p>
          <a:p>
            <a:pPr marL="342900" indent="-342900">
              <a:lnSpc>
                <a:spcPct val="150000"/>
              </a:lnSpc>
              <a:buFont typeface="Arial" panose="020B0604020202020204" pitchFamily="34" charset="0"/>
              <a:buChar char="•"/>
            </a:pPr>
            <a:r>
              <a:rPr lang="en-GB" sz="1200" dirty="0">
                <a:cs typeface="Calibri" panose="020F0502020204030204"/>
              </a:rPr>
              <a:t>Sign up to e-news to keep up to date with Ripple Effect’s work</a:t>
            </a:r>
          </a:p>
          <a:p>
            <a:pPr marL="342900" indent="-342900">
              <a:lnSpc>
                <a:spcPct val="150000"/>
              </a:lnSpc>
              <a:buFont typeface="Arial" panose="020B0604020202020204" pitchFamily="34" charset="0"/>
              <a:buChar char="•"/>
            </a:pPr>
            <a:endParaRPr lang="en-GB" sz="1200" dirty="0">
              <a:cs typeface="Calibri" panose="020F0502020204030204"/>
            </a:endParaRPr>
          </a:p>
          <a:p>
            <a:pPr marL="0" indent="0">
              <a:lnSpc>
                <a:spcPct val="150000"/>
              </a:lnSpc>
              <a:buFont typeface="Arial" panose="020B0604020202020204" pitchFamily="34" charset="0"/>
              <a:buNone/>
            </a:pPr>
            <a:r>
              <a:rPr lang="en-GB" sz="1200" dirty="0">
                <a:cs typeface="Calibri" panose="020F0502020204030204"/>
              </a:rPr>
              <a:t>There are price points on the next slide</a:t>
            </a:r>
          </a:p>
          <a:p>
            <a:endParaRPr lang="en-GB" dirty="0"/>
          </a:p>
        </p:txBody>
      </p:sp>
      <p:sp>
        <p:nvSpPr>
          <p:cNvPr id="4" name="Slide Number Placeholder 3">
            <a:extLst>
              <a:ext uri="{FF2B5EF4-FFF2-40B4-BE49-F238E27FC236}">
                <a16:creationId xmlns:a16="http://schemas.microsoft.com/office/drawing/2014/main" id="{07CDEF0D-E0DF-4203-000B-8C8AB87B37EC}"/>
              </a:ext>
            </a:extLst>
          </p:cNvPr>
          <p:cNvSpPr>
            <a:spLocks noGrp="1"/>
          </p:cNvSpPr>
          <p:nvPr>
            <p:ph type="sldNum" sz="quarter" idx="5"/>
          </p:nvPr>
        </p:nvSpPr>
        <p:spPr/>
        <p:txBody>
          <a:bodyPr/>
          <a:lstStyle/>
          <a:p>
            <a:fld id="{51FBF7C2-7E5A-48DA-88B9-03B24D3CB2C8}" type="slidenum">
              <a:rPr lang="en-GB" smtClean="0"/>
              <a:t>18</a:t>
            </a:fld>
            <a:endParaRPr lang="en-GB"/>
          </a:p>
        </p:txBody>
      </p:sp>
    </p:spTree>
    <p:extLst>
      <p:ext uri="{BB962C8B-B14F-4D97-AF65-F5344CB8AC3E}">
        <p14:creationId xmlns:p14="http://schemas.microsoft.com/office/powerpoint/2010/main" val="16890822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1FBF7C2-7E5A-48DA-88B9-03B24D3CB2C8}" type="slidenum">
              <a:rPr lang="en-GB" smtClean="0"/>
              <a:t>19</a:t>
            </a:fld>
            <a:endParaRPr lang="en-GB"/>
          </a:p>
        </p:txBody>
      </p:sp>
    </p:spTree>
    <p:extLst>
      <p:ext uri="{BB962C8B-B14F-4D97-AF65-F5344CB8AC3E}">
        <p14:creationId xmlns:p14="http://schemas.microsoft.com/office/powerpoint/2010/main" val="2823081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000" dirty="0">
              <a:latin typeface="Arial" panose="020B0604020202020204" pitchFamily="34" charset="0"/>
              <a:ea typeface="Roboto" panose="02000000000000000000" pitchFamily="2" charset="0"/>
              <a:cs typeface="Arial" panose="020B0604020202020204" pitchFamily="34" charset="0"/>
            </a:endParaRPr>
          </a:p>
          <a:p>
            <a:endParaRPr lang="en-GB" b="1" dirty="0">
              <a:latin typeface="Roboto-Regular"/>
            </a:endParaRPr>
          </a:p>
        </p:txBody>
      </p:sp>
      <p:sp>
        <p:nvSpPr>
          <p:cNvPr id="4" name="Slide Number Placeholder 3"/>
          <p:cNvSpPr>
            <a:spLocks noGrp="1"/>
          </p:cNvSpPr>
          <p:nvPr>
            <p:ph type="sldNum" sz="quarter" idx="5"/>
          </p:nvPr>
        </p:nvSpPr>
        <p:spPr/>
        <p:txBody>
          <a:bodyPr/>
          <a:lstStyle/>
          <a:p>
            <a:fld id="{51FBF7C2-7E5A-48DA-88B9-03B24D3CB2C8}" type="slidenum">
              <a:rPr lang="en-GB" smtClean="0"/>
              <a:t>2</a:t>
            </a:fld>
            <a:endParaRPr lang="en-GB"/>
          </a:p>
        </p:txBody>
      </p:sp>
    </p:spTree>
    <p:extLst>
      <p:ext uri="{BB962C8B-B14F-4D97-AF65-F5344CB8AC3E}">
        <p14:creationId xmlns:p14="http://schemas.microsoft.com/office/powerpoint/2010/main" val="21100873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2D66CA-F8CF-83FF-1C12-80028BE2ED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DB9BF3-8F81-3EA7-FF7F-0CBBCE6A3F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F300B0-9E9E-F35F-ECEC-EB014D99F26A}"/>
              </a:ext>
            </a:extLst>
          </p:cNvPr>
          <p:cNvSpPr>
            <a:spLocks noGrp="1"/>
          </p:cNvSpPr>
          <p:nvPr>
            <p:ph type="body" idx="1"/>
          </p:nvPr>
        </p:nvSpPr>
        <p:spPr/>
        <p:txBody>
          <a:bodyPr/>
          <a:lstStyle/>
          <a:p>
            <a:pPr algn="l"/>
            <a:r>
              <a:rPr lang="en-GB" b="1" dirty="0">
                <a:solidFill>
                  <a:schemeClr val="bg1"/>
                </a:solidFill>
              </a:rPr>
              <a:t>There will be 4 video options for you to add into this presentation (see speaker talks on the resources page). Two of them are embedded so you won’t need Wi-Fi, but it will take up a lot of extra space. </a:t>
            </a:r>
          </a:p>
          <a:p>
            <a:pPr marL="457200" indent="-457200" algn="l">
              <a:buFont typeface="+mj-lt"/>
              <a:buAutoNum type="arabicPeriod"/>
            </a:pPr>
            <a:r>
              <a:rPr lang="en-GB" b="1" dirty="0">
                <a:solidFill>
                  <a:schemeClr val="bg1"/>
                </a:solidFill>
              </a:rPr>
              <a:t>What we do (1 minute -  embedded)</a:t>
            </a:r>
          </a:p>
          <a:p>
            <a:pPr marL="457200" indent="-457200" algn="l">
              <a:buFont typeface="+mj-lt"/>
              <a:buAutoNum type="arabicPeriod"/>
            </a:pPr>
            <a:r>
              <a:rPr lang="en-GB" b="1" i="0" dirty="0">
                <a:solidFill>
                  <a:schemeClr val="bg1"/>
                </a:solidFill>
                <a:effectLst/>
              </a:rPr>
              <a:t>Working Together with our Farming Communities </a:t>
            </a:r>
            <a:r>
              <a:rPr lang="en-GB" b="1" dirty="0">
                <a:solidFill>
                  <a:schemeClr val="bg1"/>
                </a:solidFill>
              </a:rPr>
              <a:t>(3 minutes - embedded)</a:t>
            </a:r>
          </a:p>
          <a:p>
            <a:pPr marL="457200" indent="-457200" algn="l">
              <a:buFont typeface="+mj-lt"/>
              <a:buAutoNum type="arabicPeriod"/>
            </a:pPr>
            <a:r>
              <a:rPr lang="en-GB" b="1" dirty="0">
                <a:solidFill>
                  <a:schemeClr val="bg1"/>
                </a:solidFill>
              </a:rPr>
              <a:t>Push Pull (4 minutes  - YouTube link)</a:t>
            </a:r>
          </a:p>
          <a:p>
            <a:pPr marL="457200" indent="-457200" algn="l">
              <a:buFont typeface="+mj-lt"/>
              <a:buAutoNum type="arabicPeriod"/>
            </a:pPr>
            <a:endParaRPr lang="en-GB" b="0" dirty="0">
              <a:solidFill>
                <a:schemeClr val="bg1"/>
              </a:solidFill>
            </a:endParaRPr>
          </a:p>
          <a:p>
            <a:endParaRPr lang="en-GB" sz="1200" b="0" dirty="0">
              <a:latin typeface="Roboto-Regular"/>
            </a:endParaRPr>
          </a:p>
          <a:p>
            <a:endParaRPr lang="en-GB" dirty="0"/>
          </a:p>
        </p:txBody>
      </p:sp>
      <p:sp>
        <p:nvSpPr>
          <p:cNvPr id="4" name="Slide Number Placeholder 3">
            <a:extLst>
              <a:ext uri="{FF2B5EF4-FFF2-40B4-BE49-F238E27FC236}">
                <a16:creationId xmlns:a16="http://schemas.microsoft.com/office/drawing/2014/main" id="{1820B2DA-163A-F3FE-89AA-F78EEE0DF961}"/>
              </a:ext>
            </a:extLst>
          </p:cNvPr>
          <p:cNvSpPr>
            <a:spLocks noGrp="1"/>
          </p:cNvSpPr>
          <p:nvPr>
            <p:ph type="sldNum" sz="quarter" idx="5"/>
          </p:nvPr>
        </p:nvSpPr>
        <p:spPr/>
        <p:txBody>
          <a:bodyPr/>
          <a:lstStyle/>
          <a:p>
            <a:fld id="{51FBF7C2-7E5A-48DA-88B9-03B24D3CB2C8}" type="slidenum">
              <a:rPr lang="en-GB" smtClean="0"/>
              <a:t>20</a:t>
            </a:fld>
            <a:endParaRPr lang="en-GB"/>
          </a:p>
        </p:txBody>
      </p:sp>
    </p:spTree>
    <p:extLst>
      <p:ext uri="{BB962C8B-B14F-4D97-AF65-F5344CB8AC3E}">
        <p14:creationId xmlns:p14="http://schemas.microsoft.com/office/powerpoint/2010/main" val="38602471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EE8959-E74D-15C9-9C97-FBB6AE96D1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F183A1-B43F-095F-CA98-4344207E66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571542-4D21-FE74-2C50-D93DB23E2F86}"/>
              </a:ext>
            </a:extLst>
          </p:cNvPr>
          <p:cNvSpPr>
            <a:spLocks noGrp="1"/>
          </p:cNvSpPr>
          <p:nvPr>
            <p:ph type="body" idx="1"/>
          </p:nvPr>
        </p:nvSpPr>
        <p:spPr/>
        <p:txBody>
          <a:bodyPr/>
          <a:lstStyle/>
          <a:p>
            <a:pPr marL="457200" indent="-457200" algn="l">
              <a:buFont typeface="+mj-lt"/>
              <a:buAutoNum type="arabicPeriod"/>
            </a:pPr>
            <a:endParaRPr lang="en-GB" b="0" dirty="0">
              <a:solidFill>
                <a:schemeClr val="bg1"/>
              </a:solidFill>
            </a:endParaRPr>
          </a:p>
          <a:p>
            <a:endParaRPr lang="en-GB" sz="1200" b="0" dirty="0">
              <a:latin typeface="Roboto-Regular"/>
            </a:endParaRPr>
          </a:p>
          <a:p>
            <a:endParaRPr lang="en-GB" dirty="0"/>
          </a:p>
        </p:txBody>
      </p:sp>
      <p:sp>
        <p:nvSpPr>
          <p:cNvPr id="4" name="Slide Number Placeholder 3">
            <a:extLst>
              <a:ext uri="{FF2B5EF4-FFF2-40B4-BE49-F238E27FC236}">
                <a16:creationId xmlns:a16="http://schemas.microsoft.com/office/drawing/2014/main" id="{F44EC26F-3B10-CFCA-A4DD-F1ED81C22723}"/>
              </a:ext>
            </a:extLst>
          </p:cNvPr>
          <p:cNvSpPr>
            <a:spLocks noGrp="1"/>
          </p:cNvSpPr>
          <p:nvPr>
            <p:ph type="sldNum" sz="quarter" idx="5"/>
          </p:nvPr>
        </p:nvSpPr>
        <p:spPr/>
        <p:txBody>
          <a:bodyPr/>
          <a:lstStyle/>
          <a:p>
            <a:fld id="{51FBF7C2-7E5A-48DA-88B9-03B24D3CB2C8}" type="slidenum">
              <a:rPr lang="en-GB" smtClean="0"/>
              <a:t>21</a:t>
            </a:fld>
            <a:endParaRPr lang="en-GB"/>
          </a:p>
        </p:txBody>
      </p:sp>
    </p:spTree>
    <p:extLst>
      <p:ext uri="{BB962C8B-B14F-4D97-AF65-F5344CB8AC3E}">
        <p14:creationId xmlns:p14="http://schemas.microsoft.com/office/powerpoint/2010/main" val="25822831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Further information can be found in the Sustainable techniques from rural Africa leaflet  Also known as Push Pull. You can find further information here </a:t>
            </a:r>
            <a:r>
              <a:rPr lang="en-GB" dirty="0">
                <a:hlinkClick r:id="rId3"/>
              </a:rPr>
              <a:t>Ripple Effect | Push-pull biotechnology</a:t>
            </a:r>
            <a:endParaRPr lang="en-GB" dirty="0"/>
          </a:p>
          <a:p>
            <a:endParaRPr lang="en-GB" dirty="0"/>
          </a:p>
          <a:p>
            <a:r>
              <a:rPr lang="en-US" sz="1200" b="1" i="0" kern="1200" dirty="0">
                <a:solidFill>
                  <a:schemeClr val="tx1"/>
                </a:solidFill>
                <a:effectLst/>
                <a:latin typeface="+mn-lt"/>
                <a:ea typeface="+mn-ea"/>
                <a:cs typeface="+mn-cs"/>
              </a:rPr>
              <a:t>How does push-pull work?</a:t>
            </a:r>
          </a:p>
          <a:p>
            <a:r>
              <a:rPr lang="en-US" sz="1200" b="0" i="0" kern="1200" dirty="0">
                <a:solidFill>
                  <a:schemeClr val="tx1"/>
                </a:solidFill>
                <a:effectLst/>
                <a:latin typeface="+mn-lt"/>
                <a:ea typeface="+mn-ea"/>
                <a:cs typeface="+mn-cs"/>
              </a:rPr>
              <a:t>The technique is straightforward. Farmers intercrop their maize with the legume crop </a:t>
            </a:r>
            <a:r>
              <a:rPr lang="en-US" sz="1200" b="0" i="1" kern="1200" dirty="0" err="1">
                <a:solidFill>
                  <a:schemeClr val="tx1"/>
                </a:solidFill>
                <a:effectLst/>
                <a:latin typeface="+mn-lt"/>
                <a:ea typeface="+mn-ea"/>
                <a:cs typeface="+mn-cs"/>
              </a:rPr>
              <a:t>Desmodium</a:t>
            </a:r>
            <a:r>
              <a:rPr lang="en-US" sz="1200" b="0" i="1"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(also known as tick clover) which continuously produces </a:t>
            </a:r>
            <a:r>
              <a:rPr lang="en-US" sz="1200" b="0" i="0" kern="1200" dirty="0" err="1">
                <a:solidFill>
                  <a:schemeClr val="tx1"/>
                </a:solidFill>
                <a:effectLst/>
                <a:latin typeface="+mn-lt"/>
                <a:ea typeface="+mn-ea"/>
                <a:cs typeface="+mn-cs"/>
              </a:rPr>
              <a:t>defence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odours</a:t>
            </a:r>
            <a:r>
              <a:rPr lang="en-US" sz="1200" b="0" i="0" kern="1200" dirty="0">
                <a:solidFill>
                  <a:schemeClr val="tx1"/>
                </a:solidFill>
                <a:effectLst/>
                <a:latin typeface="+mn-lt"/>
                <a:ea typeface="+mn-ea"/>
                <a:cs typeface="+mn-cs"/>
              </a:rPr>
              <a:t> that repel (push) stemborer moths away from the maize. </a:t>
            </a:r>
            <a:r>
              <a:rPr lang="en-US" sz="1200" b="0" i="0" kern="1200" dirty="0" err="1">
                <a:solidFill>
                  <a:schemeClr val="tx1"/>
                </a:solidFill>
                <a:effectLst/>
                <a:latin typeface="+mn-lt"/>
                <a:ea typeface="+mn-ea"/>
                <a:cs typeface="+mn-cs"/>
              </a:rPr>
              <a:t>Desmodium</a:t>
            </a:r>
            <a:r>
              <a:rPr lang="en-US" sz="1200" b="0" i="0" kern="1200" dirty="0">
                <a:solidFill>
                  <a:schemeClr val="tx1"/>
                </a:solidFill>
                <a:effectLst/>
                <a:latin typeface="+mn-lt"/>
                <a:ea typeface="+mn-ea"/>
                <a:cs typeface="+mn-cs"/>
              </a:rPr>
              <a:t> also deters the growth of the </a:t>
            </a:r>
            <a:r>
              <a:rPr lang="en-US" sz="1200" b="0" i="1" kern="1200" dirty="0">
                <a:solidFill>
                  <a:schemeClr val="tx1"/>
                </a:solidFill>
                <a:effectLst/>
                <a:latin typeface="+mn-lt"/>
                <a:ea typeface="+mn-ea"/>
                <a:cs typeface="+mn-cs"/>
              </a:rPr>
              <a:t>Striga</a:t>
            </a:r>
            <a:r>
              <a:rPr lang="en-US" sz="1200" b="0" i="0" kern="1200" dirty="0">
                <a:solidFill>
                  <a:schemeClr val="tx1"/>
                </a:solidFill>
                <a:effectLst/>
                <a:latin typeface="+mn-lt"/>
                <a:ea typeface="+mn-ea"/>
                <a:cs typeface="+mn-cs"/>
              </a:rPr>
              <a:t> weed.</a:t>
            </a:r>
          </a:p>
          <a:p>
            <a:r>
              <a:rPr lang="en-US" sz="1200" b="0" i="0" kern="1200" dirty="0">
                <a:solidFill>
                  <a:schemeClr val="tx1"/>
                </a:solidFill>
                <a:effectLst/>
                <a:latin typeface="+mn-lt"/>
                <a:ea typeface="+mn-ea"/>
                <a:cs typeface="+mn-cs"/>
              </a:rPr>
              <a:t>The pull element is provided by </a:t>
            </a:r>
            <a:r>
              <a:rPr lang="en-US" sz="1200" b="0" i="0" kern="1200" dirty="0" err="1">
                <a:solidFill>
                  <a:schemeClr val="tx1"/>
                </a:solidFill>
                <a:effectLst/>
                <a:latin typeface="+mn-lt"/>
                <a:ea typeface="+mn-ea"/>
                <a:cs typeface="+mn-cs"/>
              </a:rPr>
              <a:t>Bracharia</a:t>
            </a:r>
            <a:r>
              <a:rPr lang="en-US" sz="1200" b="0" i="0" kern="1200" dirty="0">
                <a:solidFill>
                  <a:schemeClr val="tx1"/>
                </a:solidFill>
                <a:effectLst/>
                <a:latin typeface="+mn-lt"/>
                <a:ea typeface="+mn-ea"/>
                <a:cs typeface="+mn-cs"/>
              </a:rPr>
              <a:t> or Napier grass planted as a border crop around a maize plot. It offers the multiple benefits of being attractive to stemborers while also fixing nitrogen into soil, and being a nutritious animal feed.</a:t>
            </a:r>
          </a:p>
          <a:p>
            <a:endParaRPr lang="en-GB" dirty="0"/>
          </a:p>
        </p:txBody>
      </p:sp>
      <p:sp>
        <p:nvSpPr>
          <p:cNvPr id="4" name="Slide Number Placeholder 3"/>
          <p:cNvSpPr>
            <a:spLocks noGrp="1"/>
          </p:cNvSpPr>
          <p:nvPr>
            <p:ph type="sldNum" sz="quarter" idx="5"/>
          </p:nvPr>
        </p:nvSpPr>
        <p:spPr/>
        <p:txBody>
          <a:bodyPr/>
          <a:lstStyle/>
          <a:p>
            <a:fld id="{51FBF7C2-7E5A-48DA-88B9-03B24D3CB2C8}" type="slidenum">
              <a:rPr lang="en-GB" smtClean="0"/>
              <a:t>22</a:t>
            </a:fld>
            <a:endParaRPr lang="en-GB"/>
          </a:p>
        </p:txBody>
      </p:sp>
    </p:spTree>
    <p:extLst>
      <p:ext uri="{BB962C8B-B14F-4D97-AF65-F5344CB8AC3E}">
        <p14:creationId xmlns:p14="http://schemas.microsoft.com/office/powerpoint/2010/main" val="32256315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Transformative household methodology  </a:t>
            </a:r>
            <a:r>
              <a:rPr lang="en-GB" dirty="0"/>
              <a:t>(you can read the THM paper if you’d like more information </a:t>
            </a:r>
            <a:r>
              <a:rPr lang="en-GB" dirty="0">
                <a:hlinkClick r:id="rId3"/>
              </a:rPr>
              <a:t>THM-for-Gender-and-Nutrition-Training-Manual-May-2023-V2-FINAL-PDF-1_2023-07-26-122431_rbye.pdf</a:t>
            </a:r>
            <a:r>
              <a:rPr lang="en-GB" dirty="0"/>
              <a:t>)</a:t>
            </a:r>
          </a:p>
          <a:p>
            <a:endParaRPr lang="en-US" dirty="0"/>
          </a:p>
          <a:p>
            <a:r>
              <a:rPr lang="en-US" dirty="0"/>
              <a:t>The Transformative Household Methodology (THM) is a tool that aims at creating awareness of intra-household gender relations between women, men, girls, and boys. The THM identifies the different roles and responsibilities of household members, their access and control over resources and their related benefits. </a:t>
            </a:r>
          </a:p>
          <a:p>
            <a:endParaRPr lang="en-US" dirty="0"/>
          </a:p>
          <a:p>
            <a:r>
              <a:rPr lang="en-US" dirty="0"/>
              <a:t>The THM methodology has been implemented in all Ripple Effect country </a:t>
            </a:r>
            <a:r>
              <a:rPr lang="en-US" dirty="0" err="1"/>
              <a:t>programmes</a:t>
            </a:r>
            <a:r>
              <a:rPr lang="en-US" dirty="0"/>
              <a:t> in Burundi, Ethiopia, Kenya, Rwanda, Uganda and Zambia. This innovative relationships methodology contributes to women’s empowerment by reducing their unpaid workload in the household, giving them more time and energy to be involved in community work and higher-value activities. It has also increased the decision making at household level. We see women becoming more involved in household decision-making, including discussions about how substantial amounts of money should be spent. We also see men getting involved with decisions around cooking and food. </a:t>
            </a:r>
          </a:p>
          <a:p>
            <a:endParaRPr lang="en-US" dirty="0"/>
          </a:p>
          <a:p>
            <a:r>
              <a:rPr lang="en-US" dirty="0"/>
              <a:t>“</a:t>
            </a:r>
            <a:r>
              <a:rPr lang="en-US" b="1" i="1" dirty="0"/>
              <a:t>Whenever I earned money, I never discussed with my wife how to spend it; it was mine and I spent it as I wished; sometimes on unnecessary things. I am glad now we jointly decide how we spend family income which has led to developments in our home</a:t>
            </a:r>
            <a:r>
              <a:rPr lang="en-US" dirty="0"/>
              <a:t>.” Jean-Baptiste Ripple Effect project participant.</a:t>
            </a:r>
          </a:p>
          <a:p>
            <a:endParaRPr lang="en-US" dirty="0"/>
          </a:p>
          <a:p>
            <a:r>
              <a:rPr lang="en-US" dirty="0"/>
              <a:t>Our data shows that women's physical workload decreases as a result of THM sessions and that men became significantly more involved in nearly all household activities. Even when men reported that they were teased by others for performing what were perceived as “female” tasks they persevered, which indicates an authentic Transformative Household Methodology for Gender &amp; Nutrition 10 change in attitude. Critically, when household workloads are more fairly shared, and women have a voice in what crops will be grown or what equipment or livestock will be bought, farm yields tend to increase. Families become more food secure, and this increased security improves family relationships further, cementing the changes in a positive feedback loop.</a:t>
            </a:r>
            <a:endParaRPr lang="en-GB" dirty="0"/>
          </a:p>
        </p:txBody>
      </p:sp>
      <p:sp>
        <p:nvSpPr>
          <p:cNvPr id="4" name="Slide Number Placeholder 3"/>
          <p:cNvSpPr>
            <a:spLocks noGrp="1"/>
          </p:cNvSpPr>
          <p:nvPr>
            <p:ph type="sldNum" sz="quarter" idx="5"/>
          </p:nvPr>
        </p:nvSpPr>
        <p:spPr/>
        <p:txBody>
          <a:bodyPr/>
          <a:lstStyle/>
          <a:p>
            <a:fld id="{51FBF7C2-7E5A-48DA-88B9-03B24D3CB2C8}" type="slidenum">
              <a:rPr lang="en-GB" smtClean="0"/>
              <a:t>23</a:t>
            </a:fld>
            <a:endParaRPr lang="en-GB"/>
          </a:p>
        </p:txBody>
      </p:sp>
    </p:spTree>
    <p:extLst>
      <p:ext uri="{BB962C8B-B14F-4D97-AF65-F5344CB8AC3E}">
        <p14:creationId xmlns:p14="http://schemas.microsoft.com/office/powerpoint/2010/main" val="7881308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Thank you for listening!</a:t>
            </a:r>
          </a:p>
        </p:txBody>
      </p:sp>
      <p:sp>
        <p:nvSpPr>
          <p:cNvPr id="4" name="Slide Number Placeholder 3"/>
          <p:cNvSpPr>
            <a:spLocks noGrp="1"/>
          </p:cNvSpPr>
          <p:nvPr>
            <p:ph type="sldNum" sz="quarter" idx="5"/>
          </p:nvPr>
        </p:nvSpPr>
        <p:spPr/>
        <p:txBody>
          <a:bodyPr/>
          <a:lstStyle/>
          <a:p>
            <a:fld id="{51FBF7C2-7E5A-48DA-88B9-03B24D3CB2C8}" type="slidenum">
              <a:rPr lang="en-GB" smtClean="0"/>
              <a:t>24</a:t>
            </a:fld>
            <a:endParaRPr lang="en-GB"/>
          </a:p>
        </p:txBody>
      </p:sp>
    </p:spTree>
    <p:extLst>
      <p:ext uri="{BB962C8B-B14F-4D97-AF65-F5344CB8AC3E}">
        <p14:creationId xmlns:p14="http://schemas.microsoft.com/office/powerpoint/2010/main" val="36412371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latin typeface="Roboto-Regular"/>
            </a:endParaRPr>
          </a:p>
          <a:p>
            <a:r>
              <a:rPr lang="en-GB" sz="1600" dirty="0">
                <a:latin typeface="Roboto-Regular"/>
              </a:rPr>
              <a:t>Thank you for choosing to support Ripple Effect.</a:t>
            </a:r>
          </a:p>
          <a:p>
            <a:pPr>
              <a:lnSpc>
                <a:spcPct val="107000"/>
              </a:lnSpc>
              <a:spcAft>
                <a:spcPts val="800"/>
              </a:spcAft>
            </a:pPr>
            <a:endParaRPr lang="en-GB" sz="1600" dirty="0">
              <a:effectLst/>
              <a:latin typeface="Roboto" panose="02000000000000000000" pitchFamily="2"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600" dirty="0">
                <a:effectLst/>
                <a:latin typeface="Roboto" panose="02000000000000000000" pitchFamily="2" charset="0"/>
                <a:ea typeface="Calibri" panose="020F0502020204030204" pitchFamily="34" charset="0"/>
                <a:cs typeface="Calibri" panose="020F0502020204030204" pitchFamily="34" charset="0"/>
              </a:rPr>
              <a:t>In this presentation, you’ll learn about the work of Ripple Effect and find out about twinning your garden, or your church’s garden to help support farming families in Kenya.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51FBF7C2-7E5A-48DA-88B9-03B24D3CB2C8}" type="slidenum">
              <a:rPr lang="en-GB" smtClean="0"/>
              <a:t>3</a:t>
            </a:fld>
            <a:endParaRPr lang="en-GB"/>
          </a:p>
        </p:txBody>
      </p:sp>
    </p:spTree>
    <p:extLst>
      <p:ext uri="{BB962C8B-B14F-4D97-AF65-F5344CB8AC3E}">
        <p14:creationId xmlns:p14="http://schemas.microsoft.com/office/powerpoint/2010/main" val="16594548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WHERE</a:t>
            </a:r>
            <a:endParaRPr lang="en-GB"/>
          </a:p>
          <a:p>
            <a:r>
              <a:rPr lang="en-GB"/>
              <a:t>Ripple Effect has established country programmes in Ethiopia, Kenya, Uganda, Rwanda, Burundi and Zambia.</a:t>
            </a:r>
            <a:endParaRPr lang="en-US"/>
          </a:p>
          <a:p>
            <a:endParaRPr lang="en-GB"/>
          </a:p>
          <a:p>
            <a:r>
              <a:rPr lang="en-GB"/>
              <a:t>80% of Ripple Effect staff are from these countries – working with and for the communities they live alongside.</a:t>
            </a:r>
            <a:endParaRPr lang="en-US"/>
          </a:p>
          <a:p>
            <a:endParaRPr lang="en-GB"/>
          </a:p>
          <a:p>
            <a:endParaRPr lang="en-GB" b="1">
              <a:latin typeface="Roboto-Regular"/>
            </a:endParaRPr>
          </a:p>
        </p:txBody>
      </p:sp>
      <p:sp>
        <p:nvSpPr>
          <p:cNvPr id="4" name="Slide Number Placeholder 3"/>
          <p:cNvSpPr>
            <a:spLocks noGrp="1"/>
          </p:cNvSpPr>
          <p:nvPr>
            <p:ph type="sldNum" sz="quarter" idx="5"/>
          </p:nvPr>
        </p:nvSpPr>
        <p:spPr/>
        <p:txBody>
          <a:bodyPr/>
          <a:lstStyle/>
          <a:p>
            <a:fld id="{51FBF7C2-7E5A-48DA-88B9-03B24D3CB2C8}" type="slidenum">
              <a:rPr lang="en-GB" smtClean="0"/>
              <a:t>4</a:t>
            </a:fld>
            <a:endParaRPr lang="en-GB"/>
          </a:p>
        </p:txBody>
      </p:sp>
    </p:spTree>
    <p:extLst>
      <p:ext uri="{BB962C8B-B14F-4D97-AF65-F5344CB8AC3E}">
        <p14:creationId xmlns:p14="http://schemas.microsoft.com/office/powerpoint/2010/main" val="2110087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1AF917-EE69-AF2E-A366-F18D6EF506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5CC1A5-ACD3-3974-5F7E-CAC2A6A263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45945A-7F99-2D7F-25D0-1770DFA87281}"/>
              </a:ext>
            </a:extLst>
          </p:cNvPr>
          <p:cNvSpPr>
            <a:spLocks noGrp="1"/>
          </p:cNvSpPr>
          <p:nvPr>
            <p:ph type="body" idx="1"/>
          </p:nvPr>
        </p:nvSpPr>
        <p:spPr/>
        <p:txBody>
          <a:bodyPr/>
          <a:lstStyle/>
          <a:p>
            <a:r>
              <a:rPr lang="en-GB" sz="1000" dirty="0">
                <a:latin typeface="Arial" panose="020B0604020202020204" pitchFamily="34" charset="0"/>
                <a:ea typeface="Roboto" panose="02000000000000000000" pitchFamily="2" charset="0"/>
                <a:cs typeface="Arial" panose="020B0604020202020204" pitchFamily="34" charset="0"/>
              </a:rPr>
              <a:t>This slide will help bulk up your talk should you need a bit extra! But there won’t be time for this in a shorter talk</a:t>
            </a:r>
          </a:p>
          <a:p>
            <a:r>
              <a:rPr lang="en-GB" sz="1000" dirty="0">
                <a:latin typeface="Arial" panose="020B0604020202020204" pitchFamily="34" charset="0"/>
                <a:ea typeface="Roboto" panose="02000000000000000000" pitchFamily="2" charset="0"/>
                <a:cs typeface="Arial" panose="020B0604020202020204" pitchFamily="34" charset="0"/>
              </a:rPr>
              <a:t>Photo: Founding Farmer -  David Bragg preparing the cows to </a:t>
            </a:r>
            <a:r>
              <a:rPr lang="en-GB" sz="1000">
                <a:latin typeface="Arial" panose="020B0604020202020204" pitchFamily="34" charset="0"/>
                <a:ea typeface="Roboto" panose="02000000000000000000" pitchFamily="2" charset="0"/>
                <a:cs typeface="Arial" panose="020B0604020202020204" pitchFamily="34" charset="0"/>
              </a:rPr>
              <a:t>take onto the first plane to Uganda.</a:t>
            </a:r>
          </a:p>
          <a:p>
            <a:endParaRPr lang="en-GB" sz="1000" dirty="0">
              <a:latin typeface="Arial" panose="020B0604020202020204" pitchFamily="34" charset="0"/>
              <a:ea typeface="Roboto" panose="02000000000000000000" pitchFamily="2" charset="0"/>
              <a:cs typeface="Arial" panose="020B0604020202020204" pitchFamily="34" charset="0"/>
            </a:endParaRPr>
          </a:p>
          <a:p>
            <a:pPr algn="l">
              <a:buNone/>
            </a:pPr>
            <a:r>
              <a:rPr lang="en-US" sz="1200" b="1" i="0" dirty="0">
                <a:solidFill>
                  <a:srgbClr val="222222"/>
                </a:solidFill>
                <a:effectLst/>
              </a:rPr>
              <a:t>Ripple Effect was set up by a group of Christian dairy farmers from the UK in 1988.</a:t>
            </a:r>
          </a:p>
          <a:p>
            <a:pPr algn="l">
              <a:spcBef>
                <a:spcPts val="1200"/>
              </a:spcBef>
              <a:buNone/>
            </a:pPr>
            <a:r>
              <a:rPr lang="en-US" sz="1200" b="0" i="0" dirty="0">
                <a:solidFill>
                  <a:srgbClr val="222222"/>
                </a:solidFill>
                <a:effectLst/>
              </a:rPr>
              <a:t>Outraged at EU milk quotas, which were forcing them to slaughter healthy dairy cows, and in response to an appeal from Uganda for milk, they embarked on a project, which was set to become an innovative and practical charity.</a:t>
            </a:r>
          </a:p>
          <a:p>
            <a:pPr algn="l">
              <a:spcBef>
                <a:spcPts val="1200"/>
              </a:spcBef>
              <a:buNone/>
            </a:pPr>
            <a:r>
              <a:rPr lang="en-US" sz="1200" b="0" i="0" dirty="0">
                <a:solidFill>
                  <a:srgbClr val="222222"/>
                </a:solidFill>
                <a:effectLst/>
              </a:rPr>
              <a:t>Uganda was just emerging from a long civil war, communities and their farmland had been destroyed and much of the country's livestock wiped out. Several of the UK farmers flew to Africa to investigate how they could help.</a:t>
            </a:r>
          </a:p>
          <a:p>
            <a:pPr algn="l">
              <a:spcBef>
                <a:spcPts val="1200"/>
              </a:spcBef>
              <a:buNone/>
            </a:pPr>
            <a:r>
              <a:rPr lang="en-US" sz="1200" b="0" i="0" dirty="0">
                <a:solidFill>
                  <a:srgbClr val="222222"/>
                </a:solidFill>
                <a:effectLst/>
              </a:rPr>
              <a:t>Meeting with Ugandan farmers, the Bishop of Mukono, and a livestock expert, they saw how smallholder dairy farming in Africa could work. People there were unable to feed themselves and milk would provide an instant source of nutrition. They returned to the UK determined to help, and sent cows from their own herds to Uganda. Ripple Effect was born.</a:t>
            </a:r>
          </a:p>
          <a:p>
            <a:pPr algn="l">
              <a:spcBef>
                <a:spcPts val="1200"/>
              </a:spcBef>
              <a:buNone/>
            </a:pPr>
            <a:r>
              <a:rPr lang="en-US" sz="1200" b="1" i="0" dirty="0">
                <a:solidFill>
                  <a:srgbClr val="222222"/>
                </a:solidFill>
                <a:effectLst/>
              </a:rPr>
              <a:t>We've changed a lot since then.</a:t>
            </a:r>
          </a:p>
          <a:p>
            <a:pPr algn="l">
              <a:spcBef>
                <a:spcPts val="1200"/>
              </a:spcBef>
              <a:buNone/>
            </a:pPr>
            <a:r>
              <a:rPr lang="en-US" sz="1200" b="0" i="0" dirty="0">
                <a:solidFill>
                  <a:srgbClr val="222222"/>
                </a:solidFill>
                <a:effectLst/>
              </a:rPr>
              <a:t>We no longer send cows from the UK, we source them locally. In fact, livestock is just a tiny part of </a:t>
            </a:r>
            <a:r>
              <a:rPr lang="en-US" sz="1200" b="0" i="0" u="sng" dirty="0">
                <a:solidFill>
                  <a:srgbClr val="F25D32"/>
                </a:solidFill>
                <a:effectLst/>
                <a:hlinkClick r:id="rId3"/>
              </a:rPr>
              <a:t>what we do today</a:t>
            </a:r>
            <a:r>
              <a:rPr lang="en-US" sz="1200" b="0" i="0" dirty="0">
                <a:solidFill>
                  <a:srgbClr val="222222"/>
                </a:solidFill>
                <a:effectLst/>
              </a:rPr>
              <a:t>.</a:t>
            </a:r>
          </a:p>
          <a:p>
            <a:pPr algn="l">
              <a:spcBef>
                <a:spcPts val="1200"/>
              </a:spcBef>
              <a:buNone/>
            </a:pPr>
            <a:r>
              <a:rPr lang="en-US" sz="1200" b="0" i="0" dirty="0">
                <a:solidFill>
                  <a:srgbClr val="222222"/>
                </a:solidFill>
                <a:effectLst/>
              </a:rPr>
              <a:t>Over time, our work has expanded to include much wider training on nutrition, gender equality and business skills. We are proud to have worked with over 2 million people as they have learned to grow and sell more, and share their new-found knowledge with their neighbours, who then do the same.</a:t>
            </a:r>
          </a:p>
          <a:p>
            <a:pPr algn="l">
              <a:spcBef>
                <a:spcPts val="1200"/>
              </a:spcBef>
              <a:buNone/>
            </a:pPr>
            <a:r>
              <a:rPr lang="en-US" sz="1200" b="0" i="0" dirty="0">
                <a:solidFill>
                  <a:srgbClr val="222222"/>
                </a:solidFill>
                <a:effectLst/>
                <a:hlinkClick r:id="rId4"/>
              </a:rPr>
              <a:t>Watch our video below </a:t>
            </a:r>
            <a:r>
              <a:rPr lang="en-US" sz="1200" b="0" i="0" dirty="0">
                <a:solidFill>
                  <a:srgbClr val="222222"/>
                </a:solidFill>
                <a:effectLst/>
              </a:rPr>
              <a:t>to see how far we’ve come, with the help of our global family.</a:t>
            </a:r>
          </a:p>
          <a:p>
            <a:endParaRPr lang="en-GB" b="1" dirty="0">
              <a:latin typeface="Roboto-Regular"/>
            </a:endParaRPr>
          </a:p>
        </p:txBody>
      </p:sp>
      <p:sp>
        <p:nvSpPr>
          <p:cNvPr id="4" name="Slide Number Placeholder 3">
            <a:extLst>
              <a:ext uri="{FF2B5EF4-FFF2-40B4-BE49-F238E27FC236}">
                <a16:creationId xmlns:a16="http://schemas.microsoft.com/office/drawing/2014/main" id="{C6EBA4D4-CA71-911C-4E1E-91F3945927B4}"/>
              </a:ext>
            </a:extLst>
          </p:cNvPr>
          <p:cNvSpPr>
            <a:spLocks noGrp="1"/>
          </p:cNvSpPr>
          <p:nvPr>
            <p:ph type="sldNum" sz="quarter" idx="5"/>
          </p:nvPr>
        </p:nvSpPr>
        <p:spPr/>
        <p:txBody>
          <a:bodyPr/>
          <a:lstStyle/>
          <a:p>
            <a:fld id="{51FBF7C2-7E5A-48DA-88B9-03B24D3CB2C8}" type="slidenum">
              <a:rPr lang="en-GB" smtClean="0"/>
              <a:t>5</a:t>
            </a:fld>
            <a:endParaRPr lang="en-GB"/>
          </a:p>
        </p:txBody>
      </p:sp>
    </p:spTree>
    <p:extLst>
      <p:ext uri="{BB962C8B-B14F-4D97-AF65-F5344CB8AC3E}">
        <p14:creationId xmlns:p14="http://schemas.microsoft.com/office/powerpoint/2010/main" val="5254409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200" b="0" i="0" u="none" strike="noStrike" baseline="0" dirty="0">
                <a:latin typeface="Roboto-Regular"/>
              </a:rPr>
              <a:t>We have 37 years' experience supporting families in rural Africa to learn more, grow more and sell more.  Our projects are typically three years long.  Once families have completed their Ripple Effect training, they then share what they know and have with their communities, creating a ripple effect across rural Africa.</a:t>
            </a:r>
          </a:p>
          <a:p>
            <a:pPr algn="l"/>
            <a:endParaRPr lang="en-GB" sz="1200" b="0" i="0" u="none" strike="noStrike" baseline="0" dirty="0">
              <a:latin typeface="Roboto-Regula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effectLst/>
                <a:latin typeface="Roboto-Regular"/>
                <a:ea typeface="+mn-ea"/>
                <a:cs typeface="+mn-cs"/>
              </a:rPr>
              <a:t>There are three core strands to our work (detailed in the following slides)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kern="1200" dirty="0">
                <a:solidFill>
                  <a:schemeClr val="tx1"/>
                </a:solidFill>
                <a:effectLst/>
                <a:latin typeface="Roboto-Regular"/>
                <a:ea typeface="+mn-ea"/>
                <a:cs typeface="+mn-cs"/>
              </a:rPr>
              <a:t>Farming sustainably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kern="1200" dirty="0">
                <a:solidFill>
                  <a:schemeClr val="tx1"/>
                </a:solidFill>
                <a:effectLst/>
                <a:latin typeface="Roboto-Regular"/>
                <a:ea typeface="+mn-ea"/>
                <a:cs typeface="+mn-cs"/>
              </a:rPr>
              <a:t>Gender and social inclusion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kern="1200" dirty="0">
                <a:solidFill>
                  <a:schemeClr val="tx1"/>
                </a:solidFill>
                <a:effectLst/>
                <a:latin typeface="Roboto-Regular"/>
                <a:ea typeface="+mn-ea"/>
                <a:cs typeface="+mn-cs"/>
              </a:rPr>
              <a:t>Business skills</a:t>
            </a:r>
            <a:endParaRPr lang="en-GB" dirty="0"/>
          </a:p>
          <a:p>
            <a:endParaRPr lang="en-GB" dirty="0"/>
          </a:p>
        </p:txBody>
      </p:sp>
      <p:sp>
        <p:nvSpPr>
          <p:cNvPr id="4" name="Slide Number Placeholder 3"/>
          <p:cNvSpPr>
            <a:spLocks noGrp="1"/>
          </p:cNvSpPr>
          <p:nvPr>
            <p:ph type="sldNum" sz="quarter" idx="5"/>
          </p:nvPr>
        </p:nvSpPr>
        <p:spPr/>
        <p:txBody>
          <a:bodyPr/>
          <a:lstStyle/>
          <a:p>
            <a:fld id="{51FBF7C2-7E5A-48DA-88B9-03B24D3CB2C8}" type="slidenum">
              <a:rPr lang="en-GB" smtClean="0"/>
              <a:t>6</a:t>
            </a:fld>
            <a:endParaRPr lang="en-GB"/>
          </a:p>
        </p:txBody>
      </p:sp>
    </p:spTree>
    <p:extLst>
      <p:ext uri="{BB962C8B-B14F-4D97-AF65-F5344CB8AC3E}">
        <p14:creationId xmlns:p14="http://schemas.microsoft.com/office/powerpoint/2010/main" val="30927865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200" b="1">
                <a:latin typeface="Teko-Regular"/>
              </a:rPr>
              <a:t>Farming sustainably</a:t>
            </a:r>
          </a:p>
          <a:p>
            <a:pPr algn="l"/>
            <a:r>
              <a:rPr lang="en-GB" sz="1200" b="0" i="0" u="none" strike="noStrike" baseline="0">
                <a:solidFill>
                  <a:srgbClr val="000000"/>
                </a:solidFill>
                <a:latin typeface="Roboto-Regular"/>
              </a:rPr>
              <a:t>Ripple Effect trains families in using up to date and traditional approaches to farming. Families learn to build productive farms and to adapt to the effects of the climate crisis. And ultimately their farms will have a climate-positive impact!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baseline="0">
                <a:solidFill>
                  <a:srgbClr val="000000"/>
                </a:solidFill>
                <a:latin typeface="Roboto-Regular"/>
              </a:rPr>
              <a:t>Community trainers and peer farmers share their knowledge with more farmers and communities, so there is a ripple effect of learning.</a:t>
            </a:r>
          </a:p>
          <a:p>
            <a:pPr algn="l"/>
            <a:endParaRPr lang="en-GB" sz="1200">
              <a:latin typeface="Roboto-Regular"/>
            </a:endParaRPr>
          </a:p>
          <a:p>
            <a:pPr algn="l"/>
            <a:r>
              <a:rPr lang="en-GB" sz="1200" b="0" i="0">
                <a:solidFill>
                  <a:srgbClr val="000000"/>
                </a:solidFill>
                <a:effectLst/>
                <a:latin typeface="Segoe UI" panose="020B0502040204020203" pitchFamily="34" charset="0"/>
              </a:rPr>
              <a:t>Ripple Effect helps farmers think about the resources available to them within their community. We then teach the organic agricultural principles and skills they need to integrate these into a sustainable, biodiverse farm – without expensive artificial fertilisers or GM seeds. </a:t>
            </a:r>
          </a:p>
          <a:p>
            <a:pPr algn="l"/>
            <a:endParaRPr lang="en-GB" sz="1200" b="0" i="0">
              <a:solidFill>
                <a:srgbClr val="000000"/>
              </a:solidFill>
              <a:effectLst/>
              <a:latin typeface="Segoe UI" panose="020B0502040204020203" pitchFamily="34" charset="0"/>
            </a:endParaRPr>
          </a:p>
          <a:p>
            <a:pPr algn="l"/>
            <a:r>
              <a:rPr lang="en-GB" sz="1200" b="0" i="0">
                <a:solidFill>
                  <a:srgbClr val="000000"/>
                </a:solidFill>
                <a:effectLst/>
                <a:latin typeface="Segoe UI" panose="020B0502040204020203" pitchFamily="34" charset="0"/>
              </a:rPr>
              <a:t>Techniques such as water harvesting, composting, use of manure, vegetable growing, tree planting and animal husbandry are easily adaptable to each farmer’s own land and needs. Being able to grow more, better, means a more diverse diet and improved nutrition. </a:t>
            </a:r>
          </a:p>
          <a:p>
            <a:endParaRPr lang="en-GB"/>
          </a:p>
        </p:txBody>
      </p:sp>
      <p:sp>
        <p:nvSpPr>
          <p:cNvPr id="4" name="Slide Number Placeholder 3"/>
          <p:cNvSpPr>
            <a:spLocks noGrp="1"/>
          </p:cNvSpPr>
          <p:nvPr>
            <p:ph type="sldNum" sz="quarter" idx="5"/>
          </p:nvPr>
        </p:nvSpPr>
        <p:spPr/>
        <p:txBody>
          <a:bodyPr/>
          <a:lstStyle/>
          <a:p>
            <a:fld id="{51FBF7C2-7E5A-48DA-88B9-03B24D3CB2C8}" type="slidenum">
              <a:rPr lang="en-GB" smtClean="0"/>
              <a:t>7</a:t>
            </a:fld>
            <a:endParaRPr lang="en-GB"/>
          </a:p>
        </p:txBody>
      </p:sp>
    </p:spTree>
    <p:extLst>
      <p:ext uri="{BB962C8B-B14F-4D97-AF65-F5344CB8AC3E}">
        <p14:creationId xmlns:p14="http://schemas.microsoft.com/office/powerpoint/2010/main" val="35753962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buNone/>
            </a:pPr>
            <a:r>
              <a:rPr lang="en-GB" sz="1200" b="1" kern="100" dirty="0">
                <a:effectLst/>
                <a:latin typeface="Arial" panose="020B0604020202020204" pitchFamily="34" charset="0"/>
                <a:ea typeface="Aptos" panose="020B0004020202020204" pitchFamily="34" charset="0"/>
                <a:cs typeface="Arial" panose="020B0604020202020204" pitchFamily="34" charset="0"/>
              </a:rPr>
              <a:t>Gender and social inclusion:</a:t>
            </a:r>
            <a:endParaRPr lang="en-GB" sz="1200" kern="100" dirty="0">
              <a:effectLst/>
              <a:latin typeface="Arial" panose="020B06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en-GB" sz="1200" kern="100" dirty="0">
                <a:effectLst/>
                <a:latin typeface="Arial" panose="020B0604020202020204" pitchFamily="34" charset="0"/>
                <a:ea typeface="Aptos" panose="020B0004020202020204" pitchFamily="34" charset="0"/>
                <a:cs typeface="Arial" panose="020B0604020202020204" pitchFamily="34" charset="0"/>
              </a:rPr>
              <a:t>Ripple Effect’s local staff in Africa help families develop a shared vision for their home. Through facilitated activities we help the family work out how best to share the workload and decision-making to achieve their vision.</a:t>
            </a:r>
          </a:p>
          <a:p>
            <a:pPr>
              <a:lnSpc>
                <a:spcPct val="115000"/>
              </a:lnSpc>
              <a:spcAft>
                <a:spcPts val="800"/>
              </a:spcAft>
              <a:buNone/>
            </a:pPr>
            <a:endParaRPr lang="en-GB" sz="1200" kern="100" dirty="0">
              <a:effectLst/>
              <a:latin typeface="Arial" panose="020B06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en-GB" sz="1200" kern="100" dirty="0">
                <a:effectLst/>
                <a:latin typeface="Arial" panose="020B0604020202020204" pitchFamily="34" charset="0"/>
                <a:ea typeface="Aptos" panose="020B0004020202020204" pitchFamily="34" charset="0"/>
                <a:cs typeface="Arial" panose="020B0604020202020204" pitchFamily="34" charset="0"/>
              </a:rPr>
              <a:t>Through this approach, family life becomes more harmonious and prosperous, and children grow up happier, better educated and with wider horizons.    </a:t>
            </a:r>
          </a:p>
          <a:p>
            <a:pPr>
              <a:lnSpc>
                <a:spcPct val="115000"/>
              </a:lnSpc>
              <a:spcAft>
                <a:spcPts val="800"/>
              </a:spcAft>
              <a:buNone/>
            </a:pPr>
            <a:endParaRPr lang="en-GB" sz="1200" kern="100" dirty="0">
              <a:effectLst/>
              <a:latin typeface="Arial" panose="020B0604020202020204" pitchFamily="34" charset="0"/>
              <a:ea typeface="Aptos" panose="020B0004020202020204" pitchFamily="34" charset="0"/>
              <a:cs typeface="Arial" panose="020B0604020202020204" pitchFamily="34" charset="0"/>
            </a:endParaRPr>
          </a:p>
          <a:p>
            <a:pPr>
              <a:lnSpc>
                <a:spcPct val="115000"/>
              </a:lnSpc>
              <a:spcAft>
                <a:spcPts val="800"/>
              </a:spcAft>
              <a:buNone/>
            </a:pPr>
            <a:r>
              <a:rPr lang="en-GB" sz="1200" kern="100" dirty="0">
                <a:effectLst/>
                <a:latin typeface="Arial" panose="020B0604020202020204" pitchFamily="34" charset="0"/>
                <a:ea typeface="Aptos" panose="020B0004020202020204" pitchFamily="34" charset="0"/>
                <a:cs typeface="Arial" panose="020B0604020202020204" pitchFamily="34" charset="0"/>
              </a:rPr>
              <a:t>Women in particular are supported to raise their aspirations beyond subsistence farming.</a:t>
            </a:r>
          </a:p>
          <a:p>
            <a:pPr>
              <a:lnSpc>
                <a:spcPct val="115000"/>
              </a:lnSpc>
              <a:spcAft>
                <a:spcPts val="800"/>
              </a:spcAft>
              <a:buNone/>
            </a:pPr>
            <a:endParaRPr lang="en-GB" sz="1200" kern="100" dirty="0">
              <a:effectLst/>
              <a:latin typeface="Arial" panose="020B0604020202020204" pitchFamily="34" charset="0"/>
              <a:ea typeface="Aptos" panose="020B0004020202020204" pitchFamily="34" charset="0"/>
              <a:cs typeface="Arial" panose="020B0604020202020204" pitchFamily="34" charset="0"/>
            </a:endParaRPr>
          </a:p>
          <a:p>
            <a:pPr marL="342900" lvl="0" indent="-342900">
              <a:lnSpc>
                <a:spcPct val="115000"/>
              </a:lnSpc>
              <a:spcAft>
                <a:spcPts val="800"/>
              </a:spcAft>
              <a:buFont typeface="Arial" panose="020B0604020202020204" pitchFamily="34" charset="0"/>
              <a:buChar char="•"/>
              <a:tabLst>
                <a:tab pos="4572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65% of the people we work with are women – research indicates women are more likely to invest income into their family’s future</a:t>
            </a:r>
          </a:p>
          <a:p>
            <a:pPr marL="342900" lvl="0" indent="-342900">
              <a:lnSpc>
                <a:spcPct val="115000"/>
              </a:lnSpc>
              <a:spcAft>
                <a:spcPts val="800"/>
              </a:spcAft>
              <a:buFont typeface="Arial" panose="020B0604020202020204" pitchFamily="34" charset="0"/>
              <a:buChar char="•"/>
              <a:tabLst>
                <a:tab pos="4572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50% of those women are widows – some of the most vulnerable people</a:t>
            </a:r>
          </a:p>
          <a:p>
            <a:pPr algn="l"/>
            <a:br>
              <a:rPr lang="en-GB" sz="1200" dirty="0">
                <a:latin typeface="Arial" panose="020B0604020202020204" pitchFamily="34" charset="0"/>
                <a:cs typeface="Arial" panose="020B0604020202020204" pitchFamily="34" charset="0"/>
              </a:rPr>
            </a:br>
            <a:endParaRPr lang="en-GB" sz="1200" kern="1200" dirty="0">
              <a:solidFill>
                <a:schemeClr val="tx1"/>
              </a:solidFill>
              <a:effectLst/>
              <a:latin typeface="Arial" panose="020B0604020202020204" pitchFamily="34" charset="0"/>
              <a:ea typeface="+mn-ea"/>
              <a:cs typeface="Arial" panose="020B0604020202020204" pitchFamily="34" charset="0"/>
            </a:endParaRPr>
          </a:p>
          <a:p>
            <a:endParaRPr lang="en-GB" sz="1200" dirty="0"/>
          </a:p>
          <a:p>
            <a:endParaRPr lang="en-GB" dirty="0"/>
          </a:p>
        </p:txBody>
      </p:sp>
      <p:sp>
        <p:nvSpPr>
          <p:cNvPr id="4" name="Slide Number Placeholder 3"/>
          <p:cNvSpPr>
            <a:spLocks noGrp="1"/>
          </p:cNvSpPr>
          <p:nvPr>
            <p:ph type="sldNum" sz="quarter" idx="5"/>
          </p:nvPr>
        </p:nvSpPr>
        <p:spPr/>
        <p:txBody>
          <a:bodyPr/>
          <a:lstStyle/>
          <a:p>
            <a:fld id="{51FBF7C2-7E5A-48DA-88B9-03B24D3CB2C8}" type="slidenum">
              <a:rPr lang="en-GB" smtClean="0"/>
              <a:t>8</a:t>
            </a:fld>
            <a:endParaRPr lang="en-GB"/>
          </a:p>
        </p:txBody>
      </p:sp>
    </p:spTree>
    <p:extLst>
      <p:ext uri="{BB962C8B-B14F-4D97-AF65-F5344CB8AC3E}">
        <p14:creationId xmlns:p14="http://schemas.microsoft.com/office/powerpoint/2010/main" val="858772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200" b="1" i="0" u="none" strike="noStrike" baseline="0">
                <a:solidFill>
                  <a:srgbClr val="FFFFFF"/>
                </a:solidFill>
                <a:latin typeface="Roboto-Regular"/>
              </a:rPr>
              <a:t>Business skills</a:t>
            </a:r>
          </a:p>
          <a:p>
            <a:pPr algn="l"/>
            <a:r>
              <a:rPr lang="en-GB" sz="1200" b="0" i="0" u="none" strike="noStrike" baseline="0">
                <a:solidFill>
                  <a:srgbClr val="000000"/>
                </a:solidFill>
                <a:latin typeface="Roboto-Regular"/>
              </a:rPr>
              <a:t>More farmers learn to manage their farm as a business, moving away from subsistence farming to control their own futures: developing profitable micro-businesses, co-operatives and agri-businesses which can access new markets.</a:t>
            </a:r>
          </a:p>
          <a:p>
            <a:pPr algn="l"/>
            <a:endParaRPr lang="en-GB" sz="1200" b="0" i="0" u="none" strike="noStrike" baseline="0">
              <a:solidFill>
                <a:srgbClr val="000000"/>
              </a:solidFill>
              <a:latin typeface="Roboto-Regular"/>
            </a:endParaRPr>
          </a:p>
          <a:p>
            <a:pPr algn="l"/>
            <a:r>
              <a:rPr lang="en-GB" sz="1200">
                <a:solidFill>
                  <a:srgbClr val="000000"/>
                </a:solidFill>
                <a:effectLst/>
                <a:latin typeface="Roboto-Regular"/>
              </a:rPr>
              <a:t>Once families are eating well and earning enough to send their children to school, we encourage them to think bigger, beyond just food security.</a:t>
            </a:r>
            <a:endParaRPr lang="en-GB" sz="1200">
              <a:solidFill>
                <a:srgbClr val="242424"/>
              </a:solidFill>
              <a:effectLst/>
              <a:latin typeface="Roboto-Regular"/>
            </a:endParaRPr>
          </a:p>
          <a:p>
            <a:pPr algn="l"/>
            <a:r>
              <a:rPr lang="en-GB" sz="1200">
                <a:solidFill>
                  <a:srgbClr val="000000"/>
                </a:solidFill>
                <a:effectLst/>
                <a:latin typeface="Roboto-Regular"/>
              </a:rPr>
              <a:t>As part of their training they learn money management and enterprise skills so they can access savings and credit services.</a:t>
            </a:r>
            <a:endParaRPr lang="en-GB" sz="1200">
              <a:solidFill>
                <a:srgbClr val="242424"/>
              </a:solidFill>
              <a:effectLst/>
              <a:latin typeface="Roboto-Regular"/>
            </a:endParaRPr>
          </a:p>
          <a:p>
            <a:pPr algn="l"/>
            <a:r>
              <a:rPr lang="en-GB" sz="1200">
                <a:solidFill>
                  <a:srgbClr val="000000"/>
                </a:solidFill>
                <a:effectLst/>
                <a:latin typeface="Roboto-Regular"/>
              </a:rPr>
              <a:t>They also investigate how best to add value to their produce – for example processing it into another product; and how to store it – enabling it to be sold out of season.</a:t>
            </a:r>
            <a:endParaRPr lang="en-GB" sz="1200">
              <a:solidFill>
                <a:srgbClr val="242424"/>
              </a:solidFill>
              <a:effectLst/>
              <a:latin typeface="Roboto-Regular"/>
            </a:endParaRPr>
          </a:p>
          <a:p>
            <a:pPr algn="l"/>
            <a:r>
              <a:rPr lang="en-GB" sz="1200">
                <a:solidFill>
                  <a:srgbClr val="000000"/>
                </a:solidFill>
                <a:effectLst/>
                <a:latin typeface="Roboto-Regular"/>
              </a:rPr>
              <a:t>Farmers sometimes group together into cooperatives, allowing access to more training, better infrastructure and more reliable markets.</a:t>
            </a:r>
            <a:endParaRPr lang="en-GB" sz="1200">
              <a:solidFill>
                <a:srgbClr val="242424"/>
              </a:solidFill>
              <a:effectLst/>
              <a:latin typeface="Roboto-Regular"/>
            </a:endParaRPr>
          </a:p>
          <a:p>
            <a:pPr algn="l"/>
            <a:r>
              <a:rPr lang="en-GB" sz="1200">
                <a:solidFill>
                  <a:srgbClr val="000000"/>
                </a:solidFill>
                <a:effectLst/>
                <a:latin typeface="Roboto-Regular"/>
              </a:rPr>
              <a:t>They become resilient entrepreneurs, capable of making choices and in charge of their own futures.   </a:t>
            </a:r>
            <a:endParaRPr lang="en-GB" sz="1200">
              <a:solidFill>
                <a:srgbClr val="242424"/>
              </a:solidFill>
              <a:effectLst/>
              <a:latin typeface="Roboto-Regular"/>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baseline="0">
              <a:solidFill>
                <a:srgbClr val="000000"/>
              </a:solidFill>
              <a:latin typeface="Roboto-Regula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baseline="0">
                <a:solidFill>
                  <a:srgbClr val="000000"/>
                </a:solidFill>
                <a:latin typeface="Roboto-Regular"/>
              </a:rPr>
              <a:t>In this photo </a:t>
            </a:r>
            <a:r>
              <a:rPr lang="en-GB" sz="1200" b="0" i="0" u="none" strike="noStrike" baseline="0" err="1">
                <a:solidFill>
                  <a:srgbClr val="000000"/>
                </a:solidFill>
                <a:latin typeface="Roboto-Regular"/>
              </a:rPr>
              <a:t>Agripine</a:t>
            </a:r>
            <a:r>
              <a:rPr lang="en-GB" sz="1200" b="0" i="0" u="none" strike="noStrike" baseline="0">
                <a:solidFill>
                  <a:srgbClr val="000000"/>
                </a:solidFill>
                <a:latin typeface="Roboto-Regular"/>
              </a:rPr>
              <a:t> is holding the soap that she has been making and selling for profit.</a:t>
            </a:r>
          </a:p>
          <a:p>
            <a:endParaRPr lang="en-GB"/>
          </a:p>
        </p:txBody>
      </p:sp>
      <p:sp>
        <p:nvSpPr>
          <p:cNvPr id="4" name="Slide Number Placeholder 3"/>
          <p:cNvSpPr>
            <a:spLocks noGrp="1"/>
          </p:cNvSpPr>
          <p:nvPr>
            <p:ph type="sldNum" sz="quarter" idx="5"/>
          </p:nvPr>
        </p:nvSpPr>
        <p:spPr/>
        <p:txBody>
          <a:bodyPr/>
          <a:lstStyle/>
          <a:p>
            <a:fld id="{51FBF7C2-7E5A-48DA-88B9-03B24D3CB2C8}" type="slidenum">
              <a:rPr lang="en-GB" smtClean="0"/>
              <a:t>9</a:t>
            </a:fld>
            <a:endParaRPr lang="en-GB"/>
          </a:p>
        </p:txBody>
      </p:sp>
    </p:spTree>
    <p:extLst>
      <p:ext uri="{BB962C8B-B14F-4D97-AF65-F5344CB8AC3E}">
        <p14:creationId xmlns:p14="http://schemas.microsoft.com/office/powerpoint/2010/main" val="20008666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8D2BC207-1E60-F747-BD02-E20D5FA07399}"/>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13847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DE675654-942A-9341-A591-684A4D0430F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580023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Title Slide">
    <p:bg>
      <p:bgPr>
        <a:solidFill>
          <a:srgbClr val="8208F1"/>
        </a:solidFill>
        <a:effectLst/>
      </p:bgPr>
    </p:bg>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D1FC37C1-8B91-02D1-F53A-4C1969744CD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65833" t="31111" r="8000" b="51111"/>
          <a:stretch>
            <a:fillRect/>
          </a:stretch>
        </p:blipFill>
        <p:spPr bwMode="auto">
          <a:xfrm>
            <a:off x="9142413" y="5540375"/>
            <a:ext cx="2908300"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a:solidFill>
                  <a:schemeClr val="bg1"/>
                </a:solidFill>
                <a:latin typeface="Impact" panose="020B0806030902050204" pitchFamily="34" charset="0"/>
              </a:defRPr>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a:p>
        </p:txBody>
      </p:sp>
    </p:spTree>
    <p:extLst>
      <p:ext uri="{BB962C8B-B14F-4D97-AF65-F5344CB8AC3E}">
        <p14:creationId xmlns:p14="http://schemas.microsoft.com/office/powerpoint/2010/main" val="2650609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EC92D7-72A8-BA81-3FC3-5F2595E62270}"/>
              </a:ext>
            </a:extLst>
          </p:cNvPr>
          <p:cNvSpPr/>
          <p:nvPr userDrawn="1"/>
        </p:nvSpPr>
        <p:spPr>
          <a:xfrm>
            <a:off x="0" y="0"/>
            <a:ext cx="12192000" cy="944563"/>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sp>
        <p:nvSpPr>
          <p:cNvPr id="4" name="Rectangle 3">
            <a:extLst>
              <a:ext uri="{FF2B5EF4-FFF2-40B4-BE49-F238E27FC236}">
                <a16:creationId xmlns:a16="http://schemas.microsoft.com/office/drawing/2014/main" id="{5A677A5F-D125-B870-8553-4247B5227428}"/>
              </a:ext>
            </a:extLst>
          </p:cNvPr>
          <p:cNvSpPr/>
          <p:nvPr userDrawn="1"/>
        </p:nvSpPr>
        <p:spPr>
          <a:xfrm>
            <a:off x="0" y="0"/>
            <a:ext cx="12192000" cy="944563"/>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sp>
        <p:nvSpPr>
          <p:cNvPr id="5" name="Rectangle 4">
            <a:extLst>
              <a:ext uri="{FF2B5EF4-FFF2-40B4-BE49-F238E27FC236}">
                <a16:creationId xmlns:a16="http://schemas.microsoft.com/office/drawing/2014/main" id="{17A434C8-0139-A71E-9BF6-8498AD0389E6}"/>
              </a:ext>
            </a:extLst>
          </p:cNvPr>
          <p:cNvSpPr/>
          <p:nvPr userDrawn="1"/>
        </p:nvSpPr>
        <p:spPr>
          <a:xfrm>
            <a:off x="0" y="6065838"/>
            <a:ext cx="12192000" cy="792162"/>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pic>
        <p:nvPicPr>
          <p:cNvPr id="6" name="Picture 9">
            <a:extLst>
              <a:ext uri="{FF2B5EF4-FFF2-40B4-BE49-F238E27FC236}">
                <a16:creationId xmlns:a16="http://schemas.microsoft.com/office/drawing/2014/main" id="{1FB1192E-A0A6-06B4-AD95-290C37C78BD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65833" t="31111" r="8000" b="51111"/>
          <a:stretch>
            <a:fillRect/>
          </a:stretch>
        </p:blipFill>
        <p:spPr bwMode="auto">
          <a:xfrm>
            <a:off x="9629775" y="39688"/>
            <a:ext cx="2398713"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a:extLst>
              <a:ext uri="{FF2B5EF4-FFF2-40B4-BE49-F238E27FC236}">
                <a16:creationId xmlns:a16="http://schemas.microsoft.com/office/drawing/2014/main" id="{10D8E197-D1A2-40F5-756D-9EE8ED3C9BF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47749" t="71852" r="25583" b="12889"/>
          <a:stretch>
            <a:fillRect/>
          </a:stretch>
        </p:blipFill>
        <p:spPr bwMode="auto">
          <a:xfrm>
            <a:off x="0" y="6065838"/>
            <a:ext cx="25273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593835" y="1342524"/>
            <a:ext cx="10515600" cy="4351338"/>
          </a:xfrm>
        </p:spPr>
        <p:txBody>
          <a:bodyPr>
            <a:normAutofit/>
          </a:bodyPr>
          <a:lstStyle>
            <a:lvl1pPr marL="0" indent="0">
              <a:buFont typeface="Wingdings" panose="05000000000000000000" pitchFamily="2" charset="2"/>
              <a:buNone/>
              <a:defRPr sz="1800">
                <a:latin typeface="Arial" panose="020B0604020202020204" pitchFamily="34" charset="0"/>
                <a:cs typeface="Arial" panose="020B0604020202020204" pitchFamily="34" charset="0"/>
              </a:defRPr>
            </a:lvl1pPr>
            <a:lvl2pPr marL="685800" indent="-228600">
              <a:buFont typeface="Wingdings" panose="05000000000000000000" pitchFamily="2" charset="2"/>
              <a:buChar char="§"/>
              <a:defRPr sz="1800" b="1">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sz="1800">
                <a:latin typeface="Arial" panose="020B0604020202020204" pitchFamily="34" charset="0"/>
                <a:cs typeface="Arial" panose="020B0604020202020204" pitchFamily="34" charset="0"/>
              </a:defRPr>
            </a:lvl3pPr>
            <a:lvl4pPr marL="1371600" indent="0">
              <a:buFont typeface="Wingdings" panose="05000000000000000000" pitchFamily="2" charset="2"/>
              <a:buNone/>
              <a:defRPr sz="1800">
                <a:latin typeface="Arial" panose="020B0604020202020204" pitchFamily="34" charset="0"/>
                <a:cs typeface="Arial" panose="020B0604020202020204" pitchFamily="34" charset="0"/>
              </a:defRPr>
            </a:lvl4pPr>
            <a:lvl5pPr marL="1828800" indent="0">
              <a:buFont typeface="Wingdings" panose="05000000000000000000" pitchFamily="2" charset="2"/>
              <a:buNone/>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itle 1"/>
          <p:cNvSpPr>
            <a:spLocks noGrp="1"/>
          </p:cNvSpPr>
          <p:nvPr>
            <p:ph type="title"/>
          </p:nvPr>
        </p:nvSpPr>
        <p:spPr>
          <a:xfrm>
            <a:off x="593835" y="58582"/>
            <a:ext cx="10515600" cy="827715"/>
          </a:xfrm>
        </p:spPr>
        <p:txBody>
          <a:bodyPr>
            <a:normAutofit/>
          </a:bodyPr>
          <a:lstStyle>
            <a:lvl1pPr>
              <a:defRPr sz="2800">
                <a:solidFill>
                  <a:schemeClr val="bg1"/>
                </a:solidFill>
                <a:latin typeface="Impact" panose="020B0806030902050204" pitchFamily="34" charset="0"/>
              </a:defRPr>
            </a:lvl1pPr>
          </a:lstStyle>
          <a:p>
            <a:r>
              <a:rPr lang="en-US"/>
              <a:t>Click to edit Master title style</a:t>
            </a:r>
            <a:endParaRPr lang="en-GB"/>
          </a:p>
        </p:txBody>
      </p:sp>
      <p:sp>
        <p:nvSpPr>
          <p:cNvPr id="8" name="Date Placeholder 3">
            <a:extLst>
              <a:ext uri="{FF2B5EF4-FFF2-40B4-BE49-F238E27FC236}">
                <a16:creationId xmlns:a16="http://schemas.microsoft.com/office/drawing/2014/main" id="{E8C4EBA9-385F-3B14-9873-1D50CDBFACA0}"/>
              </a:ext>
            </a:extLst>
          </p:cNvPr>
          <p:cNvSpPr>
            <a:spLocks noGrp="1"/>
          </p:cNvSpPr>
          <p:nvPr>
            <p:ph type="dt" sz="half" idx="10"/>
          </p:nvPr>
        </p:nvSpPr>
        <p:spPr/>
        <p:txBody>
          <a:bodyPr/>
          <a:lstStyle>
            <a:lvl1pPr>
              <a:defRPr/>
            </a:lvl1pPr>
          </a:lstStyle>
          <a:p>
            <a:pPr>
              <a:defRPr/>
            </a:pPr>
            <a:fld id="{FD334522-57D0-4237-B10F-61A91B109C33}" type="datetimeFigureOut">
              <a:rPr lang="en-GB"/>
              <a:pPr>
                <a:defRPr/>
              </a:pPr>
              <a:t>23/07/2025</a:t>
            </a:fld>
            <a:endParaRPr lang="en-GB"/>
          </a:p>
        </p:txBody>
      </p:sp>
      <p:sp>
        <p:nvSpPr>
          <p:cNvPr id="9" name="Footer Placeholder 4">
            <a:extLst>
              <a:ext uri="{FF2B5EF4-FFF2-40B4-BE49-F238E27FC236}">
                <a16:creationId xmlns:a16="http://schemas.microsoft.com/office/drawing/2014/main" id="{D7FEF84D-4692-387B-8242-D0041D611F42}"/>
              </a:ext>
            </a:extLst>
          </p:cNvPr>
          <p:cNvSpPr>
            <a:spLocks noGrp="1"/>
          </p:cNvSpPr>
          <p:nvPr>
            <p:ph type="ftr" sz="quarter" idx="11"/>
          </p:nvPr>
        </p:nvSpPr>
        <p:spPr/>
        <p:txBody>
          <a:bodyPr/>
          <a:lstStyle>
            <a:lvl1pPr>
              <a:defRPr/>
            </a:lvl1pPr>
          </a:lstStyle>
          <a:p>
            <a:pPr>
              <a:defRPr/>
            </a:pPr>
            <a:endParaRPr lang="en-GB"/>
          </a:p>
        </p:txBody>
      </p:sp>
      <p:sp>
        <p:nvSpPr>
          <p:cNvPr id="10" name="Slide Number Placeholder 5">
            <a:extLst>
              <a:ext uri="{FF2B5EF4-FFF2-40B4-BE49-F238E27FC236}">
                <a16:creationId xmlns:a16="http://schemas.microsoft.com/office/drawing/2014/main" id="{E7E9B856-A223-8913-F4DC-1B7DB4162C02}"/>
              </a:ext>
            </a:extLst>
          </p:cNvPr>
          <p:cNvSpPr>
            <a:spLocks noGrp="1"/>
          </p:cNvSpPr>
          <p:nvPr>
            <p:ph type="sldNum" sz="quarter" idx="12"/>
          </p:nvPr>
        </p:nvSpPr>
        <p:spPr/>
        <p:txBody>
          <a:bodyPr/>
          <a:lstStyle>
            <a:lvl1pPr>
              <a:defRPr/>
            </a:lvl1pPr>
          </a:lstStyle>
          <a:p>
            <a:pPr>
              <a:defRPr/>
            </a:pPr>
            <a:fld id="{67249765-20EE-4CC0-8B2E-DF0C187B00A6}" type="slidenum">
              <a:rPr lang="en-GB"/>
              <a:pPr>
                <a:defRPr/>
              </a:pPr>
              <a:t>‹#›</a:t>
            </a:fld>
            <a:endParaRPr lang="en-GB"/>
          </a:p>
        </p:txBody>
      </p:sp>
    </p:spTree>
    <p:extLst>
      <p:ext uri="{BB962C8B-B14F-4D97-AF65-F5344CB8AC3E}">
        <p14:creationId xmlns:p14="http://schemas.microsoft.com/office/powerpoint/2010/main" val="1466659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8208F1"/>
        </a:solidFill>
        <a:effectLst/>
      </p:bgPr>
    </p:bg>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D1FC37C1-8B91-02D1-F53A-4C1969744CD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65833" t="31111" r="8000" b="51111"/>
          <a:stretch>
            <a:fillRect/>
          </a:stretch>
        </p:blipFill>
        <p:spPr bwMode="auto">
          <a:xfrm>
            <a:off x="9142413" y="5540375"/>
            <a:ext cx="2908300"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a:solidFill>
                  <a:schemeClr val="bg1"/>
                </a:solidFill>
                <a:latin typeface="Impact" panose="020B0806030902050204" pitchFamily="34" charset="0"/>
              </a:defRPr>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a:p>
        </p:txBody>
      </p:sp>
    </p:spTree>
    <p:extLst>
      <p:ext uri="{BB962C8B-B14F-4D97-AF65-F5344CB8AC3E}">
        <p14:creationId xmlns:p14="http://schemas.microsoft.com/office/powerpoint/2010/main" val="3834922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EC92D7-72A8-BA81-3FC3-5F2595E62270}"/>
              </a:ext>
            </a:extLst>
          </p:cNvPr>
          <p:cNvSpPr/>
          <p:nvPr userDrawn="1"/>
        </p:nvSpPr>
        <p:spPr>
          <a:xfrm>
            <a:off x="0" y="0"/>
            <a:ext cx="12192000" cy="944563"/>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sp>
        <p:nvSpPr>
          <p:cNvPr id="4" name="Rectangle 3">
            <a:extLst>
              <a:ext uri="{FF2B5EF4-FFF2-40B4-BE49-F238E27FC236}">
                <a16:creationId xmlns:a16="http://schemas.microsoft.com/office/drawing/2014/main" id="{5A677A5F-D125-B870-8553-4247B5227428}"/>
              </a:ext>
            </a:extLst>
          </p:cNvPr>
          <p:cNvSpPr/>
          <p:nvPr userDrawn="1"/>
        </p:nvSpPr>
        <p:spPr>
          <a:xfrm>
            <a:off x="0" y="0"/>
            <a:ext cx="12192000" cy="944563"/>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sp>
        <p:nvSpPr>
          <p:cNvPr id="5" name="Rectangle 4">
            <a:extLst>
              <a:ext uri="{FF2B5EF4-FFF2-40B4-BE49-F238E27FC236}">
                <a16:creationId xmlns:a16="http://schemas.microsoft.com/office/drawing/2014/main" id="{17A434C8-0139-A71E-9BF6-8498AD0389E6}"/>
              </a:ext>
            </a:extLst>
          </p:cNvPr>
          <p:cNvSpPr/>
          <p:nvPr userDrawn="1"/>
        </p:nvSpPr>
        <p:spPr>
          <a:xfrm>
            <a:off x="0" y="6065838"/>
            <a:ext cx="12192000" cy="792162"/>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pic>
        <p:nvPicPr>
          <p:cNvPr id="6" name="Picture 9">
            <a:extLst>
              <a:ext uri="{FF2B5EF4-FFF2-40B4-BE49-F238E27FC236}">
                <a16:creationId xmlns:a16="http://schemas.microsoft.com/office/drawing/2014/main" id="{1FB1192E-A0A6-06B4-AD95-290C37C78BD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65833" t="31111" r="8000" b="51111"/>
          <a:stretch>
            <a:fillRect/>
          </a:stretch>
        </p:blipFill>
        <p:spPr bwMode="auto">
          <a:xfrm>
            <a:off x="9629775" y="39688"/>
            <a:ext cx="2398713"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a:extLst>
              <a:ext uri="{FF2B5EF4-FFF2-40B4-BE49-F238E27FC236}">
                <a16:creationId xmlns:a16="http://schemas.microsoft.com/office/drawing/2014/main" id="{10D8E197-D1A2-40F5-756D-9EE8ED3C9BF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47749" t="71852" r="25583" b="12889"/>
          <a:stretch>
            <a:fillRect/>
          </a:stretch>
        </p:blipFill>
        <p:spPr bwMode="auto">
          <a:xfrm>
            <a:off x="0" y="6065838"/>
            <a:ext cx="25273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593835" y="1342524"/>
            <a:ext cx="10515600" cy="4351338"/>
          </a:xfrm>
        </p:spPr>
        <p:txBody>
          <a:bodyPr>
            <a:normAutofit/>
          </a:bodyPr>
          <a:lstStyle>
            <a:lvl1pPr marL="0" indent="0">
              <a:buFont typeface="Wingdings" panose="05000000000000000000" pitchFamily="2" charset="2"/>
              <a:buNone/>
              <a:defRPr sz="1800">
                <a:latin typeface="Arial" panose="020B0604020202020204" pitchFamily="34" charset="0"/>
                <a:cs typeface="Arial" panose="020B0604020202020204" pitchFamily="34" charset="0"/>
              </a:defRPr>
            </a:lvl1pPr>
            <a:lvl2pPr marL="685800" indent="-228600">
              <a:buFont typeface="Wingdings" panose="05000000000000000000" pitchFamily="2" charset="2"/>
              <a:buChar char="§"/>
              <a:defRPr sz="1800" b="1">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sz="1800">
                <a:latin typeface="Arial" panose="020B0604020202020204" pitchFamily="34" charset="0"/>
                <a:cs typeface="Arial" panose="020B0604020202020204" pitchFamily="34" charset="0"/>
              </a:defRPr>
            </a:lvl3pPr>
            <a:lvl4pPr marL="1371600" indent="0">
              <a:buFont typeface="Wingdings" panose="05000000000000000000" pitchFamily="2" charset="2"/>
              <a:buNone/>
              <a:defRPr sz="1800">
                <a:latin typeface="Arial" panose="020B0604020202020204" pitchFamily="34" charset="0"/>
                <a:cs typeface="Arial" panose="020B0604020202020204" pitchFamily="34" charset="0"/>
              </a:defRPr>
            </a:lvl4pPr>
            <a:lvl5pPr marL="1828800" indent="0">
              <a:buFont typeface="Wingdings" panose="05000000000000000000" pitchFamily="2" charset="2"/>
              <a:buNone/>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itle 1"/>
          <p:cNvSpPr>
            <a:spLocks noGrp="1"/>
          </p:cNvSpPr>
          <p:nvPr>
            <p:ph type="title"/>
          </p:nvPr>
        </p:nvSpPr>
        <p:spPr>
          <a:xfrm>
            <a:off x="593835" y="58582"/>
            <a:ext cx="10515600" cy="827715"/>
          </a:xfrm>
        </p:spPr>
        <p:txBody>
          <a:bodyPr>
            <a:normAutofit/>
          </a:bodyPr>
          <a:lstStyle>
            <a:lvl1pPr>
              <a:defRPr sz="2800">
                <a:solidFill>
                  <a:schemeClr val="bg1"/>
                </a:solidFill>
                <a:latin typeface="Impact" panose="020B0806030902050204" pitchFamily="34" charset="0"/>
              </a:defRPr>
            </a:lvl1pPr>
          </a:lstStyle>
          <a:p>
            <a:r>
              <a:rPr lang="en-US"/>
              <a:t>Click to edit Master title style</a:t>
            </a:r>
            <a:endParaRPr lang="en-GB"/>
          </a:p>
        </p:txBody>
      </p:sp>
      <p:sp>
        <p:nvSpPr>
          <p:cNvPr id="8" name="Date Placeholder 3">
            <a:extLst>
              <a:ext uri="{FF2B5EF4-FFF2-40B4-BE49-F238E27FC236}">
                <a16:creationId xmlns:a16="http://schemas.microsoft.com/office/drawing/2014/main" id="{E8C4EBA9-385F-3B14-9873-1D50CDBFACA0}"/>
              </a:ext>
            </a:extLst>
          </p:cNvPr>
          <p:cNvSpPr>
            <a:spLocks noGrp="1"/>
          </p:cNvSpPr>
          <p:nvPr>
            <p:ph type="dt" sz="half" idx="10"/>
          </p:nvPr>
        </p:nvSpPr>
        <p:spPr/>
        <p:txBody>
          <a:bodyPr/>
          <a:lstStyle>
            <a:lvl1pPr>
              <a:defRPr/>
            </a:lvl1pPr>
          </a:lstStyle>
          <a:p>
            <a:pPr>
              <a:defRPr/>
            </a:pPr>
            <a:fld id="{FD334522-57D0-4237-B10F-61A91B109C33}" type="datetimeFigureOut">
              <a:rPr lang="en-GB"/>
              <a:pPr>
                <a:defRPr/>
              </a:pPr>
              <a:t>23/07/2025</a:t>
            </a:fld>
            <a:endParaRPr lang="en-GB"/>
          </a:p>
        </p:txBody>
      </p:sp>
      <p:sp>
        <p:nvSpPr>
          <p:cNvPr id="9" name="Footer Placeholder 4">
            <a:extLst>
              <a:ext uri="{FF2B5EF4-FFF2-40B4-BE49-F238E27FC236}">
                <a16:creationId xmlns:a16="http://schemas.microsoft.com/office/drawing/2014/main" id="{D7FEF84D-4692-387B-8242-D0041D611F42}"/>
              </a:ext>
            </a:extLst>
          </p:cNvPr>
          <p:cNvSpPr>
            <a:spLocks noGrp="1"/>
          </p:cNvSpPr>
          <p:nvPr>
            <p:ph type="ftr" sz="quarter" idx="11"/>
          </p:nvPr>
        </p:nvSpPr>
        <p:spPr/>
        <p:txBody>
          <a:bodyPr/>
          <a:lstStyle>
            <a:lvl1pPr>
              <a:defRPr/>
            </a:lvl1pPr>
          </a:lstStyle>
          <a:p>
            <a:pPr>
              <a:defRPr/>
            </a:pPr>
            <a:endParaRPr lang="en-GB"/>
          </a:p>
        </p:txBody>
      </p:sp>
      <p:sp>
        <p:nvSpPr>
          <p:cNvPr id="10" name="Slide Number Placeholder 5">
            <a:extLst>
              <a:ext uri="{FF2B5EF4-FFF2-40B4-BE49-F238E27FC236}">
                <a16:creationId xmlns:a16="http://schemas.microsoft.com/office/drawing/2014/main" id="{E7E9B856-A223-8913-F4DC-1B7DB4162C02}"/>
              </a:ext>
            </a:extLst>
          </p:cNvPr>
          <p:cNvSpPr>
            <a:spLocks noGrp="1"/>
          </p:cNvSpPr>
          <p:nvPr>
            <p:ph type="sldNum" sz="quarter" idx="12"/>
          </p:nvPr>
        </p:nvSpPr>
        <p:spPr/>
        <p:txBody>
          <a:bodyPr/>
          <a:lstStyle>
            <a:lvl1pPr>
              <a:defRPr/>
            </a:lvl1pPr>
          </a:lstStyle>
          <a:p>
            <a:pPr>
              <a:defRPr/>
            </a:pPr>
            <a:fld id="{67249765-20EE-4CC0-8B2E-DF0C187B00A6}" type="slidenum">
              <a:rPr lang="en-GB"/>
              <a:pPr>
                <a:defRPr/>
              </a:pPr>
              <a:t>‹#›</a:t>
            </a:fld>
            <a:endParaRPr lang="en-GB"/>
          </a:p>
        </p:txBody>
      </p:sp>
    </p:spTree>
    <p:extLst>
      <p:ext uri="{BB962C8B-B14F-4D97-AF65-F5344CB8AC3E}">
        <p14:creationId xmlns:p14="http://schemas.microsoft.com/office/powerpoint/2010/main" val="15033536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80E322B-6489-DD81-3785-814DAA6E5786}"/>
              </a:ext>
            </a:extLst>
          </p:cNvPr>
          <p:cNvSpPr/>
          <p:nvPr userDrawn="1"/>
        </p:nvSpPr>
        <p:spPr>
          <a:xfrm>
            <a:off x="0" y="0"/>
            <a:ext cx="12192000" cy="944563"/>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sp>
        <p:nvSpPr>
          <p:cNvPr id="4" name="Rectangle 3">
            <a:extLst>
              <a:ext uri="{FF2B5EF4-FFF2-40B4-BE49-F238E27FC236}">
                <a16:creationId xmlns:a16="http://schemas.microsoft.com/office/drawing/2014/main" id="{90C288F6-0ED4-0030-99F9-FA989A70DD3E}"/>
              </a:ext>
            </a:extLst>
          </p:cNvPr>
          <p:cNvSpPr/>
          <p:nvPr userDrawn="1"/>
        </p:nvSpPr>
        <p:spPr>
          <a:xfrm>
            <a:off x="0" y="6065838"/>
            <a:ext cx="12192000" cy="792162"/>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pic>
        <p:nvPicPr>
          <p:cNvPr id="5" name="Picture 8">
            <a:extLst>
              <a:ext uri="{FF2B5EF4-FFF2-40B4-BE49-F238E27FC236}">
                <a16:creationId xmlns:a16="http://schemas.microsoft.com/office/drawing/2014/main" id="{ADABEF0A-58A9-C63A-2FA1-DDE6BD0B8FD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65833" t="31111" r="8000" b="51111"/>
          <a:stretch>
            <a:fillRect/>
          </a:stretch>
        </p:blipFill>
        <p:spPr bwMode="auto">
          <a:xfrm>
            <a:off x="9629775" y="39688"/>
            <a:ext cx="2398713"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a:extLst>
              <a:ext uri="{FF2B5EF4-FFF2-40B4-BE49-F238E27FC236}">
                <a16:creationId xmlns:a16="http://schemas.microsoft.com/office/drawing/2014/main" id="{88C3395C-1B18-3497-CE46-E660E49834B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47749" t="71852" r="25583" b="12889"/>
          <a:stretch>
            <a:fillRect/>
          </a:stretch>
        </p:blipFill>
        <p:spPr bwMode="auto">
          <a:xfrm>
            <a:off x="0" y="6065838"/>
            <a:ext cx="25273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A person smiling with a large wooden stick&#10;&#10;Description automatically generated">
            <a:extLst>
              <a:ext uri="{FF2B5EF4-FFF2-40B4-BE49-F238E27FC236}">
                <a16:creationId xmlns:a16="http://schemas.microsoft.com/office/drawing/2014/main" id="{B751FBE2-7A86-CF5A-EE69-8443BA3EEE8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t="12798"/>
          <a:stretch>
            <a:fillRect/>
          </a:stretch>
        </p:blipFill>
        <p:spPr bwMode="auto">
          <a:xfrm>
            <a:off x="7766050" y="1176338"/>
            <a:ext cx="3729038" cy="460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1">
            <a:extLst>
              <a:ext uri="{FF2B5EF4-FFF2-40B4-BE49-F238E27FC236}">
                <a16:creationId xmlns:a16="http://schemas.microsoft.com/office/drawing/2014/main" id="{AEC7C89A-732A-E4E0-AAFA-B900E6F90A08}"/>
              </a:ext>
            </a:extLst>
          </p:cNvPr>
          <p:cNvSpPr txBox="1">
            <a:spLocks noChangeArrowheads="1"/>
          </p:cNvSpPr>
          <p:nvPr userDrawn="1"/>
        </p:nvSpPr>
        <p:spPr bwMode="auto">
          <a:xfrm>
            <a:off x="7835900" y="1314450"/>
            <a:ext cx="3659188" cy="922338"/>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a:latin typeface="Arial" panose="020B0604020202020204" pitchFamily="34" charset="0"/>
                <a:cs typeface="Arial" panose="020B0604020202020204" pitchFamily="34" charset="0"/>
              </a:rPr>
              <a:t>Image caption: who is this? And how does this image compliment your text? </a:t>
            </a:r>
            <a:endParaRPr lang="en-GB" altLang="en-US">
              <a:latin typeface="Arial" panose="020B0604020202020204" pitchFamily="34" charset="0"/>
              <a:cs typeface="Arial" panose="020B0604020202020204" pitchFamily="34" charset="0"/>
            </a:endParaRPr>
          </a:p>
        </p:txBody>
      </p:sp>
      <p:sp>
        <p:nvSpPr>
          <p:cNvPr id="3" name="Content Placeholder 2"/>
          <p:cNvSpPr>
            <a:spLocks noGrp="1"/>
          </p:cNvSpPr>
          <p:nvPr>
            <p:ph sz="half" idx="1"/>
          </p:nvPr>
        </p:nvSpPr>
        <p:spPr>
          <a:xfrm>
            <a:off x="670035" y="1457763"/>
            <a:ext cx="5181600" cy="4351338"/>
          </a:xfrm>
        </p:spPr>
        <p:txBody>
          <a:bodyPr>
            <a:normAutofit/>
          </a:bodyPr>
          <a:lstStyle>
            <a:lvl1pPr marL="228600" indent="-228600">
              <a:buFont typeface="Wingdings" panose="05000000000000000000" pitchFamily="2" charset="2"/>
              <a:buChar char="§"/>
              <a:defRPr sz="1800">
                <a:latin typeface="Arial" panose="020B0604020202020204" pitchFamily="34" charset="0"/>
                <a:cs typeface="Arial" panose="020B0604020202020204" pitchFamily="34" charset="0"/>
              </a:defRPr>
            </a:lvl1pPr>
            <a:lvl2pPr marL="685800" indent="-228600">
              <a:buFont typeface="Wingdings" panose="05000000000000000000" pitchFamily="2" charset="2"/>
              <a:buChar char="§"/>
              <a:defRPr sz="1800">
                <a:latin typeface="Arial" panose="020B0604020202020204" pitchFamily="34" charset="0"/>
                <a:cs typeface="Arial" panose="020B0604020202020204" pitchFamily="34" charset="0"/>
              </a:defRPr>
            </a:lvl2pPr>
            <a:lvl3pPr marL="1143000" indent="-228600">
              <a:buFont typeface="Wingdings" panose="05000000000000000000" pitchFamily="2" charset="2"/>
              <a:buChar char="§"/>
              <a:defRPr sz="1800">
                <a:latin typeface="Arial" panose="020B0604020202020204" pitchFamily="34" charset="0"/>
                <a:cs typeface="Arial" panose="020B0604020202020204" pitchFamily="34" charset="0"/>
              </a:defRPr>
            </a:lvl3pPr>
            <a:lvl4pPr marL="1600200" indent="-228600">
              <a:buFont typeface="Wingdings" panose="05000000000000000000" pitchFamily="2" charset="2"/>
              <a:buChar char="§"/>
              <a:defRPr sz="1800">
                <a:latin typeface="Arial" panose="020B0604020202020204" pitchFamily="34" charset="0"/>
                <a:cs typeface="Arial" panose="020B0604020202020204" pitchFamily="34" charset="0"/>
              </a:defRPr>
            </a:lvl4pPr>
            <a:lvl5pPr marL="2057400" indent="-228600">
              <a:buFont typeface="Wingdings" panose="05000000000000000000" pitchFamily="2" charset="2"/>
              <a:buChar cha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itle 1"/>
          <p:cNvSpPr>
            <a:spLocks noGrp="1"/>
          </p:cNvSpPr>
          <p:nvPr>
            <p:ph type="title"/>
          </p:nvPr>
        </p:nvSpPr>
        <p:spPr>
          <a:xfrm>
            <a:off x="593835" y="58582"/>
            <a:ext cx="10515600" cy="827715"/>
          </a:xfrm>
        </p:spPr>
        <p:txBody>
          <a:bodyPr>
            <a:normAutofit/>
          </a:bodyPr>
          <a:lstStyle>
            <a:lvl1pPr>
              <a:defRPr sz="2800">
                <a:solidFill>
                  <a:schemeClr val="bg1"/>
                </a:solidFill>
                <a:latin typeface="Impact" panose="020B0806030902050204" pitchFamily="34" charset="0"/>
              </a:defRPr>
            </a:lvl1pPr>
          </a:lstStyle>
          <a:p>
            <a:r>
              <a:rPr lang="en-US"/>
              <a:t>Click to edit Master title style</a:t>
            </a:r>
            <a:endParaRPr lang="en-GB"/>
          </a:p>
        </p:txBody>
      </p:sp>
      <p:sp>
        <p:nvSpPr>
          <p:cNvPr id="9" name="Date Placeholder 4">
            <a:extLst>
              <a:ext uri="{FF2B5EF4-FFF2-40B4-BE49-F238E27FC236}">
                <a16:creationId xmlns:a16="http://schemas.microsoft.com/office/drawing/2014/main" id="{33ACE1F0-5097-D324-AAB5-090AD325D07A}"/>
              </a:ext>
            </a:extLst>
          </p:cNvPr>
          <p:cNvSpPr>
            <a:spLocks noGrp="1"/>
          </p:cNvSpPr>
          <p:nvPr>
            <p:ph type="dt" sz="half" idx="10"/>
          </p:nvPr>
        </p:nvSpPr>
        <p:spPr/>
        <p:txBody>
          <a:bodyPr/>
          <a:lstStyle>
            <a:lvl1pPr>
              <a:defRPr/>
            </a:lvl1pPr>
          </a:lstStyle>
          <a:p>
            <a:pPr>
              <a:defRPr/>
            </a:pPr>
            <a:fld id="{97F9CC47-7D5D-49C2-A249-079AE4A29B06}" type="datetimeFigureOut">
              <a:rPr lang="en-GB"/>
              <a:pPr>
                <a:defRPr/>
              </a:pPr>
              <a:t>23/07/2025</a:t>
            </a:fld>
            <a:endParaRPr lang="en-GB"/>
          </a:p>
        </p:txBody>
      </p:sp>
      <p:sp>
        <p:nvSpPr>
          <p:cNvPr id="10" name="Footer Placeholder 5">
            <a:extLst>
              <a:ext uri="{FF2B5EF4-FFF2-40B4-BE49-F238E27FC236}">
                <a16:creationId xmlns:a16="http://schemas.microsoft.com/office/drawing/2014/main" id="{8C95D779-F9D1-2384-08D7-0B91227B1656}"/>
              </a:ext>
            </a:extLst>
          </p:cNvPr>
          <p:cNvSpPr>
            <a:spLocks noGrp="1"/>
          </p:cNvSpPr>
          <p:nvPr>
            <p:ph type="ftr" sz="quarter" idx="11"/>
          </p:nvPr>
        </p:nvSpPr>
        <p:spPr/>
        <p:txBody>
          <a:bodyPr/>
          <a:lstStyle>
            <a:lvl1pPr>
              <a:defRPr/>
            </a:lvl1pPr>
          </a:lstStyle>
          <a:p>
            <a:pPr>
              <a:defRPr/>
            </a:pPr>
            <a:endParaRPr lang="en-GB"/>
          </a:p>
        </p:txBody>
      </p:sp>
      <p:sp>
        <p:nvSpPr>
          <p:cNvPr id="11" name="Slide Number Placeholder 6">
            <a:extLst>
              <a:ext uri="{FF2B5EF4-FFF2-40B4-BE49-F238E27FC236}">
                <a16:creationId xmlns:a16="http://schemas.microsoft.com/office/drawing/2014/main" id="{8B077548-A2B5-B13D-59BA-ABA8CEFC7B7B}"/>
              </a:ext>
            </a:extLst>
          </p:cNvPr>
          <p:cNvSpPr>
            <a:spLocks noGrp="1"/>
          </p:cNvSpPr>
          <p:nvPr>
            <p:ph type="sldNum" sz="quarter" idx="12"/>
          </p:nvPr>
        </p:nvSpPr>
        <p:spPr/>
        <p:txBody>
          <a:bodyPr/>
          <a:lstStyle>
            <a:lvl1pPr>
              <a:defRPr/>
            </a:lvl1pPr>
          </a:lstStyle>
          <a:p>
            <a:pPr>
              <a:defRPr/>
            </a:pPr>
            <a:fld id="{45DDE6CD-8F77-4E99-B6C7-C3945C2330B6}" type="slidenum">
              <a:rPr lang="en-GB"/>
              <a:pPr>
                <a:defRPr/>
              </a:pPr>
              <a:t>‹#›</a:t>
            </a:fld>
            <a:endParaRPr lang="en-GB"/>
          </a:p>
        </p:txBody>
      </p:sp>
    </p:spTree>
    <p:extLst>
      <p:ext uri="{BB962C8B-B14F-4D97-AF65-F5344CB8AC3E}">
        <p14:creationId xmlns:p14="http://schemas.microsoft.com/office/powerpoint/2010/main" val="9116888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5C8897-EEE3-8044-B89E-8935FDECF2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2F7E3AA-D164-B747-9D01-7637E8F7C8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9762B51-B635-A148-8C6C-A29EC2E441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DDD161-354F-F646-B1EF-711237C6363F}" type="datetimeFigureOut">
              <a:rPr lang="en-US" smtClean="0"/>
              <a:t>7/23/2025</a:t>
            </a:fld>
            <a:endParaRPr lang="en-US"/>
          </a:p>
        </p:txBody>
      </p:sp>
      <p:sp>
        <p:nvSpPr>
          <p:cNvPr id="5" name="Footer Placeholder 4">
            <a:extLst>
              <a:ext uri="{FF2B5EF4-FFF2-40B4-BE49-F238E27FC236}">
                <a16:creationId xmlns:a16="http://schemas.microsoft.com/office/drawing/2014/main" id="{1959500E-64E3-E148-8273-1BB48B6D78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865C695-B70A-DB43-B18C-6E6638D343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7ADBB5-3339-1145-B665-87CC8EA91F9C}" type="slidenum">
              <a:rPr lang="en-US" smtClean="0"/>
              <a:t>‹#›</a:t>
            </a:fld>
            <a:endParaRPr lang="en-US"/>
          </a:p>
        </p:txBody>
      </p:sp>
    </p:spTree>
    <p:extLst>
      <p:ext uri="{BB962C8B-B14F-4D97-AF65-F5344CB8AC3E}">
        <p14:creationId xmlns:p14="http://schemas.microsoft.com/office/powerpoint/2010/main" val="27561917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E83CDF3-700D-685E-719B-EE62A7288A60}"/>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DAD3A1F7-A644-3C9B-D2CD-54C9FFC772E4}"/>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DB9260FB-BF21-BFE1-6665-6618A304BC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31CBA1ED-E662-4163-B4C0-5D4C2BC9172B}" type="datetimeFigureOut">
              <a:rPr lang="en-GB"/>
              <a:pPr>
                <a:defRPr/>
              </a:pPr>
              <a:t>23/07/2025</a:t>
            </a:fld>
            <a:endParaRPr lang="en-GB"/>
          </a:p>
        </p:txBody>
      </p:sp>
      <p:sp>
        <p:nvSpPr>
          <p:cNvPr id="5" name="Footer Placeholder 4">
            <a:extLst>
              <a:ext uri="{FF2B5EF4-FFF2-40B4-BE49-F238E27FC236}">
                <a16:creationId xmlns:a16="http://schemas.microsoft.com/office/drawing/2014/main" id="{3F8D7249-964D-83F1-ACBC-7D6E6A7253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GB"/>
          </a:p>
        </p:txBody>
      </p:sp>
      <p:sp>
        <p:nvSpPr>
          <p:cNvPr id="6" name="Slide Number Placeholder 5">
            <a:extLst>
              <a:ext uri="{FF2B5EF4-FFF2-40B4-BE49-F238E27FC236}">
                <a16:creationId xmlns:a16="http://schemas.microsoft.com/office/drawing/2014/main" id="{20221668-0563-34FE-8F93-05F82F65CA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D714A1AF-7021-4A54-B285-A49B62853B1F}" type="slidenum">
              <a:rPr lang="en-GB"/>
              <a:pPr>
                <a:defRPr/>
              </a:pPr>
              <a:t>‹#›</a:t>
            </a:fld>
            <a:endParaRPr lang="en-GB"/>
          </a:p>
        </p:txBody>
      </p:sp>
    </p:spTree>
    <p:extLst>
      <p:ext uri="{BB962C8B-B14F-4D97-AF65-F5344CB8AC3E}">
        <p14:creationId xmlns:p14="http://schemas.microsoft.com/office/powerpoint/2010/main" val="2727273605"/>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20.jp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21.jp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22.jp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23.jp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24.jpe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25.jpe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jp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hyperlink" Target="https://pixabay.com/nl/vectors/zandloper-timer-zand-klok-23654/" TargetMode="Externa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30.jpeg"/><Relationship Id="rId5" Type="http://schemas.openxmlformats.org/officeDocument/2006/relationships/hyperlink" Target="http://www.rippleeffect.org/" TargetMode="Externa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16.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0226C6-5D2C-F91E-A22F-1EE79333C7D5}"/>
            </a:ext>
          </a:extLst>
        </p:cNvPr>
        <p:cNvGrpSpPr/>
        <p:nvPr/>
      </p:nvGrpSpPr>
      <p:grpSpPr>
        <a:xfrm>
          <a:off x="0" y="0"/>
          <a:ext cx="0" cy="0"/>
          <a:chOff x="0" y="0"/>
          <a:chExt cx="0" cy="0"/>
        </a:xfrm>
      </p:grpSpPr>
      <p:sp>
        <p:nvSpPr>
          <p:cNvPr id="5122" name="Title 1">
            <a:extLst>
              <a:ext uri="{FF2B5EF4-FFF2-40B4-BE49-F238E27FC236}">
                <a16:creationId xmlns:a16="http://schemas.microsoft.com/office/drawing/2014/main" id="{B73970C7-D9BB-CCA2-F065-86F7352BF2CB}"/>
              </a:ext>
            </a:extLst>
          </p:cNvPr>
          <p:cNvSpPr>
            <a:spLocks noGrp="1" noChangeArrowheads="1"/>
          </p:cNvSpPr>
          <p:nvPr>
            <p:ph type="ctrTitle"/>
          </p:nvPr>
        </p:nvSpPr>
        <p:spPr>
          <a:xfrm>
            <a:off x="1038225" y="494522"/>
            <a:ext cx="10344150" cy="2387600"/>
          </a:xfrm>
        </p:spPr>
        <p:txBody>
          <a:bodyPr>
            <a:normAutofit fontScale="90000"/>
          </a:bodyPr>
          <a:lstStyle/>
          <a:p>
            <a:pPr eaLnBrk="1" hangingPunct="1"/>
            <a:r>
              <a:rPr lang="en-US" altLang="en-US" dirty="0"/>
              <a:t>Ambassador general presentation 2025</a:t>
            </a:r>
            <a:br>
              <a:rPr lang="en-US" altLang="en-US" dirty="0"/>
            </a:br>
            <a:endParaRPr lang="en-GB" altLang="en-US" dirty="0"/>
          </a:p>
        </p:txBody>
      </p:sp>
      <p:sp>
        <p:nvSpPr>
          <p:cNvPr id="2" name="Subtitle 1">
            <a:extLst>
              <a:ext uri="{FF2B5EF4-FFF2-40B4-BE49-F238E27FC236}">
                <a16:creationId xmlns:a16="http://schemas.microsoft.com/office/drawing/2014/main" id="{F41DB776-6A87-9C75-4EBF-4BFCF92501D0}"/>
              </a:ext>
            </a:extLst>
          </p:cNvPr>
          <p:cNvSpPr>
            <a:spLocks noGrp="1"/>
          </p:cNvSpPr>
          <p:nvPr>
            <p:ph type="subTitle" idx="1"/>
          </p:nvPr>
        </p:nvSpPr>
        <p:spPr>
          <a:xfrm>
            <a:off x="809625" y="2320117"/>
            <a:ext cx="10572750" cy="1655762"/>
          </a:xfrm>
        </p:spPr>
        <p:txBody>
          <a:bodyPr>
            <a:noAutofit/>
          </a:bodyPr>
          <a:lstStyle/>
          <a:p>
            <a:pPr algn="l"/>
            <a:r>
              <a:rPr lang="en-GB" b="1" dirty="0">
                <a:solidFill>
                  <a:schemeClr val="bg1"/>
                </a:solidFill>
              </a:rPr>
              <a:t>Thank you for taking time to do this presentation. </a:t>
            </a:r>
          </a:p>
          <a:p>
            <a:pPr marL="457200" indent="-457200" algn="l">
              <a:buFont typeface="Arial" panose="020B0604020202020204" pitchFamily="34" charset="0"/>
              <a:buChar char="•"/>
            </a:pPr>
            <a:r>
              <a:rPr lang="en-GB" b="1" dirty="0">
                <a:solidFill>
                  <a:schemeClr val="bg1"/>
                </a:solidFill>
              </a:rPr>
              <a:t>Please adapt it to fit your audience and delete any slides you don’t need</a:t>
            </a:r>
          </a:p>
          <a:p>
            <a:pPr marL="457200" indent="-457200" algn="l">
              <a:buFont typeface="Arial" panose="020B0604020202020204" pitchFamily="34" charset="0"/>
              <a:buChar char="•"/>
            </a:pPr>
            <a:r>
              <a:rPr lang="en-GB" b="1" dirty="0">
                <a:solidFill>
                  <a:schemeClr val="bg1"/>
                </a:solidFill>
              </a:rPr>
              <a:t>There are 3 videos, delete what you don’t need </a:t>
            </a:r>
          </a:p>
          <a:p>
            <a:pPr marL="457200" indent="-457200" algn="l">
              <a:buFont typeface="Arial" panose="020B0604020202020204" pitchFamily="34" charset="0"/>
              <a:buChar char="•"/>
            </a:pPr>
            <a:r>
              <a:rPr lang="en-GB" b="1" dirty="0">
                <a:solidFill>
                  <a:schemeClr val="bg1"/>
                </a:solidFill>
              </a:rPr>
              <a:t>If possible, add in one of your own Ripple Effect stories to make it personal.</a:t>
            </a:r>
          </a:p>
          <a:p>
            <a:pPr marL="457200" indent="-457200" algn="l">
              <a:buFont typeface="Arial" panose="020B0604020202020204" pitchFamily="34" charset="0"/>
              <a:buChar char="•"/>
            </a:pPr>
            <a:r>
              <a:rPr lang="en-GB" b="1" dirty="0">
                <a:solidFill>
                  <a:schemeClr val="bg1"/>
                </a:solidFill>
              </a:rPr>
              <a:t>If you add anything in, please try to make sure all the fonts are the same.</a:t>
            </a:r>
          </a:p>
          <a:p>
            <a:pPr marL="457200" indent="-457200" algn="l">
              <a:buFont typeface="Arial" panose="020B0604020202020204" pitchFamily="34" charset="0"/>
              <a:buChar char="•"/>
            </a:pPr>
            <a:r>
              <a:rPr lang="en-GB" b="1" dirty="0">
                <a:solidFill>
                  <a:schemeClr val="bg1"/>
                </a:solidFill>
              </a:rPr>
              <a:t>Keep it simple, keep to one call to action only (Garden Twinning, Harvest, gift catalogue…). </a:t>
            </a:r>
          </a:p>
        </p:txBody>
      </p:sp>
    </p:spTree>
    <p:extLst>
      <p:ext uri="{BB962C8B-B14F-4D97-AF65-F5344CB8AC3E}">
        <p14:creationId xmlns:p14="http://schemas.microsoft.com/office/powerpoint/2010/main" val="7943438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18">
            <a:extLst>
              <a:ext uri="{FF2B5EF4-FFF2-40B4-BE49-F238E27FC236}">
                <a16:creationId xmlns:a16="http://schemas.microsoft.com/office/drawing/2014/main" id="{DB9231FA-4BE1-208F-2F40-366240FA70A1}"/>
              </a:ext>
            </a:extLst>
          </p:cNvPr>
          <p:cNvGrpSpPr>
            <a:grpSpLocks/>
          </p:cNvGrpSpPr>
          <p:nvPr/>
        </p:nvGrpSpPr>
        <p:grpSpPr bwMode="auto">
          <a:xfrm>
            <a:off x="0" y="-4763"/>
            <a:ext cx="12192000" cy="6878638"/>
            <a:chOff x="0" y="0"/>
            <a:chExt cx="12192000" cy="6879020"/>
          </a:xfrm>
        </p:grpSpPr>
        <p:sp>
          <p:nvSpPr>
            <p:cNvPr id="4" name="Rectangle 3">
              <a:extLst>
                <a:ext uri="{FF2B5EF4-FFF2-40B4-BE49-F238E27FC236}">
                  <a16:creationId xmlns:a16="http://schemas.microsoft.com/office/drawing/2014/main" id="{070DE41E-3D1F-FA55-F715-578248CF78A0}"/>
                </a:ext>
              </a:extLst>
            </p:cNvPr>
            <p:cNvSpPr/>
            <p:nvPr/>
          </p:nvSpPr>
          <p:spPr>
            <a:xfrm>
              <a:off x="0" y="0"/>
              <a:ext cx="12192000" cy="944615"/>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sp>
          <p:nvSpPr>
            <p:cNvPr id="7" name="Rectangle 6">
              <a:extLst>
                <a:ext uri="{FF2B5EF4-FFF2-40B4-BE49-F238E27FC236}">
                  <a16:creationId xmlns:a16="http://schemas.microsoft.com/office/drawing/2014/main" id="{5C1826F9-6492-77A0-0FB8-6E65774BEE1B}"/>
                </a:ext>
              </a:extLst>
            </p:cNvPr>
            <p:cNvSpPr/>
            <p:nvPr/>
          </p:nvSpPr>
          <p:spPr>
            <a:xfrm>
              <a:off x="0" y="6066175"/>
              <a:ext cx="12192000" cy="792207"/>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pic>
          <p:nvPicPr>
            <p:cNvPr id="6152" name="Picture 13">
              <a:extLst>
                <a:ext uri="{FF2B5EF4-FFF2-40B4-BE49-F238E27FC236}">
                  <a16:creationId xmlns:a16="http://schemas.microsoft.com/office/drawing/2014/main" id="{2D55D9B4-442B-10D1-77A4-8EB2410DD8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583" t="71852" r="47749" b="12889"/>
            <a:stretch>
              <a:fillRect/>
            </a:stretch>
          </p:blipFill>
          <p:spPr bwMode="auto">
            <a:xfrm flipH="1">
              <a:off x="0" y="6065520"/>
              <a:ext cx="2527378" cy="8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7" name="TextBox 16">
            <a:extLst>
              <a:ext uri="{FF2B5EF4-FFF2-40B4-BE49-F238E27FC236}">
                <a16:creationId xmlns:a16="http://schemas.microsoft.com/office/drawing/2014/main" id="{59764B0C-D071-D62D-2CD0-653B7C2DC91B}"/>
              </a:ext>
            </a:extLst>
          </p:cNvPr>
          <p:cNvSpPr txBox="1">
            <a:spLocks noChangeArrowheads="1"/>
          </p:cNvSpPr>
          <p:nvPr/>
        </p:nvSpPr>
        <p:spPr bwMode="auto">
          <a:xfrm>
            <a:off x="400050" y="246063"/>
            <a:ext cx="530701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r>
              <a:rPr lang="en-GB" b="1">
                <a:solidFill>
                  <a:schemeClr val="bg1"/>
                </a:solidFill>
                <a:latin typeface="Arial" panose="020B0604020202020204" pitchFamily="34" charset="0"/>
                <a:cs typeface="Arial" panose="020B0604020202020204" pitchFamily="34" charset="0"/>
              </a:rPr>
              <a:t>Our impact</a:t>
            </a:r>
            <a:endParaRPr lang="en-GB" sz="2800" b="1">
              <a:solidFill>
                <a:schemeClr val="bg1"/>
              </a:solidFill>
              <a:latin typeface="Arial" panose="020B0604020202020204" pitchFamily="34" charset="0"/>
              <a:cs typeface="Arial" panose="020B0604020202020204" pitchFamily="34" charset="0"/>
            </a:endParaRPr>
          </a:p>
          <a:p>
            <a:pPr eaLnBrk="1" hangingPunct="1">
              <a:lnSpc>
                <a:spcPct val="100000"/>
              </a:lnSpc>
              <a:spcBef>
                <a:spcPct val="0"/>
              </a:spcBef>
              <a:buFontTx/>
              <a:buNone/>
            </a:pPr>
            <a:endParaRPr lang="en-US" altLang="en-US">
              <a:solidFill>
                <a:schemeClr val="bg1"/>
              </a:solidFill>
              <a:latin typeface="Impact" panose="020B0806030902050204" pitchFamily="34" charset="0"/>
            </a:endParaRPr>
          </a:p>
        </p:txBody>
      </p:sp>
      <p:pic>
        <p:nvPicPr>
          <p:cNvPr id="3" name="Picture 2" descr="A black and white sign with white text&#10;&#10;Description automatically generated">
            <a:extLst>
              <a:ext uri="{FF2B5EF4-FFF2-40B4-BE49-F238E27FC236}">
                <a16:creationId xmlns:a16="http://schemas.microsoft.com/office/drawing/2014/main" id="{49BA5FE0-13DC-8923-245E-50AD748DCB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15575" y="88394"/>
            <a:ext cx="1476375" cy="771525"/>
          </a:xfrm>
          <a:prstGeom prst="rect">
            <a:avLst/>
          </a:prstGeom>
        </p:spPr>
      </p:pic>
      <p:pic>
        <p:nvPicPr>
          <p:cNvPr id="9" name="Picture 8" descr="A banana plantation with green leaves&#10;&#10;Description automatically generated with medium confidence">
            <a:extLst>
              <a:ext uri="{FF2B5EF4-FFF2-40B4-BE49-F238E27FC236}">
                <a16:creationId xmlns:a16="http://schemas.microsoft.com/office/drawing/2014/main" id="{A9B80781-6474-6BB6-D701-BFBF531222B1}"/>
              </a:ext>
            </a:extLst>
          </p:cNvPr>
          <p:cNvPicPr>
            <a:picLocks noChangeAspect="1"/>
          </p:cNvPicPr>
          <p:nvPr/>
        </p:nvPicPr>
        <p:blipFill>
          <a:blip r:embed="rId5"/>
          <a:stretch>
            <a:fillRect/>
          </a:stretch>
        </p:blipFill>
        <p:spPr>
          <a:xfrm>
            <a:off x="1" y="1485232"/>
            <a:ext cx="4081122" cy="4081121"/>
          </a:xfrm>
          <a:prstGeom prst="rect">
            <a:avLst/>
          </a:prstGeom>
        </p:spPr>
      </p:pic>
      <p:pic>
        <p:nvPicPr>
          <p:cNvPr id="11" name="Picture 10" descr="A person smiling in front of plants&#10;&#10;Description automatically generated">
            <a:extLst>
              <a:ext uri="{FF2B5EF4-FFF2-40B4-BE49-F238E27FC236}">
                <a16:creationId xmlns:a16="http://schemas.microsoft.com/office/drawing/2014/main" id="{16FA6C95-86E9-EE2A-85F5-6A7F730F8E6C}"/>
              </a:ext>
            </a:extLst>
          </p:cNvPr>
          <p:cNvPicPr>
            <a:picLocks noChangeAspect="1"/>
          </p:cNvPicPr>
          <p:nvPr/>
        </p:nvPicPr>
        <p:blipFill>
          <a:blip r:embed="rId6"/>
          <a:stretch>
            <a:fillRect/>
          </a:stretch>
        </p:blipFill>
        <p:spPr>
          <a:xfrm>
            <a:off x="4081121" y="1485232"/>
            <a:ext cx="4081122" cy="4081122"/>
          </a:xfrm>
          <a:prstGeom prst="rect">
            <a:avLst/>
          </a:prstGeom>
        </p:spPr>
      </p:pic>
      <p:pic>
        <p:nvPicPr>
          <p:cNvPr id="13" name="Picture 12" descr="A group of people standing in front of a building&#10;&#10;Description automatically generated">
            <a:extLst>
              <a:ext uri="{FF2B5EF4-FFF2-40B4-BE49-F238E27FC236}">
                <a16:creationId xmlns:a16="http://schemas.microsoft.com/office/drawing/2014/main" id="{4BEEC565-8128-5CBA-043F-68A20EE31AA2}"/>
              </a:ext>
            </a:extLst>
          </p:cNvPr>
          <p:cNvPicPr>
            <a:picLocks noChangeAspect="1"/>
          </p:cNvPicPr>
          <p:nvPr/>
        </p:nvPicPr>
        <p:blipFill>
          <a:blip r:embed="rId7"/>
          <a:stretch>
            <a:fillRect/>
          </a:stretch>
        </p:blipFill>
        <p:spPr>
          <a:xfrm>
            <a:off x="8162243" y="1485231"/>
            <a:ext cx="4029755" cy="4081122"/>
          </a:xfrm>
          <a:prstGeom prst="rect">
            <a:avLst/>
          </a:prstGeom>
        </p:spPr>
      </p:pic>
    </p:spTree>
    <p:extLst>
      <p:ext uri="{BB962C8B-B14F-4D97-AF65-F5344CB8AC3E}">
        <p14:creationId xmlns:p14="http://schemas.microsoft.com/office/powerpoint/2010/main" val="12036169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725114-F864-B71F-C5FC-C4DD8D9C6D16}"/>
            </a:ext>
          </a:extLst>
        </p:cNvPr>
        <p:cNvGrpSpPr/>
        <p:nvPr/>
      </p:nvGrpSpPr>
      <p:grpSpPr>
        <a:xfrm>
          <a:off x="0" y="0"/>
          <a:ext cx="0" cy="0"/>
          <a:chOff x="0" y="0"/>
          <a:chExt cx="0" cy="0"/>
        </a:xfrm>
      </p:grpSpPr>
      <p:grpSp>
        <p:nvGrpSpPr>
          <p:cNvPr id="6146" name="Group 18">
            <a:extLst>
              <a:ext uri="{FF2B5EF4-FFF2-40B4-BE49-F238E27FC236}">
                <a16:creationId xmlns:a16="http://schemas.microsoft.com/office/drawing/2014/main" id="{1E5841BC-EA7B-62C2-5452-8CB0EAC61C6D}"/>
              </a:ext>
            </a:extLst>
          </p:cNvPr>
          <p:cNvGrpSpPr>
            <a:grpSpLocks/>
          </p:cNvGrpSpPr>
          <p:nvPr/>
        </p:nvGrpSpPr>
        <p:grpSpPr bwMode="auto">
          <a:xfrm>
            <a:off x="0" y="-4763"/>
            <a:ext cx="12192000" cy="6878638"/>
            <a:chOff x="0" y="0"/>
            <a:chExt cx="12192000" cy="6879020"/>
          </a:xfrm>
        </p:grpSpPr>
        <p:sp>
          <p:nvSpPr>
            <p:cNvPr id="4" name="Rectangle 3">
              <a:extLst>
                <a:ext uri="{FF2B5EF4-FFF2-40B4-BE49-F238E27FC236}">
                  <a16:creationId xmlns:a16="http://schemas.microsoft.com/office/drawing/2014/main" id="{9C56017C-E16F-1FD0-BC41-E4952C45A153}"/>
                </a:ext>
              </a:extLst>
            </p:cNvPr>
            <p:cNvSpPr/>
            <p:nvPr/>
          </p:nvSpPr>
          <p:spPr>
            <a:xfrm>
              <a:off x="0" y="0"/>
              <a:ext cx="12192000" cy="944615"/>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F9DFE51-A182-F685-A4D1-ADC71A41E7D0}"/>
                </a:ext>
              </a:extLst>
            </p:cNvPr>
            <p:cNvSpPr/>
            <p:nvPr/>
          </p:nvSpPr>
          <p:spPr>
            <a:xfrm>
              <a:off x="0" y="6066175"/>
              <a:ext cx="12192000" cy="792207"/>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52" name="Picture 13">
              <a:extLst>
                <a:ext uri="{FF2B5EF4-FFF2-40B4-BE49-F238E27FC236}">
                  <a16:creationId xmlns:a16="http://schemas.microsoft.com/office/drawing/2014/main" id="{81718CFE-7B17-2BC8-DB52-FB18DCBF41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583" t="71852" r="47749" b="12889"/>
            <a:stretch>
              <a:fillRect/>
            </a:stretch>
          </p:blipFill>
          <p:spPr bwMode="auto">
            <a:xfrm flipH="1">
              <a:off x="0" y="6065520"/>
              <a:ext cx="2527378" cy="8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7" name="TextBox 16">
            <a:extLst>
              <a:ext uri="{FF2B5EF4-FFF2-40B4-BE49-F238E27FC236}">
                <a16:creationId xmlns:a16="http://schemas.microsoft.com/office/drawing/2014/main" id="{E42373DD-8FD0-C2EA-10DF-BE388BE04314}"/>
              </a:ext>
            </a:extLst>
          </p:cNvPr>
          <p:cNvSpPr txBox="1">
            <a:spLocks noChangeArrowheads="1"/>
          </p:cNvSpPr>
          <p:nvPr/>
        </p:nvSpPr>
        <p:spPr bwMode="auto">
          <a:xfrm>
            <a:off x="400051" y="245388"/>
            <a:ext cx="1110840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r>
              <a:rPr lang="en-GB" sz="3200" b="1" dirty="0">
                <a:solidFill>
                  <a:schemeClr val="bg1"/>
                </a:solidFill>
                <a:latin typeface="+mn-lt"/>
                <a:cs typeface="Arial" panose="020B0604020202020204" pitchFamily="34" charset="0"/>
              </a:rPr>
              <a:t>The Restore project</a:t>
            </a:r>
            <a:endParaRPr lang="en-US" altLang="en-US" sz="3200" dirty="0">
              <a:solidFill>
                <a:schemeClr val="bg1"/>
              </a:solidFill>
              <a:latin typeface="+mn-lt"/>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endParaRPr>
          </a:p>
        </p:txBody>
      </p:sp>
      <p:pic>
        <p:nvPicPr>
          <p:cNvPr id="3" name="Picture 2" descr="A black and white sign with white text&#10;&#10;Description automatically generated">
            <a:extLst>
              <a:ext uri="{FF2B5EF4-FFF2-40B4-BE49-F238E27FC236}">
                <a16:creationId xmlns:a16="http://schemas.microsoft.com/office/drawing/2014/main" id="{1EB7197E-BFA5-069B-0404-40F96A4F67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15575" y="88394"/>
            <a:ext cx="1476375" cy="771525"/>
          </a:xfrm>
          <a:prstGeom prst="rect">
            <a:avLst/>
          </a:prstGeom>
        </p:spPr>
      </p:pic>
      <p:pic>
        <p:nvPicPr>
          <p:cNvPr id="5" name="Picture 4" descr="A group of people working in a garden&#10;&#10;AI-generated content may be incorrect.">
            <a:extLst>
              <a:ext uri="{FF2B5EF4-FFF2-40B4-BE49-F238E27FC236}">
                <a16:creationId xmlns:a16="http://schemas.microsoft.com/office/drawing/2014/main" id="{73B9B594-8855-7B36-83E6-1C56762DA110}"/>
              </a:ext>
            </a:extLst>
          </p:cNvPr>
          <p:cNvPicPr>
            <a:picLocks noChangeAspect="1"/>
          </p:cNvPicPr>
          <p:nvPr/>
        </p:nvPicPr>
        <p:blipFill>
          <a:blip r:embed="rId5"/>
          <a:srcRect t="13507" b="12579"/>
          <a:stretch>
            <a:fillRect/>
          </a:stretch>
        </p:blipFill>
        <p:spPr>
          <a:xfrm>
            <a:off x="-1" y="939800"/>
            <a:ext cx="12191999" cy="5998081"/>
          </a:xfrm>
          <a:prstGeom prst="rect">
            <a:avLst/>
          </a:prstGeom>
        </p:spPr>
      </p:pic>
      <p:sp>
        <p:nvSpPr>
          <p:cNvPr id="8" name="TextBox 7">
            <a:extLst>
              <a:ext uri="{FF2B5EF4-FFF2-40B4-BE49-F238E27FC236}">
                <a16:creationId xmlns:a16="http://schemas.microsoft.com/office/drawing/2014/main" id="{02850293-5F60-C9BD-CEEA-6DC30B5F286B}"/>
              </a:ext>
            </a:extLst>
          </p:cNvPr>
          <p:cNvSpPr txBox="1"/>
          <p:nvPr/>
        </p:nvSpPr>
        <p:spPr>
          <a:xfrm>
            <a:off x="158044" y="6106600"/>
            <a:ext cx="3762792" cy="584775"/>
          </a:xfrm>
          <a:prstGeom prst="rect">
            <a:avLst/>
          </a:prstGeom>
          <a:solidFill>
            <a:srgbClr val="8208F1"/>
          </a:solidFill>
        </p:spPr>
        <p:txBody>
          <a:bodyPr wrap="square">
            <a:spAutoFit/>
          </a:bodyPr>
          <a:lstStyle/>
          <a:p>
            <a:r>
              <a:rPr lang="en-GB" sz="1600" dirty="0">
                <a:solidFill>
                  <a:schemeClr val="bg1"/>
                </a:solidFill>
                <a:latin typeface="Arial" panose="020B0604020202020204" pitchFamily="34" charset="0"/>
                <a:ea typeface="Roboto" panose="02000000000000000000" pitchFamily="2" charset="0"/>
                <a:cs typeface="Arial" panose="020B0604020202020204" pitchFamily="34" charset="0"/>
              </a:rPr>
              <a:t>Therese and Deogratias</a:t>
            </a:r>
            <a:r>
              <a:rPr lang="en-GB" sz="1600" i="0" dirty="0">
                <a:solidFill>
                  <a:schemeClr val="bg1"/>
                </a:solidFill>
                <a:effectLst/>
                <a:latin typeface="Arial" panose="020B0604020202020204" pitchFamily="34" charset="0"/>
                <a:ea typeface="Roboto" panose="02000000000000000000" pitchFamily="2" charset="0"/>
                <a:cs typeface="Arial" panose="020B0604020202020204" pitchFamily="34" charset="0"/>
              </a:rPr>
              <a:t>, and family</a:t>
            </a:r>
          </a:p>
          <a:p>
            <a:r>
              <a:rPr lang="en-GB" sz="1600" i="0" dirty="0">
                <a:solidFill>
                  <a:schemeClr val="bg1"/>
                </a:solidFill>
                <a:effectLst/>
                <a:latin typeface="Arial" panose="020B0604020202020204" pitchFamily="34" charset="0"/>
                <a:ea typeface="Roboto" panose="02000000000000000000" pitchFamily="2" charset="0"/>
                <a:cs typeface="Arial" panose="020B0604020202020204" pitchFamily="34" charset="0"/>
              </a:rPr>
              <a:t>Ripple Effect farmers, Rwanda</a:t>
            </a:r>
            <a:endParaRPr lang="en-GB" sz="1600" dirty="0">
              <a:solidFill>
                <a:schemeClr val="bg1"/>
              </a:solidFill>
              <a:effectLst/>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9564534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7DCE40-705A-8FC7-7E38-973C1914681E}"/>
            </a:ext>
          </a:extLst>
        </p:cNvPr>
        <p:cNvGrpSpPr/>
        <p:nvPr/>
      </p:nvGrpSpPr>
      <p:grpSpPr>
        <a:xfrm>
          <a:off x="0" y="0"/>
          <a:ext cx="0" cy="0"/>
          <a:chOff x="0" y="0"/>
          <a:chExt cx="0" cy="0"/>
        </a:xfrm>
      </p:grpSpPr>
      <p:grpSp>
        <p:nvGrpSpPr>
          <p:cNvPr id="6146" name="Group 18">
            <a:extLst>
              <a:ext uri="{FF2B5EF4-FFF2-40B4-BE49-F238E27FC236}">
                <a16:creationId xmlns:a16="http://schemas.microsoft.com/office/drawing/2014/main" id="{0574F7DA-D6C2-BCDB-5D43-7C6498AF5180}"/>
              </a:ext>
            </a:extLst>
          </p:cNvPr>
          <p:cNvGrpSpPr>
            <a:grpSpLocks/>
          </p:cNvGrpSpPr>
          <p:nvPr/>
        </p:nvGrpSpPr>
        <p:grpSpPr bwMode="auto">
          <a:xfrm>
            <a:off x="0" y="-4763"/>
            <a:ext cx="12192000" cy="6878638"/>
            <a:chOff x="0" y="0"/>
            <a:chExt cx="12192000" cy="6879020"/>
          </a:xfrm>
        </p:grpSpPr>
        <p:sp>
          <p:nvSpPr>
            <p:cNvPr id="4" name="Rectangle 3">
              <a:extLst>
                <a:ext uri="{FF2B5EF4-FFF2-40B4-BE49-F238E27FC236}">
                  <a16:creationId xmlns:a16="http://schemas.microsoft.com/office/drawing/2014/main" id="{A4844A59-B27B-532B-3F4C-B7EEAEBED0D6}"/>
                </a:ext>
              </a:extLst>
            </p:cNvPr>
            <p:cNvSpPr/>
            <p:nvPr/>
          </p:nvSpPr>
          <p:spPr>
            <a:xfrm>
              <a:off x="0" y="0"/>
              <a:ext cx="12192000" cy="944615"/>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47677BA-2087-A5EC-D492-622FAA423180}"/>
                </a:ext>
              </a:extLst>
            </p:cNvPr>
            <p:cNvSpPr/>
            <p:nvPr/>
          </p:nvSpPr>
          <p:spPr>
            <a:xfrm>
              <a:off x="0" y="6066175"/>
              <a:ext cx="12192000" cy="792207"/>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52" name="Picture 13">
              <a:extLst>
                <a:ext uri="{FF2B5EF4-FFF2-40B4-BE49-F238E27FC236}">
                  <a16:creationId xmlns:a16="http://schemas.microsoft.com/office/drawing/2014/main" id="{389198C8-5B17-16AA-1AD2-7C92C5F176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583" t="71852" r="47749" b="12889"/>
            <a:stretch>
              <a:fillRect/>
            </a:stretch>
          </p:blipFill>
          <p:spPr bwMode="auto">
            <a:xfrm flipH="1">
              <a:off x="0" y="6065520"/>
              <a:ext cx="2527378" cy="8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7" name="TextBox 16">
            <a:extLst>
              <a:ext uri="{FF2B5EF4-FFF2-40B4-BE49-F238E27FC236}">
                <a16:creationId xmlns:a16="http://schemas.microsoft.com/office/drawing/2014/main" id="{F65BDD89-D6E0-972D-2A48-4A41D3419D67}"/>
              </a:ext>
            </a:extLst>
          </p:cNvPr>
          <p:cNvSpPr txBox="1">
            <a:spLocks noChangeArrowheads="1"/>
          </p:cNvSpPr>
          <p:nvPr/>
        </p:nvSpPr>
        <p:spPr bwMode="auto">
          <a:xfrm>
            <a:off x="280781" y="218883"/>
            <a:ext cx="1110840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r>
              <a:rPr lang="en-GB" b="1" dirty="0">
                <a:solidFill>
                  <a:schemeClr val="bg1"/>
                </a:solidFill>
                <a:latin typeface="Arial" panose="020B0604020202020204" pitchFamily="34" charset="0"/>
                <a:cs typeface="Arial" panose="020B0604020202020204" pitchFamily="34" charset="0"/>
              </a:rPr>
              <a:t>Jeanne’s story</a:t>
            </a:r>
            <a:endParaRPr lang="en-US" altLang="en-US" dirty="0">
              <a:solidFill>
                <a:schemeClr val="bg1"/>
              </a:solidFill>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000" b="0" i="0" u="none" strike="noStrike" kern="1200" cap="none" spc="0" normalizeH="0" baseline="0" noProof="0" dirty="0">
              <a:ln>
                <a:noFill/>
              </a:ln>
              <a:solidFill>
                <a:prstClr val="white"/>
              </a:solidFill>
              <a:effectLst/>
              <a:uLnTx/>
              <a:uFillTx/>
              <a:latin typeface="Impact" panose="020B0806030902050204" pitchFamily="34" charset="0"/>
            </a:endParaRPr>
          </a:p>
        </p:txBody>
      </p:sp>
      <p:pic>
        <p:nvPicPr>
          <p:cNvPr id="3" name="Picture 2" descr="A black and white sign with white text&#10;&#10;Description automatically generated">
            <a:extLst>
              <a:ext uri="{FF2B5EF4-FFF2-40B4-BE49-F238E27FC236}">
                <a16:creationId xmlns:a16="http://schemas.microsoft.com/office/drawing/2014/main" id="{5CC93C24-95F7-2206-D5E2-B8AC6F05A2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15575" y="88394"/>
            <a:ext cx="1476375" cy="771525"/>
          </a:xfrm>
          <a:prstGeom prst="rect">
            <a:avLst/>
          </a:prstGeom>
        </p:spPr>
      </p:pic>
      <p:pic>
        <p:nvPicPr>
          <p:cNvPr id="6" name="Picture 5" descr="A person standing on a shore near water&#10;&#10;AI-generated content may be incorrect.">
            <a:extLst>
              <a:ext uri="{FF2B5EF4-FFF2-40B4-BE49-F238E27FC236}">
                <a16:creationId xmlns:a16="http://schemas.microsoft.com/office/drawing/2014/main" id="{18A7951E-67B1-5CEE-0349-EA584328D92A}"/>
              </a:ext>
            </a:extLst>
          </p:cNvPr>
          <p:cNvPicPr>
            <a:picLocks noChangeAspect="1"/>
          </p:cNvPicPr>
          <p:nvPr/>
        </p:nvPicPr>
        <p:blipFill>
          <a:blip r:embed="rId5"/>
          <a:srcRect t="26137" r="3097"/>
          <a:stretch/>
        </p:blipFill>
        <p:spPr>
          <a:xfrm>
            <a:off x="1" y="939800"/>
            <a:ext cx="12192000" cy="6185369"/>
          </a:xfrm>
          <a:prstGeom prst="rect">
            <a:avLst/>
          </a:prstGeom>
        </p:spPr>
      </p:pic>
    </p:spTree>
    <p:extLst>
      <p:ext uri="{BB962C8B-B14F-4D97-AF65-F5344CB8AC3E}">
        <p14:creationId xmlns:p14="http://schemas.microsoft.com/office/powerpoint/2010/main" val="28928429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7DCE40-705A-8FC7-7E38-973C1914681E}"/>
            </a:ext>
          </a:extLst>
        </p:cNvPr>
        <p:cNvGrpSpPr/>
        <p:nvPr/>
      </p:nvGrpSpPr>
      <p:grpSpPr>
        <a:xfrm>
          <a:off x="0" y="0"/>
          <a:ext cx="0" cy="0"/>
          <a:chOff x="0" y="0"/>
          <a:chExt cx="0" cy="0"/>
        </a:xfrm>
      </p:grpSpPr>
      <p:grpSp>
        <p:nvGrpSpPr>
          <p:cNvPr id="6146" name="Group 18">
            <a:extLst>
              <a:ext uri="{FF2B5EF4-FFF2-40B4-BE49-F238E27FC236}">
                <a16:creationId xmlns:a16="http://schemas.microsoft.com/office/drawing/2014/main" id="{0574F7DA-D6C2-BCDB-5D43-7C6498AF5180}"/>
              </a:ext>
            </a:extLst>
          </p:cNvPr>
          <p:cNvGrpSpPr>
            <a:grpSpLocks/>
          </p:cNvGrpSpPr>
          <p:nvPr/>
        </p:nvGrpSpPr>
        <p:grpSpPr bwMode="auto">
          <a:xfrm>
            <a:off x="0" y="-4763"/>
            <a:ext cx="12192000" cy="6878638"/>
            <a:chOff x="0" y="0"/>
            <a:chExt cx="12192000" cy="6879020"/>
          </a:xfrm>
        </p:grpSpPr>
        <p:sp>
          <p:nvSpPr>
            <p:cNvPr id="4" name="Rectangle 3">
              <a:extLst>
                <a:ext uri="{FF2B5EF4-FFF2-40B4-BE49-F238E27FC236}">
                  <a16:creationId xmlns:a16="http://schemas.microsoft.com/office/drawing/2014/main" id="{A4844A59-B27B-532B-3F4C-B7EEAEBED0D6}"/>
                </a:ext>
              </a:extLst>
            </p:cNvPr>
            <p:cNvSpPr/>
            <p:nvPr/>
          </p:nvSpPr>
          <p:spPr>
            <a:xfrm>
              <a:off x="0" y="0"/>
              <a:ext cx="12192000" cy="944615"/>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47677BA-2087-A5EC-D492-622FAA423180}"/>
                </a:ext>
              </a:extLst>
            </p:cNvPr>
            <p:cNvSpPr/>
            <p:nvPr/>
          </p:nvSpPr>
          <p:spPr>
            <a:xfrm>
              <a:off x="0" y="6066175"/>
              <a:ext cx="12192000" cy="792207"/>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52" name="Picture 13">
              <a:extLst>
                <a:ext uri="{FF2B5EF4-FFF2-40B4-BE49-F238E27FC236}">
                  <a16:creationId xmlns:a16="http://schemas.microsoft.com/office/drawing/2014/main" id="{389198C8-5B17-16AA-1AD2-7C92C5F176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583" t="71852" r="47749" b="12889"/>
            <a:stretch>
              <a:fillRect/>
            </a:stretch>
          </p:blipFill>
          <p:spPr bwMode="auto">
            <a:xfrm flipH="1">
              <a:off x="0" y="6065520"/>
              <a:ext cx="2527378" cy="8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7" name="TextBox 16">
            <a:extLst>
              <a:ext uri="{FF2B5EF4-FFF2-40B4-BE49-F238E27FC236}">
                <a16:creationId xmlns:a16="http://schemas.microsoft.com/office/drawing/2014/main" id="{F65BDD89-D6E0-972D-2A48-4A41D3419D67}"/>
              </a:ext>
            </a:extLst>
          </p:cNvPr>
          <p:cNvSpPr txBox="1">
            <a:spLocks noChangeArrowheads="1"/>
          </p:cNvSpPr>
          <p:nvPr/>
        </p:nvSpPr>
        <p:spPr bwMode="auto">
          <a:xfrm>
            <a:off x="280781" y="218883"/>
            <a:ext cx="1110840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r>
              <a:rPr lang="en-GB" b="1" dirty="0">
                <a:solidFill>
                  <a:schemeClr val="bg1"/>
                </a:solidFill>
                <a:latin typeface="Arial" panose="020B0604020202020204" pitchFamily="34" charset="0"/>
                <a:cs typeface="Arial" panose="020B0604020202020204" pitchFamily="34" charset="0"/>
              </a:rPr>
              <a:t>Therese’s story</a:t>
            </a:r>
            <a:endParaRPr kumimoji="0" lang="en-US" altLang="en-US"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3" name="Picture 2" descr="A black and white sign with white text&#10;&#10;Description automatically generated">
            <a:extLst>
              <a:ext uri="{FF2B5EF4-FFF2-40B4-BE49-F238E27FC236}">
                <a16:creationId xmlns:a16="http://schemas.microsoft.com/office/drawing/2014/main" id="{5CC93C24-95F7-2206-D5E2-B8AC6F05A2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15575" y="88394"/>
            <a:ext cx="1476375" cy="771525"/>
          </a:xfrm>
          <a:prstGeom prst="rect">
            <a:avLst/>
          </a:prstGeom>
        </p:spPr>
      </p:pic>
      <p:pic>
        <p:nvPicPr>
          <p:cNvPr id="12" name="Picture 11" descr="A person holding a plate of vegetables&#10;&#10;AI-generated content may be incorrect.">
            <a:extLst>
              <a:ext uri="{FF2B5EF4-FFF2-40B4-BE49-F238E27FC236}">
                <a16:creationId xmlns:a16="http://schemas.microsoft.com/office/drawing/2014/main" id="{99791312-C0BA-9DAA-41AC-0868D21EC637}"/>
              </a:ext>
            </a:extLst>
          </p:cNvPr>
          <p:cNvPicPr>
            <a:picLocks noChangeAspect="1"/>
          </p:cNvPicPr>
          <p:nvPr/>
        </p:nvPicPr>
        <p:blipFill>
          <a:blip r:embed="rId5"/>
          <a:srcRect t="17045" b="16059"/>
          <a:stretch/>
        </p:blipFill>
        <p:spPr>
          <a:xfrm>
            <a:off x="0" y="959391"/>
            <a:ext cx="5818909" cy="5914484"/>
          </a:xfrm>
          <a:prstGeom prst="rect">
            <a:avLst/>
          </a:prstGeom>
        </p:spPr>
      </p:pic>
      <p:sp>
        <p:nvSpPr>
          <p:cNvPr id="14" name="TextBox 13">
            <a:extLst>
              <a:ext uri="{FF2B5EF4-FFF2-40B4-BE49-F238E27FC236}">
                <a16:creationId xmlns:a16="http://schemas.microsoft.com/office/drawing/2014/main" id="{46A9EC57-9D71-85E0-7E42-01F5173E52A2}"/>
              </a:ext>
            </a:extLst>
          </p:cNvPr>
          <p:cNvSpPr txBox="1"/>
          <p:nvPr/>
        </p:nvSpPr>
        <p:spPr>
          <a:xfrm>
            <a:off x="6608619" y="1832851"/>
            <a:ext cx="4793671" cy="3347840"/>
          </a:xfrm>
          <a:prstGeom prst="rect">
            <a:avLst/>
          </a:prstGeom>
          <a:noFill/>
        </p:spPr>
        <p:txBody>
          <a:bodyPr wrap="square" lIns="91440" tIns="45720" rIns="91440" bIns="45720" anchor="t">
            <a:spAutoFit/>
          </a:bodyPr>
          <a:lstStyle/>
          <a:p>
            <a:pPr algn="l" rtl="0">
              <a:lnSpc>
                <a:spcPct val="150000"/>
              </a:lnSpc>
              <a:buNone/>
            </a:pPr>
            <a:r>
              <a:rPr lang="en-US" sz="2400" b="1" i="1" dirty="0">
                <a:solidFill>
                  <a:srgbClr val="000000"/>
                </a:solidFill>
                <a:effectLst/>
                <a:latin typeface="Arial"/>
                <a:ea typeface="Roboto"/>
                <a:cs typeface="Arial"/>
              </a:rPr>
              <a:t>“When you practice soil conservation, you have increased yields, and you are able to progress… As you can see, I have a project of growing vegetables.</a:t>
            </a:r>
            <a:r>
              <a:rPr lang="en-US" sz="2400" dirty="0">
                <a:solidFill>
                  <a:srgbClr val="000000"/>
                </a:solidFill>
                <a:effectLst/>
                <a:latin typeface="Arial"/>
                <a:ea typeface="Roboto"/>
                <a:cs typeface="Arial"/>
              </a:rPr>
              <a:t>”</a:t>
            </a:r>
            <a:endParaRPr lang="en-US" sz="2400" dirty="0">
              <a:effectLst/>
              <a:latin typeface="Arial"/>
              <a:ea typeface="Roboto"/>
              <a:cs typeface="Arial"/>
            </a:endParaRPr>
          </a:p>
        </p:txBody>
      </p:sp>
      <p:sp>
        <p:nvSpPr>
          <p:cNvPr id="17" name="TextBox 16">
            <a:extLst>
              <a:ext uri="{FF2B5EF4-FFF2-40B4-BE49-F238E27FC236}">
                <a16:creationId xmlns:a16="http://schemas.microsoft.com/office/drawing/2014/main" id="{B09B4C8C-B4BB-1E13-CF76-565B95EAF857}"/>
              </a:ext>
            </a:extLst>
          </p:cNvPr>
          <p:cNvSpPr txBox="1"/>
          <p:nvPr/>
        </p:nvSpPr>
        <p:spPr>
          <a:xfrm>
            <a:off x="6096000" y="6236314"/>
            <a:ext cx="6636327" cy="461665"/>
          </a:xfrm>
          <a:prstGeom prst="rect">
            <a:avLst/>
          </a:prstGeom>
          <a:noFill/>
        </p:spPr>
        <p:txBody>
          <a:bodyPr wrap="square">
            <a:spAutoFit/>
          </a:bodyPr>
          <a:lstStyle/>
          <a:p>
            <a:r>
              <a:rPr lang="en-US" sz="2400" dirty="0">
                <a:solidFill>
                  <a:schemeClr val="bg1"/>
                </a:solidFill>
                <a:effectLst/>
                <a:latin typeface="Arial" panose="020B0604020202020204" pitchFamily="34" charset="0"/>
                <a:ea typeface="Roboto" panose="02000000000000000000" pitchFamily="2" charset="0"/>
                <a:cs typeface="Arial" panose="020B0604020202020204" pitchFamily="34" charset="0"/>
              </a:rPr>
              <a:t>Therese, Ripple Effect farmer, Rwanda</a:t>
            </a:r>
            <a:endParaRPr lang="en-GB"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6574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7FC4C83-9BAD-3E72-29A4-C3B9FA1277D5}"/>
              </a:ext>
            </a:extLst>
          </p:cNvPr>
          <p:cNvSpPr>
            <a:spLocks noGrp="1"/>
          </p:cNvSpPr>
          <p:nvPr>
            <p:ph idx="1"/>
          </p:nvPr>
        </p:nvSpPr>
        <p:spPr/>
        <p:txBody>
          <a:bodyPr/>
          <a:lstStyle/>
          <a:p>
            <a:endParaRPr lang="en-GB"/>
          </a:p>
        </p:txBody>
      </p:sp>
      <p:sp>
        <p:nvSpPr>
          <p:cNvPr id="3" name="Title 2">
            <a:extLst>
              <a:ext uri="{FF2B5EF4-FFF2-40B4-BE49-F238E27FC236}">
                <a16:creationId xmlns:a16="http://schemas.microsoft.com/office/drawing/2014/main" id="{80F08508-EB61-5915-CA7A-ACD8EF4DA328}"/>
              </a:ext>
            </a:extLst>
          </p:cNvPr>
          <p:cNvSpPr>
            <a:spLocks noGrp="1"/>
          </p:cNvSpPr>
          <p:nvPr>
            <p:ph type="title"/>
          </p:nvPr>
        </p:nvSpPr>
        <p:spPr/>
        <p:txBody>
          <a:bodyPr/>
          <a:lstStyle/>
          <a:p>
            <a:r>
              <a:rPr lang="en-GB" b="1">
                <a:latin typeface="Arial" panose="020B0604020202020204" pitchFamily="34" charset="0"/>
                <a:cs typeface="Arial" panose="020B0604020202020204" pitchFamily="34" charset="0"/>
              </a:rPr>
              <a:t>Ambassador to add own Ripple Effect story here</a:t>
            </a:r>
          </a:p>
        </p:txBody>
      </p:sp>
      <p:sp>
        <p:nvSpPr>
          <p:cNvPr id="5" name="Rectangle 4">
            <a:extLst>
              <a:ext uri="{FF2B5EF4-FFF2-40B4-BE49-F238E27FC236}">
                <a16:creationId xmlns:a16="http://schemas.microsoft.com/office/drawing/2014/main" id="{E8E5DBAF-13E4-EC0A-C52B-318017D52EBC}"/>
              </a:ext>
            </a:extLst>
          </p:cNvPr>
          <p:cNvSpPr/>
          <p:nvPr/>
        </p:nvSpPr>
        <p:spPr bwMode="auto">
          <a:xfrm>
            <a:off x="0" y="108749"/>
            <a:ext cx="12192000" cy="944563"/>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sp>
        <p:nvSpPr>
          <p:cNvPr id="6" name="Title 2">
            <a:extLst>
              <a:ext uri="{FF2B5EF4-FFF2-40B4-BE49-F238E27FC236}">
                <a16:creationId xmlns:a16="http://schemas.microsoft.com/office/drawing/2014/main" id="{9FED4790-45BF-7129-450B-5FFCE1213CDD}"/>
              </a:ext>
            </a:extLst>
          </p:cNvPr>
          <p:cNvSpPr txBox="1">
            <a:spLocks/>
          </p:cNvSpPr>
          <p:nvPr/>
        </p:nvSpPr>
        <p:spPr>
          <a:xfrm>
            <a:off x="746235" y="210982"/>
            <a:ext cx="10515600" cy="8277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kern="1200">
                <a:solidFill>
                  <a:schemeClr val="bg1"/>
                </a:solidFill>
                <a:latin typeface="Impact" panose="020B0806030902050204" pitchFamily="34" charset="0"/>
                <a:ea typeface="+mj-ea"/>
                <a:cs typeface="+mj-cs"/>
              </a:defRPr>
            </a:lvl1pPr>
          </a:lstStyle>
          <a:p>
            <a:r>
              <a:rPr lang="en-GB" b="1">
                <a:latin typeface="Arial" panose="020B0604020202020204" pitchFamily="34" charset="0"/>
                <a:cs typeface="Arial" panose="020B0604020202020204" pitchFamily="34" charset="0"/>
              </a:rPr>
              <a:t>Ambassador to add own Ripple Effect story here</a:t>
            </a:r>
          </a:p>
        </p:txBody>
      </p:sp>
      <p:pic>
        <p:nvPicPr>
          <p:cNvPr id="4" name="Picture 3" descr="A black and white sign with white text&#10;&#10;Description automatically generated">
            <a:extLst>
              <a:ext uri="{FF2B5EF4-FFF2-40B4-BE49-F238E27FC236}">
                <a16:creationId xmlns:a16="http://schemas.microsoft.com/office/drawing/2014/main" id="{74343E1F-B148-1AF6-BD2E-9A517BEC3E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71247" y="190972"/>
            <a:ext cx="1476375" cy="771525"/>
          </a:xfrm>
          <a:prstGeom prst="rect">
            <a:avLst/>
          </a:prstGeom>
        </p:spPr>
      </p:pic>
    </p:spTree>
    <p:extLst>
      <p:ext uri="{BB962C8B-B14F-4D97-AF65-F5344CB8AC3E}">
        <p14:creationId xmlns:p14="http://schemas.microsoft.com/office/powerpoint/2010/main" val="7691277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18">
            <a:extLst>
              <a:ext uri="{FF2B5EF4-FFF2-40B4-BE49-F238E27FC236}">
                <a16:creationId xmlns:a16="http://schemas.microsoft.com/office/drawing/2014/main" id="{DB9231FA-4BE1-208F-2F40-366240FA70A1}"/>
              </a:ext>
            </a:extLst>
          </p:cNvPr>
          <p:cNvGrpSpPr>
            <a:grpSpLocks/>
          </p:cNvGrpSpPr>
          <p:nvPr/>
        </p:nvGrpSpPr>
        <p:grpSpPr bwMode="auto">
          <a:xfrm>
            <a:off x="0" y="-4763"/>
            <a:ext cx="12192000" cy="6878638"/>
            <a:chOff x="0" y="0"/>
            <a:chExt cx="12192000" cy="6879020"/>
          </a:xfrm>
        </p:grpSpPr>
        <p:sp>
          <p:nvSpPr>
            <p:cNvPr id="4" name="Rectangle 3">
              <a:extLst>
                <a:ext uri="{FF2B5EF4-FFF2-40B4-BE49-F238E27FC236}">
                  <a16:creationId xmlns:a16="http://schemas.microsoft.com/office/drawing/2014/main" id="{070DE41E-3D1F-FA55-F715-578248CF78A0}"/>
                </a:ext>
              </a:extLst>
            </p:cNvPr>
            <p:cNvSpPr/>
            <p:nvPr/>
          </p:nvSpPr>
          <p:spPr>
            <a:xfrm>
              <a:off x="0" y="0"/>
              <a:ext cx="12192000" cy="944615"/>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sp>
          <p:nvSpPr>
            <p:cNvPr id="7" name="Rectangle 6">
              <a:extLst>
                <a:ext uri="{FF2B5EF4-FFF2-40B4-BE49-F238E27FC236}">
                  <a16:creationId xmlns:a16="http://schemas.microsoft.com/office/drawing/2014/main" id="{5C1826F9-6492-77A0-0FB8-6E65774BEE1B}"/>
                </a:ext>
              </a:extLst>
            </p:cNvPr>
            <p:cNvSpPr/>
            <p:nvPr/>
          </p:nvSpPr>
          <p:spPr>
            <a:xfrm>
              <a:off x="0" y="6066175"/>
              <a:ext cx="12192000" cy="792207"/>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pic>
          <p:nvPicPr>
            <p:cNvPr id="6152" name="Picture 13">
              <a:extLst>
                <a:ext uri="{FF2B5EF4-FFF2-40B4-BE49-F238E27FC236}">
                  <a16:creationId xmlns:a16="http://schemas.microsoft.com/office/drawing/2014/main" id="{2D55D9B4-442B-10D1-77A4-8EB2410DD8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583" t="71852" r="47749" b="12889"/>
            <a:stretch>
              <a:fillRect/>
            </a:stretch>
          </p:blipFill>
          <p:spPr bwMode="auto">
            <a:xfrm flipH="1">
              <a:off x="0" y="6065520"/>
              <a:ext cx="2527378" cy="8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7" name="TextBox 16">
            <a:extLst>
              <a:ext uri="{FF2B5EF4-FFF2-40B4-BE49-F238E27FC236}">
                <a16:creationId xmlns:a16="http://schemas.microsoft.com/office/drawing/2014/main" id="{59764B0C-D071-D62D-2CD0-653B7C2DC91B}"/>
              </a:ext>
            </a:extLst>
          </p:cNvPr>
          <p:cNvSpPr txBox="1">
            <a:spLocks noChangeArrowheads="1"/>
          </p:cNvSpPr>
          <p:nvPr/>
        </p:nvSpPr>
        <p:spPr bwMode="auto">
          <a:xfrm>
            <a:off x="400050" y="246063"/>
            <a:ext cx="818351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r>
              <a:rPr lang="en-GB" b="1" dirty="0">
                <a:solidFill>
                  <a:schemeClr val="bg1"/>
                </a:solidFill>
                <a:latin typeface="Arial" panose="020B0604020202020204" pitchFamily="34" charset="0"/>
                <a:cs typeface="Arial" panose="020B0604020202020204" pitchFamily="34" charset="0"/>
              </a:rPr>
              <a:t>A keyhole garden </a:t>
            </a:r>
            <a:endParaRPr lang="en-US" altLang="en-US" dirty="0">
              <a:solidFill>
                <a:schemeClr val="bg1"/>
              </a:solidFill>
              <a:latin typeface="Impact" panose="020B0806030902050204" pitchFamily="34" charset="0"/>
            </a:endParaRPr>
          </a:p>
        </p:txBody>
      </p:sp>
      <p:pic>
        <p:nvPicPr>
          <p:cNvPr id="3" name="Picture 2" descr="A black and white sign with white text&#10;&#10;Description automatically generated">
            <a:extLst>
              <a:ext uri="{FF2B5EF4-FFF2-40B4-BE49-F238E27FC236}">
                <a16:creationId xmlns:a16="http://schemas.microsoft.com/office/drawing/2014/main" id="{49BA5FE0-13DC-8923-245E-50AD748DCB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15575" y="88394"/>
            <a:ext cx="1476375" cy="771525"/>
          </a:xfrm>
          <a:prstGeom prst="rect">
            <a:avLst/>
          </a:prstGeom>
        </p:spPr>
      </p:pic>
      <p:sp>
        <p:nvSpPr>
          <p:cNvPr id="6" name="TextBox 5">
            <a:extLst>
              <a:ext uri="{FF2B5EF4-FFF2-40B4-BE49-F238E27FC236}">
                <a16:creationId xmlns:a16="http://schemas.microsoft.com/office/drawing/2014/main" id="{239AB54F-00B6-F65E-9B7A-DA50F7F3C8BD}"/>
              </a:ext>
            </a:extLst>
          </p:cNvPr>
          <p:cNvSpPr txBox="1"/>
          <p:nvPr/>
        </p:nvSpPr>
        <p:spPr>
          <a:xfrm>
            <a:off x="7759700" y="1190626"/>
            <a:ext cx="4216400" cy="5076774"/>
          </a:xfrm>
          <a:prstGeom prst="rect">
            <a:avLst/>
          </a:prstGeom>
          <a:noFill/>
        </p:spPr>
        <p:txBody>
          <a:bodyPr wrap="square" lIns="91440" tIns="45720" rIns="91440" bIns="45720" anchor="t">
            <a:spAutoFit/>
          </a:bodyPr>
          <a:lstStyle/>
          <a:p>
            <a:pPr>
              <a:lnSpc>
                <a:spcPct val="150000"/>
              </a:lnSpc>
            </a:pPr>
            <a:r>
              <a:rPr lang="en-GB" i="1" dirty="0">
                <a:effectLst/>
                <a:latin typeface="Roboto"/>
                <a:ea typeface="Calibri"/>
                <a:cs typeface="Calibri"/>
              </a:rPr>
              <a:t>“</a:t>
            </a:r>
            <a:r>
              <a:rPr lang="en-US" i="1" dirty="0">
                <a:latin typeface="Roboto"/>
                <a:ea typeface="Calibri"/>
                <a:cs typeface="Calibri"/>
              </a:rPr>
              <a:t>To combat climate change, I’ve learned to plant trees. Also in the dry season when we can’t plant much, I plant kitchen gardens such as keyhole gardens and bag gardens close to my home where I can use wastewater to water the plants easily. I also use compost to add to the central basket and can still easily grow crops even in the dry season.” </a:t>
            </a:r>
          </a:p>
          <a:p>
            <a:pPr>
              <a:lnSpc>
                <a:spcPct val="150000"/>
              </a:lnSpc>
            </a:pPr>
            <a:r>
              <a:rPr lang="en-US" i="1" dirty="0">
                <a:latin typeface="Roboto"/>
                <a:ea typeface="Calibri"/>
                <a:cs typeface="Calibri"/>
              </a:rPr>
              <a:t>Meselech, Ethiopia</a:t>
            </a:r>
            <a:r>
              <a:rPr lang="en-GB" i="1" dirty="0">
                <a:effectLst/>
                <a:latin typeface="Roboto"/>
                <a:ea typeface="Calibri"/>
                <a:cs typeface="Calibri"/>
              </a:rPr>
              <a:t>.”</a:t>
            </a:r>
          </a:p>
          <a:p>
            <a:pPr>
              <a:lnSpc>
                <a:spcPct val="150000"/>
              </a:lnSpc>
            </a:pPr>
            <a:endParaRPr lang="en-GB" sz="2000" u="sng" dirty="0">
              <a:cs typeface="Calibri" panose="020F0502020204030204"/>
            </a:endParaRPr>
          </a:p>
        </p:txBody>
      </p:sp>
      <p:pic>
        <p:nvPicPr>
          <p:cNvPr id="8" name="Picture 7" descr="A person kneeling in a garden&#10;&#10;AI-generated content may be incorrect.">
            <a:extLst>
              <a:ext uri="{FF2B5EF4-FFF2-40B4-BE49-F238E27FC236}">
                <a16:creationId xmlns:a16="http://schemas.microsoft.com/office/drawing/2014/main" id="{94F82F90-3B32-A9EF-F2E5-8AC4815A9151}"/>
              </a:ext>
            </a:extLst>
          </p:cNvPr>
          <p:cNvPicPr>
            <a:picLocks noChangeAspect="1"/>
          </p:cNvPicPr>
          <p:nvPr/>
        </p:nvPicPr>
        <p:blipFill>
          <a:blip r:embed="rId5"/>
          <a:srcRect l="17727" t="18738" r="15390" b="10037"/>
          <a:stretch>
            <a:fillRect/>
          </a:stretch>
        </p:blipFill>
        <p:spPr>
          <a:xfrm>
            <a:off x="0" y="939800"/>
            <a:ext cx="7370618" cy="5099983"/>
          </a:xfrm>
          <a:prstGeom prst="rect">
            <a:avLst/>
          </a:prstGeom>
        </p:spPr>
      </p:pic>
    </p:spTree>
    <p:extLst>
      <p:ext uri="{BB962C8B-B14F-4D97-AF65-F5344CB8AC3E}">
        <p14:creationId xmlns:p14="http://schemas.microsoft.com/office/powerpoint/2010/main" val="15383681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B2D0E2-3969-C13F-361B-9E93A50F725B}"/>
            </a:ext>
          </a:extLst>
        </p:cNvPr>
        <p:cNvGrpSpPr/>
        <p:nvPr/>
      </p:nvGrpSpPr>
      <p:grpSpPr>
        <a:xfrm>
          <a:off x="0" y="0"/>
          <a:ext cx="0" cy="0"/>
          <a:chOff x="0" y="0"/>
          <a:chExt cx="0" cy="0"/>
        </a:xfrm>
      </p:grpSpPr>
      <p:grpSp>
        <p:nvGrpSpPr>
          <p:cNvPr id="6146" name="Group 18">
            <a:extLst>
              <a:ext uri="{FF2B5EF4-FFF2-40B4-BE49-F238E27FC236}">
                <a16:creationId xmlns:a16="http://schemas.microsoft.com/office/drawing/2014/main" id="{476D4767-69C9-EFCC-4095-7C5C372EFF5C}"/>
              </a:ext>
            </a:extLst>
          </p:cNvPr>
          <p:cNvGrpSpPr>
            <a:grpSpLocks/>
          </p:cNvGrpSpPr>
          <p:nvPr/>
        </p:nvGrpSpPr>
        <p:grpSpPr bwMode="auto">
          <a:xfrm>
            <a:off x="0" y="-4763"/>
            <a:ext cx="12192000" cy="6878638"/>
            <a:chOff x="0" y="0"/>
            <a:chExt cx="12192000" cy="6879020"/>
          </a:xfrm>
        </p:grpSpPr>
        <p:sp>
          <p:nvSpPr>
            <p:cNvPr id="4" name="Rectangle 3">
              <a:extLst>
                <a:ext uri="{FF2B5EF4-FFF2-40B4-BE49-F238E27FC236}">
                  <a16:creationId xmlns:a16="http://schemas.microsoft.com/office/drawing/2014/main" id="{B084FC0A-3DE1-BB88-CBC4-C03E71091F91}"/>
                </a:ext>
              </a:extLst>
            </p:cNvPr>
            <p:cNvSpPr/>
            <p:nvPr/>
          </p:nvSpPr>
          <p:spPr>
            <a:xfrm>
              <a:off x="0" y="0"/>
              <a:ext cx="12192000" cy="944615"/>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sp>
          <p:nvSpPr>
            <p:cNvPr id="7" name="Rectangle 6">
              <a:extLst>
                <a:ext uri="{FF2B5EF4-FFF2-40B4-BE49-F238E27FC236}">
                  <a16:creationId xmlns:a16="http://schemas.microsoft.com/office/drawing/2014/main" id="{A48251D3-9044-F602-8224-77B8576334CE}"/>
                </a:ext>
              </a:extLst>
            </p:cNvPr>
            <p:cNvSpPr/>
            <p:nvPr/>
          </p:nvSpPr>
          <p:spPr>
            <a:xfrm>
              <a:off x="0" y="6066175"/>
              <a:ext cx="12192000" cy="792207"/>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pic>
          <p:nvPicPr>
            <p:cNvPr id="6152" name="Picture 13">
              <a:extLst>
                <a:ext uri="{FF2B5EF4-FFF2-40B4-BE49-F238E27FC236}">
                  <a16:creationId xmlns:a16="http://schemas.microsoft.com/office/drawing/2014/main" id="{394187E5-ACD0-694E-3DDC-A310D0D8B0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583" t="71852" r="47749" b="12889"/>
            <a:stretch>
              <a:fillRect/>
            </a:stretch>
          </p:blipFill>
          <p:spPr bwMode="auto">
            <a:xfrm flipH="1">
              <a:off x="0" y="6065520"/>
              <a:ext cx="2527378" cy="8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7" name="TextBox 16">
            <a:extLst>
              <a:ext uri="{FF2B5EF4-FFF2-40B4-BE49-F238E27FC236}">
                <a16:creationId xmlns:a16="http://schemas.microsoft.com/office/drawing/2014/main" id="{73DBDE8F-498A-E7CC-8A82-E8D4F1EE64BF}"/>
              </a:ext>
            </a:extLst>
          </p:cNvPr>
          <p:cNvSpPr txBox="1">
            <a:spLocks noChangeArrowheads="1"/>
          </p:cNvSpPr>
          <p:nvPr/>
        </p:nvSpPr>
        <p:spPr bwMode="auto">
          <a:xfrm>
            <a:off x="400050" y="246063"/>
            <a:ext cx="818351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r>
              <a:rPr lang="en-GB" b="1">
                <a:solidFill>
                  <a:schemeClr val="bg1"/>
                </a:solidFill>
                <a:latin typeface="Arial" panose="020B0604020202020204" pitchFamily="34" charset="0"/>
                <a:cs typeface="Arial" panose="020B0604020202020204" pitchFamily="34" charset="0"/>
              </a:rPr>
              <a:t>Keyhole garden</a:t>
            </a:r>
            <a:endParaRPr lang="en-US" altLang="en-US">
              <a:solidFill>
                <a:schemeClr val="bg1"/>
              </a:solidFill>
              <a:latin typeface="Impact" panose="020B0806030902050204" pitchFamily="34" charset="0"/>
            </a:endParaRPr>
          </a:p>
        </p:txBody>
      </p:sp>
      <p:pic>
        <p:nvPicPr>
          <p:cNvPr id="3" name="Picture 2" descr="A black and white sign with white text&#10;&#10;Description automatically generated">
            <a:extLst>
              <a:ext uri="{FF2B5EF4-FFF2-40B4-BE49-F238E27FC236}">
                <a16:creationId xmlns:a16="http://schemas.microsoft.com/office/drawing/2014/main" id="{AECFB036-EFA9-B34D-A0A2-032CDBA970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15575" y="88394"/>
            <a:ext cx="1476375" cy="771525"/>
          </a:xfrm>
          <a:prstGeom prst="rect">
            <a:avLst/>
          </a:prstGeom>
        </p:spPr>
      </p:pic>
      <p:pic>
        <p:nvPicPr>
          <p:cNvPr id="10" name="Picture 9" descr="A person in a garden&#10;&#10;Description automatically generated">
            <a:extLst>
              <a:ext uri="{FF2B5EF4-FFF2-40B4-BE49-F238E27FC236}">
                <a16:creationId xmlns:a16="http://schemas.microsoft.com/office/drawing/2014/main" id="{10FC7BFA-1B4D-6BD5-B36F-B8D44255392B}"/>
              </a:ext>
            </a:extLst>
          </p:cNvPr>
          <p:cNvPicPr>
            <a:picLocks noChangeAspect="1"/>
          </p:cNvPicPr>
          <p:nvPr/>
        </p:nvPicPr>
        <p:blipFill>
          <a:blip r:embed="rId5"/>
          <a:stretch>
            <a:fillRect/>
          </a:stretch>
        </p:blipFill>
        <p:spPr>
          <a:xfrm>
            <a:off x="2255945" y="939800"/>
            <a:ext cx="7680109" cy="5121634"/>
          </a:xfrm>
          <a:prstGeom prst="rect">
            <a:avLst/>
          </a:prstGeom>
        </p:spPr>
      </p:pic>
    </p:spTree>
    <p:extLst>
      <p:ext uri="{BB962C8B-B14F-4D97-AF65-F5344CB8AC3E}">
        <p14:creationId xmlns:p14="http://schemas.microsoft.com/office/powerpoint/2010/main" val="23946522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18">
            <a:extLst>
              <a:ext uri="{FF2B5EF4-FFF2-40B4-BE49-F238E27FC236}">
                <a16:creationId xmlns:a16="http://schemas.microsoft.com/office/drawing/2014/main" id="{DB9231FA-4BE1-208F-2F40-366240FA70A1}"/>
              </a:ext>
            </a:extLst>
          </p:cNvPr>
          <p:cNvGrpSpPr>
            <a:grpSpLocks/>
          </p:cNvGrpSpPr>
          <p:nvPr/>
        </p:nvGrpSpPr>
        <p:grpSpPr bwMode="auto">
          <a:xfrm>
            <a:off x="0" y="-4763"/>
            <a:ext cx="12192000" cy="6878638"/>
            <a:chOff x="0" y="0"/>
            <a:chExt cx="12192000" cy="6879020"/>
          </a:xfrm>
        </p:grpSpPr>
        <p:sp>
          <p:nvSpPr>
            <p:cNvPr id="4" name="Rectangle 3">
              <a:extLst>
                <a:ext uri="{FF2B5EF4-FFF2-40B4-BE49-F238E27FC236}">
                  <a16:creationId xmlns:a16="http://schemas.microsoft.com/office/drawing/2014/main" id="{070DE41E-3D1F-FA55-F715-578248CF78A0}"/>
                </a:ext>
              </a:extLst>
            </p:cNvPr>
            <p:cNvSpPr/>
            <p:nvPr/>
          </p:nvSpPr>
          <p:spPr>
            <a:xfrm>
              <a:off x="0" y="0"/>
              <a:ext cx="12192000" cy="944615"/>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sp>
          <p:nvSpPr>
            <p:cNvPr id="7" name="Rectangle 6">
              <a:extLst>
                <a:ext uri="{FF2B5EF4-FFF2-40B4-BE49-F238E27FC236}">
                  <a16:creationId xmlns:a16="http://schemas.microsoft.com/office/drawing/2014/main" id="{5C1826F9-6492-77A0-0FB8-6E65774BEE1B}"/>
                </a:ext>
              </a:extLst>
            </p:cNvPr>
            <p:cNvSpPr/>
            <p:nvPr/>
          </p:nvSpPr>
          <p:spPr>
            <a:xfrm>
              <a:off x="0" y="6066175"/>
              <a:ext cx="12192000" cy="792207"/>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pic>
          <p:nvPicPr>
            <p:cNvPr id="6152" name="Picture 13">
              <a:extLst>
                <a:ext uri="{FF2B5EF4-FFF2-40B4-BE49-F238E27FC236}">
                  <a16:creationId xmlns:a16="http://schemas.microsoft.com/office/drawing/2014/main" id="{2D55D9B4-442B-10D1-77A4-8EB2410DD8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583" t="71852" r="47749" b="12889"/>
            <a:stretch>
              <a:fillRect/>
            </a:stretch>
          </p:blipFill>
          <p:spPr bwMode="auto">
            <a:xfrm flipH="1">
              <a:off x="0" y="6065520"/>
              <a:ext cx="2527378" cy="8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7" name="TextBox 16">
            <a:extLst>
              <a:ext uri="{FF2B5EF4-FFF2-40B4-BE49-F238E27FC236}">
                <a16:creationId xmlns:a16="http://schemas.microsoft.com/office/drawing/2014/main" id="{59764B0C-D071-D62D-2CD0-653B7C2DC91B}"/>
              </a:ext>
            </a:extLst>
          </p:cNvPr>
          <p:cNvSpPr txBox="1">
            <a:spLocks noChangeArrowheads="1"/>
          </p:cNvSpPr>
          <p:nvPr/>
        </p:nvSpPr>
        <p:spPr bwMode="auto">
          <a:xfrm>
            <a:off x="400050" y="246063"/>
            <a:ext cx="530701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r>
              <a:rPr lang="en-GB" sz="2800" b="1">
                <a:solidFill>
                  <a:schemeClr val="bg1"/>
                </a:solidFill>
                <a:latin typeface="Arial" panose="020B0604020202020204" pitchFamily="34" charset="0"/>
                <a:cs typeface="Arial" panose="020B0604020202020204" pitchFamily="34" charset="0"/>
              </a:rPr>
              <a:t>Twin your community garden! </a:t>
            </a:r>
          </a:p>
          <a:p>
            <a:pPr eaLnBrk="1" hangingPunct="1">
              <a:lnSpc>
                <a:spcPct val="100000"/>
              </a:lnSpc>
              <a:spcBef>
                <a:spcPct val="0"/>
              </a:spcBef>
              <a:buFontTx/>
              <a:buNone/>
            </a:pPr>
            <a:endParaRPr lang="en-US" altLang="en-US">
              <a:solidFill>
                <a:schemeClr val="bg1"/>
              </a:solidFill>
              <a:latin typeface="Impact" panose="020B0806030902050204" pitchFamily="34" charset="0"/>
            </a:endParaRPr>
          </a:p>
        </p:txBody>
      </p:sp>
      <p:pic>
        <p:nvPicPr>
          <p:cNvPr id="3" name="Picture 2" descr="A black and white sign with white text&#10;&#10;Description automatically generated">
            <a:extLst>
              <a:ext uri="{FF2B5EF4-FFF2-40B4-BE49-F238E27FC236}">
                <a16:creationId xmlns:a16="http://schemas.microsoft.com/office/drawing/2014/main" id="{49BA5FE0-13DC-8923-245E-50AD748DCB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15575" y="88394"/>
            <a:ext cx="1476375" cy="771525"/>
          </a:xfrm>
          <a:prstGeom prst="rect">
            <a:avLst/>
          </a:prstGeom>
        </p:spPr>
      </p:pic>
      <p:sp>
        <p:nvSpPr>
          <p:cNvPr id="6" name="TextBox 5">
            <a:extLst>
              <a:ext uri="{FF2B5EF4-FFF2-40B4-BE49-F238E27FC236}">
                <a16:creationId xmlns:a16="http://schemas.microsoft.com/office/drawing/2014/main" id="{239AB54F-00B6-F65E-9B7A-DA50F7F3C8BD}"/>
              </a:ext>
            </a:extLst>
          </p:cNvPr>
          <p:cNvSpPr txBox="1"/>
          <p:nvPr/>
        </p:nvSpPr>
        <p:spPr>
          <a:xfrm>
            <a:off x="250209" y="1320730"/>
            <a:ext cx="5456854" cy="4216539"/>
          </a:xfrm>
          <a:prstGeom prst="rect">
            <a:avLst/>
          </a:prstGeom>
          <a:noFill/>
        </p:spPr>
        <p:txBody>
          <a:bodyPr wrap="square" lIns="91440" tIns="45720" rIns="91440" bIns="45720" anchor="t">
            <a:spAutoFit/>
          </a:bodyPr>
          <a:lstStyle/>
          <a:p>
            <a:pPr>
              <a:lnSpc>
                <a:spcPct val="150000"/>
              </a:lnSpc>
              <a:spcAft>
                <a:spcPts val="800"/>
              </a:spcAft>
            </a:pPr>
            <a:r>
              <a:rPr lang="en-GB" sz="1600">
                <a:solidFill>
                  <a:srgbClr val="242424"/>
                </a:solidFill>
                <a:effectLst/>
                <a:latin typeface="Roboto" panose="02000000000000000000" pitchFamily="2" charset="0"/>
                <a:ea typeface="Roboto" panose="02000000000000000000" pitchFamily="2" charset="0"/>
              </a:rPr>
              <a:t>In recognition of your donation of £120, your church will receive:</a:t>
            </a:r>
          </a:p>
          <a:p>
            <a:pPr marL="285750" indent="-285750" algn="l">
              <a:lnSpc>
                <a:spcPct val="150000"/>
              </a:lnSpc>
              <a:buFont typeface="Arial" panose="020B0604020202020204" pitchFamily="34" charset="0"/>
              <a:buChar char="•"/>
            </a:pPr>
            <a:r>
              <a:rPr lang="en-GB" sz="1600" b="0" i="0">
                <a:solidFill>
                  <a:srgbClr val="222222"/>
                </a:solidFill>
                <a:effectLst/>
                <a:latin typeface="Roboto" panose="02000000000000000000" pitchFamily="2" charset="0"/>
                <a:ea typeface="Roboto" panose="02000000000000000000" pitchFamily="2" charset="0"/>
              </a:rPr>
              <a:t>a sustainable wooden plaque to display in your garden</a:t>
            </a:r>
          </a:p>
          <a:p>
            <a:pPr marL="285750" indent="-285750" algn="l">
              <a:lnSpc>
                <a:spcPct val="150000"/>
              </a:lnSpc>
              <a:buFont typeface="Arial" panose="020B0604020202020204" pitchFamily="34" charset="0"/>
              <a:buChar char="•"/>
            </a:pPr>
            <a:r>
              <a:rPr lang="en-GB" sz="1600" b="0" i="0">
                <a:solidFill>
                  <a:srgbClr val="222222"/>
                </a:solidFill>
                <a:effectLst/>
                <a:latin typeface="Roboto" panose="02000000000000000000" pitchFamily="2" charset="0"/>
                <a:ea typeface="Roboto" panose="02000000000000000000" pitchFamily="2" charset="0"/>
              </a:rPr>
              <a:t>a vegetable growing guide from Charles Dowding, our no-dig expert</a:t>
            </a:r>
          </a:p>
          <a:p>
            <a:pPr marL="285750" indent="-285750" algn="l">
              <a:lnSpc>
                <a:spcPct val="150000"/>
              </a:lnSpc>
              <a:buFont typeface="Arial" panose="020B0604020202020204" pitchFamily="34" charset="0"/>
              <a:buChar char="•"/>
            </a:pPr>
            <a:r>
              <a:rPr lang="en-GB" sz="1600" b="0" i="0">
                <a:solidFill>
                  <a:srgbClr val="222222"/>
                </a:solidFill>
                <a:effectLst/>
                <a:latin typeface="Roboto" panose="02000000000000000000" pitchFamily="2" charset="0"/>
                <a:ea typeface="Roboto" panose="02000000000000000000" pitchFamily="2" charset="0"/>
              </a:rPr>
              <a:t>wildflower seeds to get you started on your Garden Twinning adventure</a:t>
            </a:r>
          </a:p>
          <a:p>
            <a:pPr marL="285750" indent="-285750" algn="l">
              <a:lnSpc>
                <a:spcPct val="150000"/>
              </a:lnSpc>
              <a:buFont typeface="Arial" panose="020B0604020202020204" pitchFamily="34" charset="0"/>
              <a:buChar char="•"/>
            </a:pPr>
            <a:r>
              <a:rPr lang="en-GB" sz="1600" b="0" i="0">
                <a:solidFill>
                  <a:srgbClr val="222222"/>
                </a:solidFill>
                <a:effectLst/>
                <a:latin typeface="Roboto" panose="02000000000000000000" pitchFamily="2" charset="0"/>
                <a:ea typeface="Roboto" panose="02000000000000000000" pitchFamily="2" charset="0"/>
              </a:rPr>
              <a:t>a garden twinning certificate to display inside your church or community space</a:t>
            </a:r>
          </a:p>
          <a:p>
            <a:pPr marL="285750" indent="-285750" algn="l">
              <a:lnSpc>
                <a:spcPct val="150000"/>
              </a:lnSpc>
              <a:buFont typeface="Arial" panose="020B0604020202020204" pitchFamily="34" charset="0"/>
              <a:buChar char="•"/>
            </a:pPr>
            <a:r>
              <a:rPr lang="en-GB" sz="1600" b="0" i="0">
                <a:solidFill>
                  <a:srgbClr val="222222"/>
                </a:solidFill>
                <a:effectLst/>
                <a:latin typeface="Roboto" panose="02000000000000000000" pitchFamily="2" charset="0"/>
                <a:ea typeface="Roboto" panose="02000000000000000000" pitchFamily="2" charset="0"/>
              </a:rPr>
              <a:t>an opportunity to have a speaker attend one of your meetings to help bring our work to life</a:t>
            </a:r>
          </a:p>
        </p:txBody>
      </p:sp>
      <p:pic>
        <p:nvPicPr>
          <p:cNvPr id="2" name="Picture 1" descr="Calendar&#10;&#10;Description automatically generated with low confidence">
            <a:extLst>
              <a:ext uri="{FF2B5EF4-FFF2-40B4-BE49-F238E27FC236}">
                <a16:creationId xmlns:a16="http://schemas.microsoft.com/office/drawing/2014/main" id="{CA4CBCDC-9FA1-399F-7A1B-D039C1CBEB49}"/>
              </a:ext>
            </a:extLst>
          </p:cNvPr>
          <p:cNvPicPr>
            <a:picLocks noChangeAspect="1"/>
          </p:cNvPicPr>
          <p:nvPr/>
        </p:nvPicPr>
        <p:blipFill rotWithShape="1">
          <a:blip r:embed="rId5"/>
          <a:srcRect l="8386" r="8761"/>
          <a:stretch/>
        </p:blipFill>
        <p:spPr>
          <a:xfrm>
            <a:off x="6256953" y="1146552"/>
            <a:ext cx="5684838" cy="4574272"/>
          </a:xfrm>
          <a:prstGeom prst="rect">
            <a:avLst/>
          </a:prstGeom>
        </p:spPr>
      </p:pic>
    </p:spTree>
    <p:extLst>
      <p:ext uri="{BB962C8B-B14F-4D97-AF65-F5344CB8AC3E}">
        <p14:creationId xmlns:p14="http://schemas.microsoft.com/office/powerpoint/2010/main" val="12252650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50ED9-0D13-4FFE-9981-BA8EA524FBA1}"/>
            </a:ext>
          </a:extLst>
        </p:cNvPr>
        <p:cNvGrpSpPr/>
        <p:nvPr/>
      </p:nvGrpSpPr>
      <p:grpSpPr>
        <a:xfrm>
          <a:off x="0" y="0"/>
          <a:ext cx="0" cy="0"/>
          <a:chOff x="0" y="0"/>
          <a:chExt cx="0" cy="0"/>
        </a:xfrm>
      </p:grpSpPr>
      <p:grpSp>
        <p:nvGrpSpPr>
          <p:cNvPr id="6146" name="Group 18">
            <a:extLst>
              <a:ext uri="{FF2B5EF4-FFF2-40B4-BE49-F238E27FC236}">
                <a16:creationId xmlns:a16="http://schemas.microsoft.com/office/drawing/2014/main" id="{9226AAE8-C74B-6F9B-2229-713D897411CC}"/>
              </a:ext>
            </a:extLst>
          </p:cNvPr>
          <p:cNvGrpSpPr>
            <a:grpSpLocks/>
          </p:cNvGrpSpPr>
          <p:nvPr/>
        </p:nvGrpSpPr>
        <p:grpSpPr bwMode="auto">
          <a:xfrm>
            <a:off x="0" y="-4763"/>
            <a:ext cx="12192000" cy="6878638"/>
            <a:chOff x="0" y="0"/>
            <a:chExt cx="12192000" cy="6879020"/>
          </a:xfrm>
        </p:grpSpPr>
        <p:sp>
          <p:nvSpPr>
            <p:cNvPr id="4" name="Rectangle 3">
              <a:extLst>
                <a:ext uri="{FF2B5EF4-FFF2-40B4-BE49-F238E27FC236}">
                  <a16:creationId xmlns:a16="http://schemas.microsoft.com/office/drawing/2014/main" id="{2A130B07-064E-55B9-975C-063CD83FFFA9}"/>
                </a:ext>
              </a:extLst>
            </p:cNvPr>
            <p:cNvSpPr/>
            <p:nvPr/>
          </p:nvSpPr>
          <p:spPr>
            <a:xfrm>
              <a:off x="0" y="0"/>
              <a:ext cx="12192000" cy="944615"/>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sp>
          <p:nvSpPr>
            <p:cNvPr id="7" name="Rectangle 6">
              <a:extLst>
                <a:ext uri="{FF2B5EF4-FFF2-40B4-BE49-F238E27FC236}">
                  <a16:creationId xmlns:a16="http://schemas.microsoft.com/office/drawing/2014/main" id="{AF94A2F1-A8D9-BEBD-B76F-B7C0E1E5EBBC}"/>
                </a:ext>
              </a:extLst>
            </p:cNvPr>
            <p:cNvSpPr/>
            <p:nvPr/>
          </p:nvSpPr>
          <p:spPr>
            <a:xfrm>
              <a:off x="0" y="6066175"/>
              <a:ext cx="12192000" cy="792207"/>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pic>
          <p:nvPicPr>
            <p:cNvPr id="6152" name="Picture 13">
              <a:extLst>
                <a:ext uri="{FF2B5EF4-FFF2-40B4-BE49-F238E27FC236}">
                  <a16:creationId xmlns:a16="http://schemas.microsoft.com/office/drawing/2014/main" id="{DBBBCC78-8553-1ED7-F12C-87CE48251C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583" t="71852" r="47749" b="12889"/>
            <a:stretch>
              <a:fillRect/>
            </a:stretch>
          </p:blipFill>
          <p:spPr bwMode="auto">
            <a:xfrm flipH="1">
              <a:off x="0" y="6065520"/>
              <a:ext cx="2527378" cy="8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7" name="TextBox 16">
            <a:extLst>
              <a:ext uri="{FF2B5EF4-FFF2-40B4-BE49-F238E27FC236}">
                <a16:creationId xmlns:a16="http://schemas.microsoft.com/office/drawing/2014/main" id="{7E54871C-D682-0702-596E-00B96ADE2108}"/>
              </a:ext>
            </a:extLst>
          </p:cNvPr>
          <p:cNvSpPr txBox="1">
            <a:spLocks noChangeArrowheads="1"/>
          </p:cNvSpPr>
          <p:nvPr/>
        </p:nvSpPr>
        <p:spPr bwMode="auto">
          <a:xfrm>
            <a:off x="400050" y="246063"/>
            <a:ext cx="951547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r>
              <a:rPr lang="en-GB" sz="2800" b="1">
                <a:solidFill>
                  <a:schemeClr val="bg1"/>
                </a:solidFill>
                <a:latin typeface="Arial" panose="020B0604020202020204" pitchFamily="34" charset="0"/>
                <a:cs typeface="Arial" panose="020B0604020202020204" pitchFamily="34" charset="0"/>
              </a:rPr>
              <a:t>How your church/rotary can get involved</a:t>
            </a:r>
          </a:p>
          <a:p>
            <a:pPr eaLnBrk="1" hangingPunct="1">
              <a:lnSpc>
                <a:spcPct val="100000"/>
              </a:lnSpc>
              <a:spcBef>
                <a:spcPct val="0"/>
              </a:spcBef>
              <a:buFontTx/>
              <a:buNone/>
            </a:pPr>
            <a:endParaRPr lang="en-US" altLang="en-US">
              <a:solidFill>
                <a:schemeClr val="bg1"/>
              </a:solidFill>
              <a:latin typeface="Impact" panose="020B0806030902050204" pitchFamily="34" charset="0"/>
            </a:endParaRPr>
          </a:p>
        </p:txBody>
      </p:sp>
      <p:pic>
        <p:nvPicPr>
          <p:cNvPr id="3" name="Picture 2" descr="A black and white sign with white text&#10;&#10;Description automatically generated">
            <a:extLst>
              <a:ext uri="{FF2B5EF4-FFF2-40B4-BE49-F238E27FC236}">
                <a16:creationId xmlns:a16="http://schemas.microsoft.com/office/drawing/2014/main" id="{AD97D3FB-6E24-551A-9BB2-98D4197740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15575" y="88394"/>
            <a:ext cx="1476375" cy="771525"/>
          </a:xfrm>
          <a:prstGeom prst="rect">
            <a:avLst/>
          </a:prstGeom>
        </p:spPr>
      </p:pic>
      <p:sp>
        <p:nvSpPr>
          <p:cNvPr id="2" name="TextBox 1">
            <a:extLst>
              <a:ext uri="{FF2B5EF4-FFF2-40B4-BE49-F238E27FC236}">
                <a16:creationId xmlns:a16="http://schemas.microsoft.com/office/drawing/2014/main" id="{5BB50F97-2318-61AA-3656-4CCC73021C6C}"/>
              </a:ext>
            </a:extLst>
          </p:cNvPr>
          <p:cNvSpPr txBox="1"/>
          <p:nvPr/>
        </p:nvSpPr>
        <p:spPr>
          <a:xfrm>
            <a:off x="530085" y="1186281"/>
            <a:ext cx="9785490" cy="4661276"/>
          </a:xfrm>
          <a:prstGeom prst="rect">
            <a:avLst/>
          </a:prstGeom>
          <a:noFill/>
        </p:spPr>
        <p:txBody>
          <a:bodyPr wrap="square" lIns="91440" tIns="45720" rIns="91440" bIns="45720" anchor="t">
            <a:spAutoFit/>
          </a:bodyPr>
          <a:lstStyle/>
          <a:p>
            <a:r>
              <a:rPr lang="en-GB" sz="2000" b="1">
                <a:cs typeface="Calibri" panose="020F0502020204030204"/>
              </a:rPr>
              <a:t>Churches: choose the most appropriate ASK</a:t>
            </a:r>
          </a:p>
          <a:p>
            <a:endParaRPr lang="en-GB" sz="2000" b="1">
              <a:cs typeface="Calibri" panose="020F0502020204030204"/>
            </a:endParaRPr>
          </a:p>
          <a:p>
            <a:pPr marL="342900" indent="-342900">
              <a:buFont typeface="Arial" panose="020B0604020202020204" pitchFamily="34" charset="0"/>
              <a:buChar char="•"/>
            </a:pPr>
            <a:r>
              <a:rPr lang="en-GB" sz="2000">
                <a:cs typeface="Calibri" panose="020F0502020204030204"/>
              </a:rPr>
              <a:t>Sign up to Making Ripples (our church e-newsletter)</a:t>
            </a:r>
          </a:p>
          <a:p>
            <a:pPr marL="342900" indent="-342900">
              <a:buFont typeface="Arial" panose="020B0604020202020204" pitchFamily="34" charset="0"/>
              <a:buChar char="•"/>
            </a:pPr>
            <a:r>
              <a:rPr lang="en-GB" sz="2000">
                <a:cs typeface="Calibri" panose="020F0502020204030204"/>
              </a:rPr>
              <a:t>Christmas, Harvest, Lent</a:t>
            </a:r>
          </a:p>
          <a:p>
            <a:pPr marL="342900" indent="-342900">
              <a:buFont typeface="Arial" panose="020B0604020202020204" pitchFamily="34" charset="0"/>
              <a:buChar char="•"/>
            </a:pPr>
            <a:r>
              <a:rPr lang="en-GB" sz="2000">
                <a:cs typeface="Calibri" panose="020F0502020204030204"/>
              </a:rPr>
              <a:t>Mission Partnerships</a:t>
            </a:r>
          </a:p>
          <a:p>
            <a:pPr marL="342900" indent="-342900">
              <a:buFont typeface="Arial" panose="020B0604020202020204" pitchFamily="34" charset="0"/>
              <a:buChar char="•"/>
            </a:pPr>
            <a:r>
              <a:rPr lang="en-GB" sz="2000">
                <a:cs typeface="Calibri" panose="020F0502020204030204"/>
              </a:rPr>
              <a:t>Twin your church garden</a:t>
            </a:r>
          </a:p>
          <a:p>
            <a:pPr marL="342900" indent="-342900">
              <a:buFont typeface="Arial" panose="020B0604020202020204" pitchFamily="34" charset="0"/>
              <a:buChar char="•"/>
            </a:pPr>
            <a:r>
              <a:rPr lang="en-GB" sz="2000">
                <a:cs typeface="Calibri" panose="020F0502020204030204"/>
              </a:rPr>
              <a:t>Eco Tips</a:t>
            </a:r>
          </a:p>
          <a:p>
            <a:pPr marL="342900" indent="-342900">
              <a:buFont typeface="Arial" panose="020B0604020202020204" pitchFamily="34" charset="0"/>
              <a:buChar char="•"/>
            </a:pPr>
            <a:endParaRPr lang="en-GB" sz="2000">
              <a:cs typeface="Calibri" panose="020F0502020204030204"/>
            </a:endParaRPr>
          </a:p>
          <a:p>
            <a:pPr>
              <a:lnSpc>
                <a:spcPct val="150000"/>
              </a:lnSpc>
            </a:pPr>
            <a:r>
              <a:rPr lang="en-GB" sz="2000" b="1">
                <a:cs typeface="Calibri" panose="020F0502020204030204"/>
              </a:rPr>
              <a:t>Rotary Clubs</a:t>
            </a:r>
          </a:p>
          <a:p>
            <a:pPr marL="342900" indent="-342900">
              <a:lnSpc>
                <a:spcPct val="150000"/>
              </a:lnSpc>
              <a:buFont typeface="Arial" panose="020B0604020202020204" pitchFamily="34" charset="0"/>
              <a:buChar char="•"/>
            </a:pPr>
            <a:r>
              <a:rPr lang="en-GB" sz="2000">
                <a:cs typeface="Calibri" panose="020F0502020204030204"/>
              </a:rPr>
              <a:t>Sign up to e-news to keep up to date with Ripple Effect’s work</a:t>
            </a:r>
          </a:p>
          <a:p>
            <a:pPr marL="342900" indent="-342900">
              <a:buFont typeface="Arial" panose="020B0604020202020204" pitchFamily="34" charset="0"/>
              <a:buChar char="•"/>
            </a:pPr>
            <a:endParaRPr lang="en-GB" sz="2000">
              <a:cs typeface="Calibri" panose="020F0502020204030204"/>
            </a:endParaRPr>
          </a:p>
          <a:p>
            <a:pPr marL="342900" indent="-342900">
              <a:lnSpc>
                <a:spcPct val="150000"/>
              </a:lnSpc>
              <a:buFont typeface="Arial" panose="020B0604020202020204" pitchFamily="34" charset="0"/>
              <a:buChar char="•"/>
            </a:pPr>
            <a:endParaRPr lang="en-GB" sz="2000">
              <a:cs typeface="Calibri" panose="020F0502020204030204"/>
            </a:endParaRPr>
          </a:p>
          <a:p>
            <a:pPr>
              <a:lnSpc>
                <a:spcPct val="150000"/>
              </a:lnSpc>
            </a:pPr>
            <a:endParaRPr lang="en-GB" sz="2000" u="sng">
              <a:cs typeface="Calibri" panose="020F0502020204030204"/>
            </a:endParaRPr>
          </a:p>
        </p:txBody>
      </p:sp>
      <p:sp>
        <p:nvSpPr>
          <p:cNvPr id="8" name="TextBox 7">
            <a:extLst>
              <a:ext uri="{FF2B5EF4-FFF2-40B4-BE49-F238E27FC236}">
                <a16:creationId xmlns:a16="http://schemas.microsoft.com/office/drawing/2014/main" id="{5A3A5B45-5783-19D7-A6B9-4F854F00E77D}"/>
              </a:ext>
            </a:extLst>
          </p:cNvPr>
          <p:cNvSpPr txBox="1"/>
          <p:nvPr/>
        </p:nvSpPr>
        <p:spPr>
          <a:xfrm>
            <a:off x="7147269" y="1784698"/>
            <a:ext cx="4216400" cy="967957"/>
          </a:xfrm>
          <a:prstGeom prst="rect">
            <a:avLst/>
          </a:prstGeom>
          <a:noFill/>
        </p:spPr>
        <p:txBody>
          <a:bodyPr wrap="square" lIns="91440" tIns="45720" rIns="91440" bIns="45720" anchor="t">
            <a:spAutoFit/>
          </a:bodyPr>
          <a:lstStyle/>
          <a:p>
            <a:pPr marL="342900" indent="-342900">
              <a:lnSpc>
                <a:spcPct val="150000"/>
              </a:lnSpc>
              <a:buFont typeface="Arial" panose="020B0604020202020204" pitchFamily="34" charset="0"/>
              <a:buChar char="•"/>
            </a:pPr>
            <a:endParaRPr lang="en-GB" sz="2000">
              <a:cs typeface="Calibri" panose="020F0502020204030204"/>
            </a:endParaRPr>
          </a:p>
          <a:p>
            <a:pPr>
              <a:lnSpc>
                <a:spcPct val="150000"/>
              </a:lnSpc>
            </a:pPr>
            <a:endParaRPr lang="en-GB" sz="2000" u="sng">
              <a:cs typeface="Calibri" panose="020F0502020204030204"/>
            </a:endParaRPr>
          </a:p>
        </p:txBody>
      </p:sp>
    </p:spTree>
    <p:extLst>
      <p:ext uri="{BB962C8B-B14F-4D97-AF65-F5344CB8AC3E}">
        <p14:creationId xmlns:p14="http://schemas.microsoft.com/office/powerpoint/2010/main" val="36895227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7DCE40-705A-8FC7-7E38-973C1914681E}"/>
            </a:ext>
          </a:extLst>
        </p:cNvPr>
        <p:cNvGrpSpPr/>
        <p:nvPr/>
      </p:nvGrpSpPr>
      <p:grpSpPr>
        <a:xfrm>
          <a:off x="0" y="0"/>
          <a:ext cx="0" cy="0"/>
          <a:chOff x="0" y="0"/>
          <a:chExt cx="0" cy="0"/>
        </a:xfrm>
      </p:grpSpPr>
      <p:grpSp>
        <p:nvGrpSpPr>
          <p:cNvPr id="6146" name="Group 18">
            <a:extLst>
              <a:ext uri="{FF2B5EF4-FFF2-40B4-BE49-F238E27FC236}">
                <a16:creationId xmlns:a16="http://schemas.microsoft.com/office/drawing/2014/main" id="{0574F7DA-D6C2-BCDB-5D43-7C6498AF5180}"/>
              </a:ext>
            </a:extLst>
          </p:cNvPr>
          <p:cNvGrpSpPr>
            <a:grpSpLocks/>
          </p:cNvGrpSpPr>
          <p:nvPr/>
        </p:nvGrpSpPr>
        <p:grpSpPr bwMode="auto">
          <a:xfrm>
            <a:off x="0" y="-4763"/>
            <a:ext cx="12192000" cy="6878638"/>
            <a:chOff x="0" y="0"/>
            <a:chExt cx="12192000" cy="6879020"/>
          </a:xfrm>
        </p:grpSpPr>
        <p:sp>
          <p:nvSpPr>
            <p:cNvPr id="4" name="Rectangle 3">
              <a:extLst>
                <a:ext uri="{FF2B5EF4-FFF2-40B4-BE49-F238E27FC236}">
                  <a16:creationId xmlns:a16="http://schemas.microsoft.com/office/drawing/2014/main" id="{A4844A59-B27B-532B-3F4C-B7EEAEBED0D6}"/>
                </a:ext>
              </a:extLst>
            </p:cNvPr>
            <p:cNvSpPr/>
            <p:nvPr/>
          </p:nvSpPr>
          <p:spPr>
            <a:xfrm>
              <a:off x="0" y="0"/>
              <a:ext cx="12192000" cy="944615"/>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47677BA-2087-A5EC-D492-622FAA423180}"/>
                </a:ext>
              </a:extLst>
            </p:cNvPr>
            <p:cNvSpPr/>
            <p:nvPr/>
          </p:nvSpPr>
          <p:spPr>
            <a:xfrm>
              <a:off x="0" y="6066175"/>
              <a:ext cx="12192000" cy="792207"/>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52" name="Picture 13">
              <a:extLst>
                <a:ext uri="{FF2B5EF4-FFF2-40B4-BE49-F238E27FC236}">
                  <a16:creationId xmlns:a16="http://schemas.microsoft.com/office/drawing/2014/main" id="{389198C8-5B17-16AA-1AD2-7C92C5F176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583" t="71852" r="47749" b="12889"/>
            <a:stretch>
              <a:fillRect/>
            </a:stretch>
          </p:blipFill>
          <p:spPr bwMode="auto">
            <a:xfrm flipH="1">
              <a:off x="0" y="6065520"/>
              <a:ext cx="2527378" cy="8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7" name="TextBox 16">
            <a:extLst>
              <a:ext uri="{FF2B5EF4-FFF2-40B4-BE49-F238E27FC236}">
                <a16:creationId xmlns:a16="http://schemas.microsoft.com/office/drawing/2014/main" id="{F65BDD89-D6E0-972D-2A48-4A41D3419D67}"/>
              </a:ext>
            </a:extLst>
          </p:cNvPr>
          <p:cNvSpPr txBox="1">
            <a:spLocks noChangeArrowheads="1"/>
          </p:cNvSpPr>
          <p:nvPr/>
        </p:nvSpPr>
        <p:spPr bwMode="auto">
          <a:xfrm>
            <a:off x="400051" y="245388"/>
            <a:ext cx="1110840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r>
              <a:rPr lang="en-GB" b="1" dirty="0">
                <a:solidFill>
                  <a:schemeClr val="bg1"/>
                </a:solidFill>
                <a:latin typeface="Arial" panose="020B0604020202020204" pitchFamily="34" charset="0"/>
                <a:cs typeface="Arial" panose="020B0604020202020204" pitchFamily="34" charset="0"/>
              </a:rPr>
              <a:t>How your church/group can help</a:t>
            </a:r>
            <a:endParaRPr lang="en-US" altLang="en-US" dirty="0">
              <a:solidFill>
                <a:schemeClr val="bg1"/>
              </a:solidFill>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endParaRPr>
          </a:p>
        </p:txBody>
      </p:sp>
      <p:pic>
        <p:nvPicPr>
          <p:cNvPr id="3" name="Picture 2" descr="A black and white sign with white text&#10;&#10;Description automatically generated">
            <a:extLst>
              <a:ext uri="{FF2B5EF4-FFF2-40B4-BE49-F238E27FC236}">
                <a16:creationId xmlns:a16="http://schemas.microsoft.com/office/drawing/2014/main" id="{5CC93C24-95F7-2206-D5E2-B8AC6F05A2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15575" y="88394"/>
            <a:ext cx="1476375" cy="771525"/>
          </a:xfrm>
          <a:prstGeom prst="rect">
            <a:avLst/>
          </a:prstGeom>
        </p:spPr>
      </p:pic>
      <p:sp>
        <p:nvSpPr>
          <p:cNvPr id="2" name="TextBox 1">
            <a:extLst>
              <a:ext uri="{FF2B5EF4-FFF2-40B4-BE49-F238E27FC236}">
                <a16:creationId xmlns:a16="http://schemas.microsoft.com/office/drawing/2014/main" id="{63D3B305-D4C4-3C62-D01C-1A5CB559EC58}"/>
              </a:ext>
            </a:extLst>
          </p:cNvPr>
          <p:cNvSpPr txBox="1"/>
          <p:nvPr/>
        </p:nvSpPr>
        <p:spPr>
          <a:xfrm>
            <a:off x="497493" y="4319961"/>
            <a:ext cx="3504397" cy="830997"/>
          </a:xfrm>
          <a:prstGeom prst="rect">
            <a:avLst/>
          </a:prstGeom>
          <a:noFill/>
        </p:spPr>
        <p:txBody>
          <a:bodyPr wrap="square">
            <a:spAutoFit/>
          </a:bodyPr>
          <a:lstStyle/>
          <a:p>
            <a:pPr algn="l" rtl="0"/>
            <a:r>
              <a:rPr lang="en-US" sz="1600" i="0" dirty="0">
                <a:solidFill>
                  <a:srgbClr val="000000"/>
                </a:solidFill>
                <a:effectLst/>
                <a:latin typeface="Arial" panose="020B0604020202020204" pitchFamily="34" charset="0"/>
                <a:cs typeface="Arial" panose="020B0604020202020204" pitchFamily="34" charset="0"/>
              </a:rPr>
              <a:t>£100 could provide farmers with drought-resistant seeds, helping them grow food year-round. </a:t>
            </a:r>
          </a:p>
        </p:txBody>
      </p:sp>
      <p:sp>
        <p:nvSpPr>
          <p:cNvPr id="5" name="TextBox 4">
            <a:extLst>
              <a:ext uri="{FF2B5EF4-FFF2-40B4-BE49-F238E27FC236}">
                <a16:creationId xmlns:a16="http://schemas.microsoft.com/office/drawing/2014/main" id="{8910C1BD-D79B-938D-EA55-5806725E032E}"/>
              </a:ext>
            </a:extLst>
          </p:cNvPr>
          <p:cNvSpPr txBox="1"/>
          <p:nvPr/>
        </p:nvSpPr>
        <p:spPr>
          <a:xfrm>
            <a:off x="4351788" y="4319961"/>
            <a:ext cx="3727628" cy="1077218"/>
          </a:xfrm>
          <a:prstGeom prst="rect">
            <a:avLst/>
          </a:prstGeom>
          <a:noFill/>
        </p:spPr>
        <p:txBody>
          <a:bodyPr wrap="square">
            <a:spAutoFit/>
          </a:bodyPr>
          <a:lstStyle/>
          <a:p>
            <a:pPr algn="l" rtl="0"/>
            <a:r>
              <a:rPr lang="en-US" sz="1600" i="0" dirty="0">
                <a:effectLst/>
                <a:latin typeface="Arial" panose="020B0604020202020204" pitchFamily="34" charset="0"/>
                <a:cs typeface="Arial" panose="020B0604020202020204" pitchFamily="34" charset="0"/>
              </a:rPr>
              <a:t>£250 could train farmers in climate-smart methods to improve soil quality and protect their land from climate shocks such as droughts and floods.</a:t>
            </a:r>
            <a:endParaRPr lang="en-US" sz="1600" dirty="0">
              <a:effectLst/>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60DF7D5F-9CFE-3B2A-BAF6-6075D84EA9A7}"/>
              </a:ext>
            </a:extLst>
          </p:cNvPr>
          <p:cNvSpPr txBox="1"/>
          <p:nvPr/>
        </p:nvSpPr>
        <p:spPr>
          <a:xfrm>
            <a:off x="8298401" y="4356786"/>
            <a:ext cx="3658544" cy="830997"/>
          </a:xfrm>
          <a:prstGeom prst="rect">
            <a:avLst/>
          </a:prstGeom>
          <a:noFill/>
        </p:spPr>
        <p:txBody>
          <a:bodyPr wrap="square">
            <a:spAutoFit/>
          </a:bodyPr>
          <a:lstStyle/>
          <a:p>
            <a:pPr algn="l" rtl="0"/>
            <a:r>
              <a:rPr lang="en-US" sz="1600" i="0" dirty="0">
                <a:solidFill>
                  <a:srgbClr val="000000"/>
                </a:solidFill>
                <a:effectLst/>
                <a:latin typeface="Arial" panose="020B0604020202020204" pitchFamily="34" charset="0"/>
                <a:cs typeface="Arial" panose="020B0604020202020204" pitchFamily="34" charset="0"/>
              </a:rPr>
              <a:t>£500 could support farmers to build resilient, eco-friendly income streams and learn money management. </a:t>
            </a:r>
            <a:endParaRPr lang="en-US" sz="1600" dirty="0">
              <a:effectLst/>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CD596544-4756-D455-646D-DCCF0461F3F7}"/>
              </a:ext>
            </a:extLst>
          </p:cNvPr>
          <p:cNvSpPr txBox="1"/>
          <p:nvPr/>
        </p:nvSpPr>
        <p:spPr>
          <a:xfrm>
            <a:off x="2751804" y="6235275"/>
            <a:ext cx="7151442" cy="461665"/>
          </a:xfrm>
          <a:prstGeom prst="rect">
            <a:avLst/>
          </a:prstGeom>
          <a:noFill/>
        </p:spPr>
        <p:txBody>
          <a:bodyPr wrap="square">
            <a:spAutoFit/>
          </a:bodyPr>
          <a:lstStyle/>
          <a:p>
            <a:r>
              <a:rPr lang="en-GB" sz="2400" b="1" dirty="0">
                <a:solidFill>
                  <a:schemeClr val="bg1"/>
                </a:solidFill>
                <a:effectLst/>
                <a:latin typeface="Arial" panose="020B0604020202020204" pitchFamily="34" charset="0"/>
                <a:ea typeface="Roboto" panose="02000000000000000000" pitchFamily="2" charset="0"/>
                <a:cs typeface="Arial" panose="020B0604020202020204" pitchFamily="34" charset="0"/>
              </a:rPr>
              <a:t>Find out more at rippleeffect.org</a:t>
            </a:r>
            <a:endParaRPr lang="en-GB" sz="2400" dirty="0">
              <a:solidFill>
                <a:schemeClr val="bg1"/>
              </a:solidFill>
              <a:latin typeface="Arial" panose="020B0604020202020204" pitchFamily="34" charset="0"/>
              <a:cs typeface="Arial" panose="020B0604020202020204" pitchFamily="34" charset="0"/>
            </a:endParaRPr>
          </a:p>
        </p:txBody>
      </p:sp>
      <p:pic>
        <p:nvPicPr>
          <p:cNvPr id="17" name="Picture 16" descr="A person and person kneeling in the grass&#10;&#10;AI-generated content may be incorrect.">
            <a:extLst>
              <a:ext uri="{FF2B5EF4-FFF2-40B4-BE49-F238E27FC236}">
                <a16:creationId xmlns:a16="http://schemas.microsoft.com/office/drawing/2014/main" id="{F55C8C33-9251-C85A-1D82-6BA68DAFE184}"/>
              </a:ext>
            </a:extLst>
          </p:cNvPr>
          <p:cNvPicPr>
            <a:picLocks noChangeAspect="1"/>
          </p:cNvPicPr>
          <p:nvPr/>
        </p:nvPicPr>
        <p:blipFill>
          <a:blip r:embed="rId5"/>
          <a:srcRect l="15091" t="13940" r="26727" b="19339"/>
          <a:stretch/>
        </p:blipFill>
        <p:spPr>
          <a:xfrm>
            <a:off x="4246357" y="1603696"/>
            <a:ext cx="3699285" cy="2382719"/>
          </a:xfrm>
          <a:prstGeom prst="rect">
            <a:avLst/>
          </a:prstGeom>
        </p:spPr>
      </p:pic>
      <p:pic>
        <p:nvPicPr>
          <p:cNvPr id="19" name="Picture 18" descr="A person holding a handful of beans&#10;&#10;AI-generated content may be incorrect.">
            <a:extLst>
              <a:ext uri="{FF2B5EF4-FFF2-40B4-BE49-F238E27FC236}">
                <a16:creationId xmlns:a16="http://schemas.microsoft.com/office/drawing/2014/main" id="{903EF9E0-C1C2-FACA-788A-4EE5E4F8DC58}"/>
              </a:ext>
            </a:extLst>
          </p:cNvPr>
          <p:cNvPicPr>
            <a:picLocks noChangeAspect="1"/>
          </p:cNvPicPr>
          <p:nvPr/>
        </p:nvPicPr>
        <p:blipFill>
          <a:blip r:embed="rId6"/>
          <a:srcRect r="22660"/>
          <a:stretch/>
        </p:blipFill>
        <p:spPr>
          <a:xfrm>
            <a:off x="400050" y="1616949"/>
            <a:ext cx="3699285" cy="2363657"/>
          </a:xfrm>
          <a:prstGeom prst="rect">
            <a:avLst/>
          </a:prstGeom>
        </p:spPr>
      </p:pic>
      <p:pic>
        <p:nvPicPr>
          <p:cNvPr id="21" name="Picture 20" descr="A person and person holding a bowl of fruit&#10;&#10;AI-generated content may be incorrect.">
            <a:extLst>
              <a:ext uri="{FF2B5EF4-FFF2-40B4-BE49-F238E27FC236}">
                <a16:creationId xmlns:a16="http://schemas.microsoft.com/office/drawing/2014/main" id="{5906BFE3-9AFC-B0C8-4170-383BF310AC8C}"/>
              </a:ext>
            </a:extLst>
          </p:cNvPr>
          <p:cNvPicPr>
            <a:picLocks noChangeAspect="1"/>
          </p:cNvPicPr>
          <p:nvPr/>
        </p:nvPicPr>
        <p:blipFill>
          <a:blip r:embed="rId7"/>
          <a:srcRect l="12913" t="25350" r="21390" b="9377"/>
          <a:stretch/>
        </p:blipFill>
        <p:spPr>
          <a:xfrm>
            <a:off x="8133406" y="1603696"/>
            <a:ext cx="3658544" cy="2363657"/>
          </a:xfrm>
          <a:prstGeom prst="rect">
            <a:avLst/>
          </a:prstGeom>
        </p:spPr>
      </p:pic>
    </p:spTree>
    <p:extLst>
      <p:ext uri="{BB962C8B-B14F-4D97-AF65-F5344CB8AC3E}">
        <p14:creationId xmlns:p14="http://schemas.microsoft.com/office/powerpoint/2010/main" val="40078913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18">
            <a:extLst>
              <a:ext uri="{FF2B5EF4-FFF2-40B4-BE49-F238E27FC236}">
                <a16:creationId xmlns:a16="http://schemas.microsoft.com/office/drawing/2014/main" id="{DB9231FA-4BE1-208F-2F40-366240FA70A1}"/>
              </a:ext>
            </a:extLst>
          </p:cNvPr>
          <p:cNvGrpSpPr>
            <a:grpSpLocks/>
          </p:cNvGrpSpPr>
          <p:nvPr/>
        </p:nvGrpSpPr>
        <p:grpSpPr bwMode="auto">
          <a:xfrm>
            <a:off x="0" y="-4763"/>
            <a:ext cx="12192000" cy="6878638"/>
            <a:chOff x="0" y="0"/>
            <a:chExt cx="12192000" cy="6879020"/>
          </a:xfrm>
        </p:grpSpPr>
        <p:sp>
          <p:nvSpPr>
            <p:cNvPr id="4" name="Rectangle 3">
              <a:extLst>
                <a:ext uri="{FF2B5EF4-FFF2-40B4-BE49-F238E27FC236}">
                  <a16:creationId xmlns:a16="http://schemas.microsoft.com/office/drawing/2014/main" id="{070DE41E-3D1F-FA55-F715-578248CF78A0}"/>
                </a:ext>
              </a:extLst>
            </p:cNvPr>
            <p:cNvSpPr/>
            <p:nvPr/>
          </p:nvSpPr>
          <p:spPr>
            <a:xfrm>
              <a:off x="0" y="0"/>
              <a:ext cx="12192000" cy="944615"/>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sp>
          <p:nvSpPr>
            <p:cNvPr id="7" name="Rectangle 6">
              <a:extLst>
                <a:ext uri="{FF2B5EF4-FFF2-40B4-BE49-F238E27FC236}">
                  <a16:creationId xmlns:a16="http://schemas.microsoft.com/office/drawing/2014/main" id="{5C1826F9-6492-77A0-0FB8-6E65774BEE1B}"/>
                </a:ext>
              </a:extLst>
            </p:cNvPr>
            <p:cNvSpPr/>
            <p:nvPr/>
          </p:nvSpPr>
          <p:spPr>
            <a:xfrm>
              <a:off x="0" y="6066175"/>
              <a:ext cx="12192000" cy="792207"/>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pic>
          <p:nvPicPr>
            <p:cNvPr id="6152" name="Picture 13">
              <a:extLst>
                <a:ext uri="{FF2B5EF4-FFF2-40B4-BE49-F238E27FC236}">
                  <a16:creationId xmlns:a16="http://schemas.microsoft.com/office/drawing/2014/main" id="{2D55D9B4-442B-10D1-77A4-8EB2410DD8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583" t="71852" r="47749" b="12889"/>
            <a:stretch>
              <a:fillRect/>
            </a:stretch>
          </p:blipFill>
          <p:spPr bwMode="auto">
            <a:xfrm flipH="1">
              <a:off x="0" y="6065520"/>
              <a:ext cx="2527378" cy="8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7" name="TextBox 16">
            <a:extLst>
              <a:ext uri="{FF2B5EF4-FFF2-40B4-BE49-F238E27FC236}">
                <a16:creationId xmlns:a16="http://schemas.microsoft.com/office/drawing/2014/main" id="{59764B0C-D071-D62D-2CD0-653B7C2DC91B}"/>
              </a:ext>
            </a:extLst>
          </p:cNvPr>
          <p:cNvSpPr txBox="1">
            <a:spLocks noChangeArrowheads="1"/>
          </p:cNvSpPr>
          <p:nvPr/>
        </p:nvSpPr>
        <p:spPr bwMode="auto">
          <a:xfrm>
            <a:off x="400050" y="246063"/>
            <a:ext cx="692900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r>
              <a:rPr lang="en-GB" sz="2800" b="1" dirty="0">
                <a:solidFill>
                  <a:schemeClr val="bg1"/>
                </a:solidFill>
                <a:latin typeface="Arial" panose="020B0604020202020204" pitchFamily="34" charset="0"/>
                <a:cs typeface="Arial" panose="020B0604020202020204" pitchFamily="34" charset="0"/>
              </a:rPr>
              <a:t>Timings for your presentation</a:t>
            </a:r>
            <a:endParaRPr lang="en-US" altLang="en-US" dirty="0">
              <a:solidFill>
                <a:schemeClr val="bg1"/>
              </a:solidFill>
              <a:latin typeface="Impact" panose="020B0806030902050204" pitchFamily="34" charset="0"/>
            </a:endParaRPr>
          </a:p>
        </p:txBody>
      </p:sp>
      <p:pic>
        <p:nvPicPr>
          <p:cNvPr id="3" name="Picture 2" descr="A black and white sign with white text&#10;&#10;Description automatically generated">
            <a:extLst>
              <a:ext uri="{FF2B5EF4-FFF2-40B4-BE49-F238E27FC236}">
                <a16:creationId xmlns:a16="http://schemas.microsoft.com/office/drawing/2014/main" id="{49BA5FE0-13DC-8923-245E-50AD748DCB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15575" y="88394"/>
            <a:ext cx="1476375" cy="771525"/>
          </a:xfrm>
          <a:prstGeom prst="rect">
            <a:avLst/>
          </a:prstGeom>
        </p:spPr>
      </p:pic>
      <p:sp>
        <p:nvSpPr>
          <p:cNvPr id="2" name="TextBox 1">
            <a:extLst>
              <a:ext uri="{FF2B5EF4-FFF2-40B4-BE49-F238E27FC236}">
                <a16:creationId xmlns:a16="http://schemas.microsoft.com/office/drawing/2014/main" id="{9FF729C8-26AB-65FC-5444-965B254C04AE}"/>
              </a:ext>
            </a:extLst>
          </p:cNvPr>
          <p:cNvSpPr txBox="1"/>
          <p:nvPr/>
        </p:nvSpPr>
        <p:spPr>
          <a:xfrm>
            <a:off x="540327" y="1634836"/>
            <a:ext cx="9282546" cy="3693319"/>
          </a:xfrm>
          <a:prstGeom prst="rect">
            <a:avLst/>
          </a:prstGeom>
          <a:noFill/>
        </p:spPr>
        <p:txBody>
          <a:bodyPr wrap="square" rtlCol="0">
            <a:spAutoFit/>
          </a:bodyPr>
          <a:lstStyle/>
          <a:p>
            <a:pPr>
              <a:lnSpc>
                <a:spcPct val="200000"/>
              </a:lnSpc>
            </a:pPr>
            <a:r>
              <a:rPr lang="en-GB" b="1" dirty="0"/>
              <a:t>Make sure you know the length of talk you are required to give, and don’t overrun!</a:t>
            </a:r>
          </a:p>
          <a:p>
            <a:pPr>
              <a:lnSpc>
                <a:spcPct val="200000"/>
              </a:lnSpc>
            </a:pPr>
            <a:r>
              <a:rPr lang="en-GB" b="1" dirty="0"/>
              <a:t>Suggestions:</a:t>
            </a:r>
          </a:p>
          <a:p>
            <a:pPr marL="285750" indent="-285750">
              <a:lnSpc>
                <a:spcPct val="200000"/>
              </a:lnSpc>
              <a:buFont typeface="Arial" panose="020B0604020202020204" pitchFamily="34" charset="0"/>
              <a:buChar char="•"/>
            </a:pPr>
            <a:r>
              <a:rPr lang="en-GB" dirty="0"/>
              <a:t>10-15 minutes -  churches and schools usually only need a short talk (still very important). The Harvest/Christmas or Lent PPT will be a good length for this.</a:t>
            </a:r>
          </a:p>
          <a:p>
            <a:pPr marL="285750" indent="-285750">
              <a:lnSpc>
                <a:spcPct val="200000"/>
              </a:lnSpc>
              <a:buFont typeface="Arial" panose="020B0604020202020204" pitchFamily="34" charset="0"/>
              <a:buChar char="•"/>
            </a:pPr>
            <a:r>
              <a:rPr lang="en-GB" dirty="0"/>
              <a:t>30 minutes – add a bit of the history of Ripple Effect (see slide 2) and a personal story</a:t>
            </a:r>
          </a:p>
          <a:p>
            <a:pPr marL="285750" indent="-285750">
              <a:lnSpc>
                <a:spcPct val="200000"/>
              </a:lnSpc>
              <a:buFont typeface="Arial" panose="020B0604020202020204" pitchFamily="34" charset="0"/>
              <a:buChar char="•"/>
            </a:pPr>
            <a:r>
              <a:rPr lang="en-GB" dirty="0"/>
              <a:t>45 – 60 minutes – also add a video, time for discussion. Ask them questions too.</a:t>
            </a:r>
          </a:p>
          <a:p>
            <a:pPr marL="285750" indent="-285750">
              <a:buFont typeface="Arial" panose="020B0604020202020204" pitchFamily="34" charset="0"/>
              <a:buChar char="•"/>
            </a:pPr>
            <a:endParaRPr lang="en-GB" dirty="0"/>
          </a:p>
        </p:txBody>
      </p:sp>
      <p:pic>
        <p:nvPicPr>
          <p:cNvPr id="6" name="Picture 5" descr="A sand clock with yellow liquid&#10;&#10;AI-generated content may be incorrect.">
            <a:extLst>
              <a:ext uri="{FF2B5EF4-FFF2-40B4-BE49-F238E27FC236}">
                <a16:creationId xmlns:a16="http://schemas.microsoft.com/office/drawing/2014/main" id="{8D2052CE-9D47-DF3F-0ED7-0C4A921AE00C}"/>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9506691" y="1713994"/>
            <a:ext cx="2144982" cy="3603120"/>
          </a:xfrm>
          <a:prstGeom prst="rect">
            <a:avLst/>
          </a:prstGeom>
        </p:spPr>
      </p:pic>
    </p:spTree>
    <p:extLst>
      <p:ext uri="{BB962C8B-B14F-4D97-AF65-F5344CB8AC3E}">
        <p14:creationId xmlns:p14="http://schemas.microsoft.com/office/powerpoint/2010/main" val="25409719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BA2567-D8DE-2B27-DDE5-888E2EAE382C}"/>
            </a:ext>
          </a:extLst>
        </p:cNvPr>
        <p:cNvGrpSpPr/>
        <p:nvPr/>
      </p:nvGrpSpPr>
      <p:grpSpPr>
        <a:xfrm>
          <a:off x="0" y="0"/>
          <a:ext cx="0" cy="0"/>
          <a:chOff x="0" y="0"/>
          <a:chExt cx="0" cy="0"/>
        </a:xfrm>
      </p:grpSpPr>
      <p:sp>
        <p:nvSpPr>
          <p:cNvPr id="5122" name="Title 1">
            <a:extLst>
              <a:ext uri="{FF2B5EF4-FFF2-40B4-BE49-F238E27FC236}">
                <a16:creationId xmlns:a16="http://schemas.microsoft.com/office/drawing/2014/main" id="{DEA0CEBA-A3C4-6A9B-1345-584D67C27B91}"/>
              </a:ext>
            </a:extLst>
          </p:cNvPr>
          <p:cNvSpPr>
            <a:spLocks noGrp="1" noChangeArrowheads="1"/>
          </p:cNvSpPr>
          <p:nvPr>
            <p:ph type="ctrTitle"/>
          </p:nvPr>
        </p:nvSpPr>
        <p:spPr>
          <a:xfrm>
            <a:off x="1038225" y="166531"/>
            <a:ext cx="10344150" cy="2387600"/>
          </a:xfrm>
        </p:spPr>
        <p:txBody>
          <a:bodyPr>
            <a:normAutofit/>
          </a:bodyPr>
          <a:lstStyle/>
          <a:p>
            <a:pPr eaLnBrk="1" hangingPunct="1"/>
            <a:r>
              <a:rPr lang="en-US" altLang="en-US"/>
              <a:t>Videos</a:t>
            </a:r>
            <a:br>
              <a:rPr lang="en-US" altLang="en-US"/>
            </a:br>
            <a:endParaRPr lang="en-GB" altLang="en-US"/>
          </a:p>
        </p:txBody>
      </p:sp>
      <p:sp>
        <p:nvSpPr>
          <p:cNvPr id="2" name="Subtitle 1">
            <a:extLst>
              <a:ext uri="{FF2B5EF4-FFF2-40B4-BE49-F238E27FC236}">
                <a16:creationId xmlns:a16="http://schemas.microsoft.com/office/drawing/2014/main" id="{4DE1DB7F-0DAE-2993-6F0E-2526F986FBB0}"/>
              </a:ext>
            </a:extLst>
          </p:cNvPr>
          <p:cNvSpPr>
            <a:spLocks noGrp="1"/>
          </p:cNvSpPr>
          <p:nvPr>
            <p:ph type="subTitle" idx="1"/>
          </p:nvPr>
        </p:nvSpPr>
        <p:spPr>
          <a:xfrm>
            <a:off x="809624" y="2087217"/>
            <a:ext cx="10829097" cy="1888662"/>
          </a:xfrm>
        </p:spPr>
        <p:txBody>
          <a:bodyPr>
            <a:noAutofit/>
          </a:bodyPr>
          <a:lstStyle/>
          <a:p>
            <a:pPr algn="l"/>
            <a:r>
              <a:rPr lang="en-GB" b="1" dirty="0">
                <a:solidFill>
                  <a:schemeClr val="bg1"/>
                </a:solidFill>
              </a:rPr>
              <a:t>There will be 3 video options for you to add into this presentation (see speaker talks on the resources page). Two of them are embedded so you won’t need Wi-Fi, but it will take up a lot of extra space. </a:t>
            </a:r>
          </a:p>
          <a:p>
            <a:pPr marL="457200" indent="-457200" algn="l">
              <a:buFont typeface="+mj-lt"/>
              <a:buAutoNum type="arabicPeriod"/>
            </a:pPr>
            <a:r>
              <a:rPr lang="en-GB" b="1" dirty="0">
                <a:solidFill>
                  <a:schemeClr val="bg1"/>
                </a:solidFill>
              </a:rPr>
              <a:t>What we do (1 minute -  embedded)</a:t>
            </a:r>
          </a:p>
          <a:p>
            <a:pPr marL="457200" indent="-457200" algn="l">
              <a:buFont typeface="+mj-lt"/>
              <a:buAutoNum type="arabicPeriod"/>
            </a:pPr>
            <a:r>
              <a:rPr lang="en-GB" b="1" i="0" dirty="0">
                <a:solidFill>
                  <a:schemeClr val="bg1"/>
                </a:solidFill>
                <a:effectLst/>
              </a:rPr>
              <a:t>Working Together with our Farming Communities </a:t>
            </a:r>
            <a:r>
              <a:rPr lang="en-GB" b="1" dirty="0">
                <a:solidFill>
                  <a:schemeClr val="bg1"/>
                </a:solidFill>
              </a:rPr>
              <a:t>(3 minutes - embedded)</a:t>
            </a:r>
          </a:p>
          <a:p>
            <a:pPr marL="457200" indent="-457200" algn="l">
              <a:buFont typeface="+mj-lt"/>
              <a:buAutoNum type="arabicPeriod"/>
            </a:pPr>
            <a:r>
              <a:rPr lang="en-GB" b="1" dirty="0">
                <a:solidFill>
                  <a:schemeClr val="bg1"/>
                </a:solidFill>
              </a:rPr>
              <a:t>Push Pull (4 minutes  - YouTube link)</a:t>
            </a:r>
          </a:p>
        </p:txBody>
      </p:sp>
    </p:spTree>
    <p:extLst>
      <p:ext uri="{BB962C8B-B14F-4D97-AF65-F5344CB8AC3E}">
        <p14:creationId xmlns:p14="http://schemas.microsoft.com/office/powerpoint/2010/main" val="40235509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3B141-0EB7-8A5C-52C5-4A65D3E25BEA}"/>
            </a:ext>
          </a:extLst>
        </p:cNvPr>
        <p:cNvGrpSpPr/>
        <p:nvPr/>
      </p:nvGrpSpPr>
      <p:grpSpPr>
        <a:xfrm>
          <a:off x="0" y="0"/>
          <a:ext cx="0" cy="0"/>
          <a:chOff x="0" y="0"/>
          <a:chExt cx="0" cy="0"/>
        </a:xfrm>
      </p:grpSpPr>
      <p:sp>
        <p:nvSpPr>
          <p:cNvPr id="5122" name="Title 1">
            <a:extLst>
              <a:ext uri="{FF2B5EF4-FFF2-40B4-BE49-F238E27FC236}">
                <a16:creationId xmlns:a16="http://schemas.microsoft.com/office/drawing/2014/main" id="{41122B34-7F1F-46BA-4413-213366027B89}"/>
              </a:ext>
            </a:extLst>
          </p:cNvPr>
          <p:cNvSpPr>
            <a:spLocks noGrp="1" noChangeArrowheads="1"/>
          </p:cNvSpPr>
          <p:nvPr>
            <p:ph type="ctrTitle"/>
          </p:nvPr>
        </p:nvSpPr>
        <p:spPr>
          <a:xfrm>
            <a:off x="1038225" y="166531"/>
            <a:ext cx="10344150" cy="2387600"/>
          </a:xfrm>
        </p:spPr>
        <p:txBody>
          <a:bodyPr>
            <a:normAutofit/>
          </a:bodyPr>
          <a:lstStyle/>
          <a:p>
            <a:pPr eaLnBrk="1" hangingPunct="1"/>
            <a:r>
              <a:rPr lang="en-US" altLang="en-US" dirty="0"/>
              <a:t>Question time</a:t>
            </a:r>
            <a:br>
              <a:rPr lang="en-US" altLang="en-US" dirty="0"/>
            </a:br>
            <a:endParaRPr lang="en-GB" altLang="en-US" dirty="0"/>
          </a:p>
        </p:txBody>
      </p:sp>
      <p:sp>
        <p:nvSpPr>
          <p:cNvPr id="2" name="Subtitle 1">
            <a:extLst>
              <a:ext uri="{FF2B5EF4-FFF2-40B4-BE49-F238E27FC236}">
                <a16:creationId xmlns:a16="http://schemas.microsoft.com/office/drawing/2014/main" id="{6C36EC6A-1EB8-91C2-48FC-CC27062BFD0D}"/>
              </a:ext>
            </a:extLst>
          </p:cNvPr>
          <p:cNvSpPr>
            <a:spLocks noGrp="1"/>
          </p:cNvSpPr>
          <p:nvPr>
            <p:ph type="subTitle" idx="1"/>
          </p:nvPr>
        </p:nvSpPr>
        <p:spPr>
          <a:xfrm>
            <a:off x="809624" y="2087217"/>
            <a:ext cx="10829097" cy="1888662"/>
          </a:xfrm>
        </p:spPr>
        <p:txBody>
          <a:bodyPr>
            <a:noAutofit/>
          </a:bodyPr>
          <a:lstStyle/>
          <a:p>
            <a:pPr algn="l"/>
            <a:r>
              <a:rPr lang="en-GB" b="1" dirty="0">
                <a:solidFill>
                  <a:schemeClr val="bg1"/>
                </a:solidFill>
              </a:rPr>
              <a:t>If you need to fill some time why not give a chance for them to ask you questions, or you can even ask them questions!</a:t>
            </a:r>
          </a:p>
          <a:p>
            <a:pPr algn="l"/>
            <a:endParaRPr lang="en-GB" b="1" dirty="0">
              <a:solidFill>
                <a:schemeClr val="bg1"/>
              </a:solidFill>
            </a:endParaRPr>
          </a:p>
          <a:p>
            <a:pPr algn="l"/>
            <a:r>
              <a:rPr lang="en-GB" b="1" dirty="0">
                <a:solidFill>
                  <a:schemeClr val="bg1"/>
                </a:solidFill>
              </a:rPr>
              <a:t>If you don’t know the answer, that’s OK, tell them you’ll find out and let them know.</a:t>
            </a:r>
          </a:p>
        </p:txBody>
      </p:sp>
    </p:spTree>
    <p:extLst>
      <p:ext uri="{BB962C8B-B14F-4D97-AF65-F5344CB8AC3E}">
        <p14:creationId xmlns:p14="http://schemas.microsoft.com/office/powerpoint/2010/main" val="36238949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430B66-7E17-10E6-FBE2-573647E38B72}"/>
              </a:ext>
            </a:extLst>
          </p:cNvPr>
          <p:cNvSpPr>
            <a:spLocks noGrp="1"/>
          </p:cNvSpPr>
          <p:nvPr>
            <p:ph type="title"/>
          </p:nvPr>
        </p:nvSpPr>
        <p:spPr/>
        <p:txBody>
          <a:bodyPr/>
          <a:lstStyle/>
          <a:p>
            <a:r>
              <a:rPr lang="en-GB" dirty="0"/>
              <a:t>Useful extra information slides: Intercropping</a:t>
            </a:r>
          </a:p>
        </p:txBody>
      </p:sp>
      <p:pic>
        <p:nvPicPr>
          <p:cNvPr id="7" name="Picture 6">
            <a:extLst>
              <a:ext uri="{FF2B5EF4-FFF2-40B4-BE49-F238E27FC236}">
                <a16:creationId xmlns:a16="http://schemas.microsoft.com/office/drawing/2014/main" id="{84F25B0C-1132-622A-38EE-429432214294}"/>
              </a:ext>
            </a:extLst>
          </p:cNvPr>
          <p:cNvPicPr>
            <a:picLocks noChangeAspect="1"/>
          </p:cNvPicPr>
          <p:nvPr/>
        </p:nvPicPr>
        <p:blipFill>
          <a:blip r:embed="rId3"/>
          <a:stretch>
            <a:fillRect/>
          </a:stretch>
        </p:blipFill>
        <p:spPr>
          <a:xfrm>
            <a:off x="1198700" y="968694"/>
            <a:ext cx="10056498" cy="4920611"/>
          </a:xfrm>
          <a:prstGeom prst="rect">
            <a:avLst/>
          </a:prstGeom>
        </p:spPr>
      </p:pic>
    </p:spTree>
    <p:extLst>
      <p:ext uri="{BB962C8B-B14F-4D97-AF65-F5344CB8AC3E}">
        <p14:creationId xmlns:p14="http://schemas.microsoft.com/office/powerpoint/2010/main" val="39340924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430B66-7E17-10E6-FBE2-573647E38B72}"/>
              </a:ext>
            </a:extLst>
          </p:cNvPr>
          <p:cNvSpPr>
            <a:spLocks noGrp="1"/>
          </p:cNvSpPr>
          <p:nvPr>
            <p:ph type="title"/>
          </p:nvPr>
        </p:nvSpPr>
        <p:spPr/>
        <p:txBody>
          <a:bodyPr/>
          <a:lstStyle/>
          <a:p>
            <a:r>
              <a:rPr lang="en-GB" dirty="0"/>
              <a:t>Useful extra information slides: THM</a:t>
            </a:r>
          </a:p>
        </p:txBody>
      </p:sp>
      <p:pic>
        <p:nvPicPr>
          <p:cNvPr id="4" name="Picture 3" descr="A group of people standing in a circle&#10;&#10;Description automatically generated">
            <a:extLst>
              <a:ext uri="{FF2B5EF4-FFF2-40B4-BE49-F238E27FC236}">
                <a16:creationId xmlns:a16="http://schemas.microsoft.com/office/drawing/2014/main" id="{33C6A18D-1E65-3F0E-2BD3-2051B33F6B5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23930" y="886297"/>
            <a:ext cx="7652387" cy="5101592"/>
          </a:xfrm>
          <a:prstGeom prst="rect">
            <a:avLst/>
          </a:prstGeom>
        </p:spPr>
      </p:pic>
    </p:spTree>
    <p:extLst>
      <p:ext uri="{BB962C8B-B14F-4D97-AF65-F5344CB8AC3E}">
        <p14:creationId xmlns:p14="http://schemas.microsoft.com/office/powerpoint/2010/main" val="36417057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18">
            <a:extLst>
              <a:ext uri="{FF2B5EF4-FFF2-40B4-BE49-F238E27FC236}">
                <a16:creationId xmlns:a16="http://schemas.microsoft.com/office/drawing/2014/main" id="{DB9231FA-4BE1-208F-2F40-366240FA70A1}"/>
              </a:ext>
            </a:extLst>
          </p:cNvPr>
          <p:cNvGrpSpPr>
            <a:grpSpLocks/>
          </p:cNvGrpSpPr>
          <p:nvPr/>
        </p:nvGrpSpPr>
        <p:grpSpPr bwMode="auto">
          <a:xfrm>
            <a:off x="0" y="-4763"/>
            <a:ext cx="12192000" cy="6878638"/>
            <a:chOff x="0" y="0"/>
            <a:chExt cx="12192000" cy="6879020"/>
          </a:xfrm>
        </p:grpSpPr>
        <p:sp>
          <p:nvSpPr>
            <p:cNvPr id="4" name="Rectangle 3">
              <a:extLst>
                <a:ext uri="{FF2B5EF4-FFF2-40B4-BE49-F238E27FC236}">
                  <a16:creationId xmlns:a16="http://schemas.microsoft.com/office/drawing/2014/main" id="{070DE41E-3D1F-FA55-F715-578248CF78A0}"/>
                </a:ext>
              </a:extLst>
            </p:cNvPr>
            <p:cNvSpPr/>
            <p:nvPr/>
          </p:nvSpPr>
          <p:spPr>
            <a:xfrm>
              <a:off x="0" y="0"/>
              <a:ext cx="12192000" cy="944615"/>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sp>
          <p:nvSpPr>
            <p:cNvPr id="7" name="Rectangle 6">
              <a:extLst>
                <a:ext uri="{FF2B5EF4-FFF2-40B4-BE49-F238E27FC236}">
                  <a16:creationId xmlns:a16="http://schemas.microsoft.com/office/drawing/2014/main" id="{5C1826F9-6492-77A0-0FB8-6E65774BEE1B}"/>
                </a:ext>
              </a:extLst>
            </p:cNvPr>
            <p:cNvSpPr/>
            <p:nvPr/>
          </p:nvSpPr>
          <p:spPr>
            <a:xfrm>
              <a:off x="0" y="6066175"/>
              <a:ext cx="12192000" cy="792207"/>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pic>
          <p:nvPicPr>
            <p:cNvPr id="6152" name="Picture 13">
              <a:extLst>
                <a:ext uri="{FF2B5EF4-FFF2-40B4-BE49-F238E27FC236}">
                  <a16:creationId xmlns:a16="http://schemas.microsoft.com/office/drawing/2014/main" id="{2D55D9B4-442B-10D1-77A4-8EB2410DD8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583" t="71852" r="47749" b="12889"/>
            <a:stretch>
              <a:fillRect/>
            </a:stretch>
          </p:blipFill>
          <p:spPr bwMode="auto">
            <a:xfrm flipH="1">
              <a:off x="0" y="6065520"/>
              <a:ext cx="2527378" cy="8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7" name="TextBox 16">
            <a:extLst>
              <a:ext uri="{FF2B5EF4-FFF2-40B4-BE49-F238E27FC236}">
                <a16:creationId xmlns:a16="http://schemas.microsoft.com/office/drawing/2014/main" id="{59764B0C-D071-D62D-2CD0-653B7C2DC91B}"/>
              </a:ext>
            </a:extLst>
          </p:cNvPr>
          <p:cNvSpPr txBox="1">
            <a:spLocks noChangeArrowheads="1"/>
          </p:cNvSpPr>
          <p:nvPr/>
        </p:nvSpPr>
        <p:spPr bwMode="auto">
          <a:xfrm>
            <a:off x="400050" y="246063"/>
            <a:ext cx="530701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r>
              <a:rPr lang="en-GB" sz="2800" b="1">
                <a:solidFill>
                  <a:schemeClr val="bg1"/>
                </a:solidFill>
                <a:latin typeface="Arial" panose="020B0604020202020204" pitchFamily="34" charset="0"/>
                <a:cs typeface="Arial" panose="020B0604020202020204" pitchFamily="34" charset="0"/>
              </a:rPr>
              <a:t>Thank you! </a:t>
            </a:r>
          </a:p>
          <a:p>
            <a:pPr eaLnBrk="1" hangingPunct="1">
              <a:lnSpc>
                <a:spcPct val="100000"/>
              </a:lnSpc>
              <a:spcBef>
                <a:spcPct val="0"/>
              </a:spcBef>
              <a:buFontTx/>
              <a:buNone/>
            </a:pPr>
            <a:endParaRPr lang="en-US" altLang="en-US">
              <a:solidFill>
                <a:schemeClr val="bg1"/>
              </a:solidFill>
              <a:latin typeface="Impact" panose="020B0806030902050204" pitchFamily="34" charset="0"/>
            </a:endParaRPr>
          </a:p>
        </p:txBody>
      </p:sp>
      <p:pic>
        <p:nvPicPr>
          <p:cNvPr id="3" name="Picture 2" descr="A black and white sign with white text&#10;&#10;Description automatically generated">
            <a:extLst>
              <a:ext uri="{FF2B5EF4-FFF2-40B4-BE49-F238E27FC236}">
                <a16:creationId xmlns:a16="http://schemas.microsoft.com/office/drawing/2014/main" id="{49BA5FE0-13DC-8923-245E-50AD748DCB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15575" y="88394"/>
            <a:ext cx="1476375" cy="771525"/>
          </a:xfrm>
          <a:prstGeom prst="rect">
            <a:avLst/>
          </a:prstGeom>
        </p:spPr>
      </p:pic>
      <p:sp>
        <p:nvSpPr>
          <p:cNvPr id="8" name="TextBox 7">
            <a:extLst>
              <a:ext uri="{FF2B5EF4-FFF2-40B4-BE49-F238E27FC236}">
                <a16:creationId xmlns:a16="http://schemas.microsoft.com/office/drawing/2014/main" id="{D90B5BDB-1AE4-BDD5-262F-67BA94F4A9F5}"/>
              </a:ext>
            </a:extLst>
          </p:cNvPr>
          <p:cNvSpPr txBox="1"/>
          <p:nvPr/>
        </p:nvSpPr>
        <p:spPr>
          <a:xfrm>
            <a:off x="2676628" y="6157673"/>
            <a:ext cx="8737523" cy="646331"/>
          </a:xfrm>
          <a:prstGeom prst="rect">
            <a:avLst/>
          </a:prstGeom>
          <a:noFill/>
        </p:spPr>
        <p:txBody>
          <a:bodyPr wrap="square">
            <a:spAutoFit/>
          </a:bodyPr>
          <a:lstStyle/>
          <a:p>
            <a:r>
              <a:rPr lang="en-GB" b="1">
                <a:solidFill>
                  <a:schemeClr val="bg1"/>
                </a:solidFill>
                <a:latin typeface="Roboto" panose="02000000000000000000" pitchFamily="2" charset="0"/>
                <a:ea typeface="Roboto" panose="02000000000000000000" pitchFamily="2" charset="0"/>
              </a:rPr>
              <a:t>For more</a:t>
            </a:r>
            <a:r>
              <a:rPr lang="en-GB" b="1" baseline="0">
                <a:solidFill>
                  <a:schemeClr val="bg1"/>
                </a:solidFill>
                <a:latin typeface="Roboto" panose="02000000000000000000" pitchFamily="2" charset="0"/>
                <a:ea typeface="Roboto" panose="02000000000000000000" pitchFamily="2" charset="0"/>
              </a:rPr>
              <a:t> information about how your church can get involved with our work visit </a:t>
            </a:r>
            <a:r>
              <a:rPr lang="en-GB" b="1" baseline="0">
                <a:solidFill>
                  <a:schemeClr val="bg1"/>
                </a:solidFill>
                <a:latin typeface="Roboto" panose="02000000000000000000" pitchFamily="2" charset="0"/>
                <a:ea typeface="Roboto" panose="02000000000000000000" pitchFamily="2" charset="0"/>
                <a:hlinkClick r:id="rId5">
                  <a:extLst>
                    <a:ext uri="{A12FA001-AC4F-418D-AE19-62706E023703}">
                      <ahyp:hlinkClr xmlns:ahyp="http://schemas.microsoft.com/office/drawing/2018/hyperlinkcolor" val="tx"/>
                    </a:ext>
                  </a:extLst>
                </a:hlinkClick>
              </a:rPr>
              <a:t>www.rippleeffect.org</a:t>
            </a:r>
            <a:r>
              <a:rPr lang="en-GB" b="1" baseline="0">
                <a:solidFill>
                  <a:schemeClr val="bg1"/>
                </a:solidFill>
                <a:latin typeface="Roboto" panose="02000000000000000000" pitchFamily="2" charset="0"/>
                <a:ea typeface="Roboto" panose="02000000000000000000" pitchFamily="2" charset="0"/>
              </a:rPr>
              <a:t> or email  info@rippleeffect.org</a:t>
            </a:r>
            <a:endParaRPr lang="en-US" sz="1200">
              <a:solidFill>
                <a:schemeClr val="bg1"/>
              </a:solidFill>
              <a:latin typeface="Roboto" panose="02000000000000000000" pitchFamily="2" charset="0"/>
              <a:ea typeface="Roboto" panose="02000000000000000000" pitchFamily="2" charset="0"/>
            </a:endParaRPr>
          </a:p>
        </p:txBody>
      </p:sp>
      <p:pic>
        <p:nvPicPr>
          <p:cNvPr id="9" name="Picture 8" descr="A picture containing ground, person, outdoor, person&#10;&#10;Description automatically generated">
            <a:extLst>
              <a:ext uri="{FF2B5EF4-FFF2-40B4-BE49-F238E27FC236}">
                <a16:creationId xmlns:a16="http://schemas.microsoft.com/office/drawing/2014/main" id="{DBA4B6B1-6257-7879-EC61-D3C0A1049F9A}"/>
              </a:ext>
            </a:extLst>
          </p:cNvPr>
          <p:cNvPicPr>
            <a:picLocks noChangeAspect="1"/>
          </p:cNvPicPr>
          <p:nvPr/>
        </p:nvPicPr>
        <p:blipFill rotWithShape="1">
          <a:blip r:embed="rId6"/>
          <a:srcRect l="4345" t="20672" b="18891"/>
          <a:stretch/>
        </p:blipFill>
        <p:spPr>
          <a:xfrm>
            <a:off x="0" y="917760"/>
            <a:ext cx="12192000" cy="5138646"/>
          </a:xfrm>
          <a:prstGeom prst="rect">
            <a:avLst/>
          </a:prstGeom>
        </p:spPr>
      </p:pic>
    </p:spTree>
    <p:extLst>
      <p:ext uri="{BB962C8B-B14F-4D97-AF65-F5344CB8AC3E}">
        <p14:creationId xmlns:p14="http://schemas.microsoft.com/office/powerpoint/2010/main" val="5821663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erson and person holding a bowl of fruit&#10;&#10;AI-generated content may be incorrect.">
            <a:extLst>
              <a:ext uri="{FF2B5EF4-FFF2-40B4-BE49-F238E27FC236}">
                <a16:creationId xmlns:a16="http://schemas.microsoft.com/office/drawing/2014/main" id="{9CA88D81-36E0-24B8-5117-B99DA5DCC731}"/>
              </a:ext>
            </a:extLst>
          </p:cNvPr>
          <p:cNvPicPr>
            <a:picLocks noChangeAspect="1"/>
          </p:cNvPicPr>
          <p:nvPr/>
        </p:nvPicPr>
        <p:blipFill>
          <a:blip r:embed="rId3"/>
          <a:srcRect l="6400" t="25147" r="13885" b="-9255"/>
          <a:stretch/>
        </p:blipFill>
        <p:spPr>
          <a:xfrm>
            <a:off x="0" y="-110836"/>
            <a:ext cx="12192001" cy="8562109"/>
          </a:xfrm>
          <a:prstGeom prst="rect">
            <a:avLst/>
          </a:prstGeom>
        </p:spPr>
      </p:pic>
      <p:pic>
        <p:nvPicPr>
          <p:cNvPr id="7" name="Picture 6" descr="A black and white sign with white text&#10;&#10;Description automatically generated">
            <a:extLst>
              <a:ext uri="{FF2B5EF4-FFF2-40B4-BE49-F238E27FC236}">
                <a16:creationId xmlns:a16="http://schemas.microsoft.com/office/drawing/2014/main" id="{D4611059-1606-4B3A-32AA-FF7122D9A4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1818" y="5458436"/>
            <a:ext cx="2359328" cy="1232939"/>
          </a:xfrm>
          <a:prstGeom prst="rect">
            <a:avLst/>
          </a:prstGeom>
        </p:spPr>
      </p:pic>
      <p:sp>
        <p:nvSpPr>
          <p:cNvPr id="2" name="TextBox 1">
            <a:extLst>
              <a:ext uri="{FF2B5EF4-FFF2-40B4-BE49-F238E27FC236}">
                <a16:creationId xmlns:a16="http://schemas.microsoft.com/office/drawing/2014/main" id="{D5894F72-314C-8303-E310-DBE826F458AD}"/>
              </a:ext>
            </a:extLst>
          </p:cNvPr>
          <p:cNvSpPr txBox="1"/>
          <p:nvPr/>
        </p:nvSpPr>
        <p:spPr>
          <a:xfrm>
            <a:off x="158044" y="6106600"/>
            <a:ext cx="3116699" cy="584775"/>
          </a:xfrm>
          <a:prstGeom prst="rect">
            <a:avLst/>
          </a:prstGeom>
          <a:solidFill>
            <a:srgbClr val="8208F1"/>
          </a:solidFill>
        </p:spPr>
        <p:txBody>
          <a:bodyPr wrap="square">
            <a:spAutoFit/>
          </a:bodyPr>
          <a:lstStyle/>
          <a:p>
            <a:r>
              <a:rPr lang="en-GB" sz="1600" dirty="0">
                <a:solidFill>
                  <a:schemeClr val="bg1"/>
                </a:solidFill>
                <a:latin typeface="Arial" panose="020B0604020202020204" pitchFamily="34" charset="0"/>
                <a:ea typeface="Roboto" panose="02000000000000000000" pitchFamily="2" charset="0"/>
                <a:cs typeface="Arial" panose="020B0604020202020204" pitchFamily="34" charset="0"/>
              </a:rPr>
              <a:t>Therese and Deogratias</a:t>
            </a:r>
            <a:r>
              <a:rPr lang="en-GB" sz="1600" i="0" dirty="0">
                <a:solidFill>
                  <a:schemeClr val="bg1"/>
                </a:solidFill>
                <a:effectLst/>
                <a:latin typeface="Arial" panose="020B0604020202020204" pitchFamily="34" charset="0"/>
                <a:ea typeface="Roboto" panose="02000000000000000000" pitchFamily="2" charset="0"/>
                <a:cs typeface="Arial" panose="020B0604020202020204" pitchFamily="34" charset="0"/>
              </a:rPr>
              <a:t>, </a:t>
            </a:r>
          </a:p>
          <a:p>
            <a:r>
              <a:rPr lang="en-GB" sz="1600" i="0" dirty="0">
                <a:solidFill>
                  <a:schemeClr val="bg1"/>
                </a:solidFill>
                <a:effectLst/>
                <a:latin typeface="Arial" panose="020B0604020202020204" pitchFamily="34" charset="0"/>
                <a:ea typeface="Roboto" panose="02000000000000000000" pitchFamily="2" charset="0"/>
                <a:cs typeface="Arial" panose="020B0604020202020204" pitchFamily="34" charset="0"/>
              </a:rPr>
              <a:t>Ripple Effect farmers, Rwanda</a:t>
            </a:r>
            <a:endParaRPr lang="en-GB" sz="1600" dirty="0">
              <a:solidFill>
                <a:schemeClr val="bg1"/>
              </a:solidFill>
              <a:effectLst/>
              <a:latin typeface="Arial" panose="020B0604020202020204" pitchFamily="34" charset="0"/>
              <a:ea typeface="Roboto" panose="02000000000000000000" pitchFamily="2"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40531"/>
    </mc:Choice>
    <mc:Fallback xmlns="">
      <p:transition spd="slow" advTm="40531"/>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18">
            <a:extLst>
              <a:ext uri="{FF2B5EF4-FFF2-40B4-BE49-F238E27FC236}">
                <a16:creationId xmlns:a16="http://schemas.microsoft.com/office/drawing/2014/main" id="{DB9231FA-4BE1-208F-2F40-366240FA70A1}"/>
              </a:ext>
            </a:extLst>
          </p:cNvPr>
          <p:cNvGrpSpPr>
            <a:grpSpLocks/>
          </p:cNvGrpSpPr>
          <p:nvPr/>
        </p:nvGrpSpPr>
        <p:grpSpPr bwMode="auto">
          <a:xfrm>
            <a:off x="0" y="-4763"/>
            <a:ext cx="12192000" cy="6878638"/>
            <a:chOff x="0" y="0"/>
            <a:chExt cx="12192000" cy="6879020"/>
          </a:xfrm>
        </p:grpSpPr>
        <p:sp>
          <p:nvSpPr>
            <p:cNvPr id="4" name="Rectangle 3">
              <a:extLst>
                <a:ext uri="{FF2B5EF4-FFF2-40B4-BE49-F238E27FC236}">
                  <a16:creationId xmlns:a16="http://schemas.microsoft.com/office/drawing/2014/main" id="{070DE41E-3D1F-FA55-F715-578248CF78A0}"/>
                </a:ext>
              </a:extLst>
            </p:cNvPr>
            <p:cNvSpPr/>
            <p:nvPr/>
          </p:nvSpPr>
          <p:spPr>
            <a:xfrm>
              <a:off x="0" y="0"/>
              <a:ext cx="12192000" cy="944615"/>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sp>
          <p:nvSpPr>
            <p:cNvPr id="7" name="Rectangle 6">
              <a:extLst>
                <a:ext uri="{FF2B5EF4-FFF2-40B4-BE49-F238E27FC236}">
                  <a16:creationId xmlns:a16="http://schemas.microsoft.com/office/drawing/2014/main" id="{5C1826F9-6492-77A0-0FB8-6E65774BEE1B}"/>
                </a:ext>
              </a:extLst>
            </p:cNvPr>
            <p:cNvSpPr/>
            <p:nvPr/>
          </p:nvSpPr>
          <p:spPr>
            <a:xfrm>
              <a:off x="0" y="6066175"/>
              <a:ext cx="12192000" cy="792207"/>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pic>
          <p:nvPicPr>
            <p:cNvPr id="6152" name="Picture 13">
              <a:extLst>
                <a:ext uri="{FF2B5EF4-FFF2-40B4-BE49-F238E27FC236}">
                  <a16:creationId xmlns:a16="http://schemas.microsoft.com/office/drawing/2014/main" id="{2D55D9B4-442B-10D1-77A4-8EB2410DD8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583" t="71852" r="47749" b="12889"/>
            <a:stretch>
              <a:fillRect/>
            </a:stretch>
          </p:blipFill>
          <p:spPr bwMode="auto">
            <a:xfrm flipH="1">
              <a:off x="0" y="6065520"/>
              <a:ext cx="2527378" cy="8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7" name="TextBox 16">
            <a:extLst>
              <a:ext uri="{FF2B5EF4-FFF2-40B4-BE49-F238E27FC236}">
                <a16:creationId xmlns:a16="http://schemas.microsoft.com/office/drawing/2014/main" id="{59764B0C-D071-D62D-2CD0-653B7C2DC91B}"/>
              </a:ext>
            </a:extLst>
          </p:cNvPr>
          <p:cNvSpPr txBox="1">
            <a:spLocks noChangeArrowheads="1"/>
          </p:cNvSpPr>
          <p:nvPr/>
        </p:nvSpPr>
        <p:spPr bwMode="auto">
          <a:xfrm>
            <a:off x="400050" y="246063"/>
            <a:ext cx="530701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r>
              <a:rPr lang="en-GB" sz="2800" b="1">
                <a:solidFill>
                  <a:schemeClr val="bg1"/>
                </a:solidFill>
                <a:latin typeface="Arial" panose="020B0604020202020204" pitchFamily="34" charset="0"/>
                <a:cs typeface="Arial" panose="020B0604020202020204" pitchFamily="34" charset="0"/>
              </a:rPr>
              <a:t>Where we work</a:t>
            </a:r>
          </a:p>
          <a:p>
            <a:pPr eaLnBrk="1" hangingPunct="1">
              <a:lnSpc>
                <a:spcPct val="100000"/>
              </a:lnSpc>
              <a:spcBef>
                <a:spcPct val="0"/>
              </a:spcBef>
              <a:buFontTx/>
              <a:buNone/>
            </a:pPr>
            <a:endParaRPr lang="en-US" altLang="en-US">
              <a:solidFill>
                <a:schemeClr val="bg1"/>
              </a:solidFill>
              <a:latin typeface="Impact" panose="020B0806030902050204" pitchFamily="34" charset="0"/>
            </a:endParaRPr>
          </a:p>
        </p:txBody>
      </p:sp>
      <p:pic>
        <p:nvPicPr>
          <p:cNvPr id="3" name="Picture 2" descr="A black and white sign with white text&#10;&#10;Description automatically generated">
            <a:extLst>
              <a:ext uri="{FF2B5EF4-FFF2-40B4-BE49-F238E27FC236}">
                <a16:creationId xmlns:a16="http://schemas.microsoft.com/office/drawing/2014/main" id="{49BA5FE0-13DC-8923-245E-50AD748DCB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15575" y="88394"/>
            <a:ext cx="1476375" cy="771525"/>
          </a:xfrm>
          <a:prstGeom prst="rect">
            <a:avLst/>
          </a:prstGeom>
        </p:spPr>
      </p:pic>
      <p:pic>
        <p:nvPicPr>
          <p:cNvPr id="2" name="Picture 1" descr="Map&#10;&#10;Description automatically generated">
            <a:extLst>
              <a:ext uri="{FF2B5EF4-FFF2-40B4-BE49-F238E27FC236}">
                <a16:creationId xmlns:a16="http://schemas.microsoft.com/office/drawing/2014/main" id="{4F84E134-830C-436D-E07B-FBCF16CB8F35}"/>
              </a:ext>
            </a:extLst>
          </p:cNvPr>
          <p:cNvPicPr>
            <a:picLocks noChangeAspect="1"/>
          </p:cNvPicPr>
          <p:nvPr/>
        </p:nvPicPr>
        <p:blipFill rotWithShape="1">
          <a:blip r:embed="rId5"/>
          <a:srcRect t="13600" b="17197"/>
          <a:stretch/>
        </p:blipFill>
        <p:spPr>
          <a:xfrm>
            <a:off x="2527378" y="-383407"/>
            <a:ext cx="7394589" cy="7236645"/>
          </a:xfrm>
          <a:prstGeom prst="rect">
            <a:avLst/>
          </a:prstGeom>
        </p:spPr>
      </p:pic>
    </p:spTree>
    <p:extLst>
      <p:ext uri="{BB962C8B-B14F-4D97-AF65-F5344CB8AC3E}">
        <p14:creationId xmlns:p14="http://schemas.microsoft.com/office/powerpoint/2010/main" val="8038608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B0786-532B-C9A1-E943-ABB84E751FEA}"/>
            </a:ext>
          </a:extLst>
        </p:cNvPr>
        <p:cNvGrpSpPr/>
        <p:nvPr/>
      </p:nvGrpSpPr>
      <p:grpSpPr>
        <a:xfrm>
          <a:off x="0" y="0"/>
          <a:ext cx="0" cy="0"/>
          <a:chOff x="0" y="0"/>
          <a:chExt cx="0" cy="0"/>
        </a:xfrm>
      </p:grpSpPr>
      <p:grpSp>
        <p:nvGrpSpPr>
          <p:cNvPr id="6146" name="Group 18">
            <a:extLst>
              <a:ext uri="{FF2B5EF4-FFF2-40B4-BE49-F238E27FC236}">
                <a16:creationId xmlns:a16="http://schemas.microsoft.com/office/drawing/2014/main" id="{98EE65FB-FADE-AA45-9AB2-DB00829DCAED}"/>
              </a:ext>
            </a:extLst>
          </p:cNvPr>
          <p:cNvGrpSpPr>
            <a:grpSpLocks/>
          </p:cNvGrpSpPr>
          <p:nvPr/>
        </p:nvGrpSpPr>
        <p:grpSpPr bwMode="auto">
          <a:xfrm>
            <a:off x="0" y="-4763"/>
            <a:ext cx="12192000" cy="6878638"/>
            <a:chOff x="0" y="0"/>
            <a:chExt cx="12192000" cy="6879020"/>
          </a:xfrm>
        </p:grpSpPr>
        <p:sp>
          <p:nvSpPr>
            <p:cNvPr id="4" name="Rectangle 3">
              <a:extLst>
                <a:ext uri="{FF2B5EF4-FFF2-40B4-BE49-F238E27FC236}">
                  <a16:creationId xmlns:a16="http://schemas.microsoft.com/office/drawing/2014/main" id="{67E985AC-9365-BDDF-4C7E-A8CF728A3F75}"/>
                </a:ext>
              </a:extLst>
            </p:cNvPr>
            <p:cNvSpPr/>
            <p:nvPr/>
          </p:nvSpPr>
          <p:spPr>
            <a:xfrm>
              <a:off x="0" y="0"/>
              <a:ext cx="12192000" cy="944615"/>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sp>
          <p:nvSpPr>
            <p:cNvPr id="7" name="Rectangle 6">
              <a:extLst>
                <a:ext uri="{FF2B5EF4-FFF2-40B4-BE49-F238E27FC236}">
                  <a16:creationId xmlns:a16="http://schemas.microsoft.com/office/drawing/2014/main" id="{A1A3504E-0509-1E71-3C92-95B6E92C6133}"/>
                </a:ext>
              </a:extLst>
            </p:cNvPr>
            <p:cNvSpPr/>
            <p:nvPr/>
          </p:nvSpPr>
          <p:spPr>
            <a:xfrm>
              <a:off x="0" y="6066175"/>
              <a:ext cx="12192000" cy="792207"/>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pic>
          <p:nvPicPr>
            <p:cNvPr id="6152" name="Picture 13">
              <a:extLst>
                <a:ext uri="{FF2B5EF4-FFF2-40B4-BE49-F238E27FC236}">
                  <a16:creationId xmlns:a16="http://schemas.microsoft.com/office/drawing/2014/main" id="{59BE8D91-ACEB-61EC-08B4-142BAC4C58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583" t="71852" r="47749" b="12889"/>
            <a:stretch>
              <a:fillRect/>
            </a:stretch>
          </p:blipFill>
          <p:spPr bwMode="auto">
            <a:xfrm flipH="1">
              <a:off x="0" y="6065520"/>
              <a:ext cx="2527378" cy="8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7" name="TextBox 16">
            <a:extLst>
              <a:ext uri="{FF2B5EF4-FFF2-40B4-BE49-F238E27FC236}">
                <a16:creationId xmlns:a16="http://schemas.microsoft.com/office/drawing/2014/main" id="{0432307C-C6BA-1A29-AAA2-21AF42F59D8D}"/>
              </a:ext>
            </a:extLst>
          </p:cNvPr>
          <p:cNvSpPr txBox="1">
            <a:spLocks noChangeArrowheads="1"/>
          </p:cNvSpPr>
          <p:nvPr/>
        </p:nvSpPr>
        <p:spPr bwMode="auto">
          <a:xfrm>
            <a:off x="400050" y="246063"/>
            <a:ext cx="806507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r>
              <a:rPr lang="en-GB" sz="2800" b="1" dirty="0">
                <a:solidFill>
                  <a:schemeClr val="bg1"/>
                </a:solidFill>
                <a:latin typeface="Arial" panose="020B0604020202020204" pitchFamily="34" charset="0"/>
                <a:cs typeface="Arial" panose="020B0604020202020204" pitchFamily="34" charset="0"/>
              </a:rPr>
              <a:t>History of Ripple Effect (longer talk only)</a:t>
            </a:r>
            <a:endParaRPr lang="en-US" altLang="en-US" dirty="0">
              <a:solidFill>
                <a:schemeClr val="bg1"/>
              </a:solidFill>
              <a:latin typeface="Impact" panose="020B0806030902050204" pitchFamily="34" charset="0"/>
            </a:endParaRPr>
          </a:p>
        </p:txBody>
      </p:sp>
      <p:pic>
        <p:nvPicPr>
          <p:cNvPr id="3" name="Picture 2" descr="A black and white sign with white text&#10;&#10;Description automatically generated">
            <a:extLst>
              <a:ext uri="{FF2B5EF4-FFF2-40B4-BE49-F238E27FC236}">
                <a16:creationId xmlns:a16="http://schemas.microsoft.com/office/drawing/2014/main" id="{06063627-725A-E31C-EC62-203D321A7C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15575" y="88394"/>
            <a:ext cx="1476375" cy="771525"/>
          </a:xfrm>
          <a:prstGeom prst="rect">
            <a:avLst/>
          </a:prstGeom>
        </p:spPr>
      </p:pic>
      <p:pic>
        <p:nvPicPr>
          <p:cNvPr id="10" name="Picture 9">
            <a:extLst>
              <a:ext uri="{FF2B5EF4-FFF2-40B4-BE49-F238E27FC236}">
                <a16:creationId xmlns:a16="http://schemas.microsoft.com/office/drawing/2014/main" id="{B57487BC-A164-0BB4-DF32-D76D27613091}"/>
              </a:ext>
            </a:extLst>
          </p:cNvPr>
          <p:cNvPicPr>
            <a:picLocks noChangeAspect="1"/>
          </p:cNvPicPr>
          <p:nvPr/>
        </p:nvPicPr>
        <p:blipFill>
          <a:blip r:embed="rId5"/>
          <a:stretch>
            <a:fillRect/>
          </a:stretch>
        </p:blipFill>
        <p:spPr>
          <a:xfrm>
            <a:off x="2729345" y="1199208"/>
            <a:ext cx="6933228" cy="4591991"/>
          </a:xfrm>
          <a:prstGeom prst="rect">
            <a:avLst/>
          </a:prstGeom>
        </p:spPr>
      </p:pic>
    </p:spTree>
    <p:extLst>
      <p:ext uri="{BB962C8B-B14F-4D97-AF65-F5344CB8AC3E}">
        <p14:creationId xmlns:p14="http://schemas.microsoft.com/office/powerpoint/2010/main" val="28876630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18">
            <a:extLst>
              <a:ext uri="{FF2B5EF4-FFF2-40B4-BE49-F238E27FC236}">
                <a16:creationId xmlns:a16="http://schemas.microsoft.com/office/drawing/2014/main" id="{DB9231FA-4BE1-208F-2F40-366240FA70A1}"/>
              </a:ext>
            </a:extLst>
          </p:cNvPr>
          <p:cNvGrpSpPr>
            <a:grpSpLocks/>
          </p:cNvGrpSpPr>
          <p:nvPr/>
        </p:nvGrpSpPr>
        <p:grpSpPr bwMode="auto">
          <a:xfrm>
            <a:off x="0" y="-4763"/>
            <a:ext cx="12192000" cy="6878638"/>
            <a:chOff x="0" y="0"/>
            <a:chExt cx="12192000" cy="6879020"/>
          </a:xfrm>
        </p:grpSpPr>
        <p:sp>
          <p:nvSpPr>
            <p:cNvPr id="4" name="Rectangle 3">
              <a:extLst>
                <a:ext uri="{FF2B5EF4-FFF2-40B4-BE49-F238E27FC236}">
                  <a16:creationId xmlns:a16="http://schemas.microsoft.com/office/drawing/2014/main" id="{070DE41E-3D1F-FA55-F715-578248CF78A0}"/>
                </a:ext>
              </a:extLst>
            </p:cNvPr>
            <p:cNvSpPr/>
            <p:nvPr/>
          </p:nvSpPr>
          <p:spPr>
            <a:xfrm>
              <a:off x="0" y="0"/>
              <a:ext cx="12192000" cy="944615"/>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sp>
          <p:nvSpPr>
            <p:cNvPr id="7" name="Rectangle 6">
              <a:extLst>
                <a:ext uri="{FF2B5EF4-FFF2-40B4-BE49-F238E27FC236}">
                  <a16:creationId xmlns:a16="http://schemas.microsoft.com/office/drawing/2014/main" id="{5C1826F9-6492-77A0-0FB8-6E65774BEE1B}"/>
                </a:ext>
              </a:extLst>
            </p:cNvPr>
            <p:cNvSpPr/>
            <p:nvPr/>
          </p:nvSpPr>
          <p:spPr>
            <a:xfrm>
              <a:off x="0" y="6066175"/>
              <a:ext cx="12192000" cy="792207"/>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pic>
          <p:nvPicPr>
            <p:cNvPr id="6152" name="Picture 13">
              <a:extLst>
                <a:ext uri="{FF2B5EF4-FFF2-40B4-BE49-F238E27FC236}">
                  <a16:creationId xmlns:a16="http://schemas.microsoft.com/office/drawing/2014/main" id="{2D55D9B4-442B-10D1-77A4-8EB2410DD8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583" t="71852" r="47749" b="12889"/>
            <a:stretch>
              <a:fillRect/>
            </a:stretch>
          </p:blipFill>
          <p:spPr bwMode="auto">
            <a:xfrm flipH="1">
              <a:off x="0" y="6065520"/>
              <a:ext cx="2527378" cy="8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7" name="TextBox 16">
            <a:extLst>
              <a:ext uri="{FF2B5EF4-FFF2-40B4-BE49-F238E27FC236}">
                <a16:creationId xmlns:a16="http://schemas.microsoft.com/office/drawing/2014/main" id="{59764B0C-D071-D62D-2CD0-653B7C2DC91B}"/>
              </a:ext>
            </a:extLst>
          </p:cNvPr>
          <p:cNvSpPr txBox="1">
            <a:spLocks noChangeArrowheads="1"/>
          </p:cNvSpPr>
          <p:nvPr/>
        </p:nvSpPr>
        <p:spPr bwMode="auto">
          <a:xfrm>
            <a:off x="400050" y="246063"/>
            <a:ext cx="530701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r>
              <a:rPr lang="en-GB" b="1">
                <a:solidFill>
                  <a:schemeClr val="bg1"/>
                </a:solidFill>
                <a:latin typeface="Arial" panose="020B0604020202020204" pitchFamily="34" charset="0"/>
                <a:cs typeface="Arial" panose="020B0604020202020204" pitchFamily="34" charset="0"/>
              </a:rPr>
              <a:t>The three strands of our work</a:t>
            </a:r>
            <a:endParaRPr lang="en-GB" sz="2800" b="1">
              <a:solidFill>
                <a:schemeClr val="bg1"/>
              </a:solidFill>
              <a:latin typeface="Arial" panose="020B0604020202020204" pitchFamily="34" charset="0"/>
              <a:cs typeface="Arial" panose="020B0604020202020204" pitchFamily="34" charset="0"/>
            </a:endParaRPr>
          </a:p>
          <a:p>
            <a:pPr eaLnBrk="1" hangingPunct="1">
              <a:lnSpc>
                <a:spcPct val="100000"/>
              </a:lnSpc>
              <a:spcBef>
                <a:spcPct val="0"/>
              </a:spcBef>
              <a:buFontTx/>
              <a:buNone/>
            </a:pPr>
            <a:endParaRPr lang="en-US" altLang="en-US">
              <a:solidFill>
                <a:schemeClr val="bg1"/>
              </a:solidFill>
              <a:latin typeface="Impact" panose="020B0806030902050204" pitchFamily="34" charset="0"/>
            </a:endParaRPr>
          </a:p>
        </p:txBody>
      </p:sp>
      <p:pic>
        <p:nvPicPr>
          <p:cNvPr id="3" name="Picture 2" descr="A black and white sign with white text&#10;&#10;Description automatically generated">
            <a:extLst>
              <a:ext uri="{FF2B5EF4-FFF2-40B4-BE49-F238E27FC236}">
                <a16:creationId xmlns:a16="http://schemas.microsoft.com/office/drawing/2014/main" id="{49BA5FE0-13DC-8923-245E-50AD748DCB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15575" y="88394"/>
            <a:ext cx="1476375" cy="771525"/>
          </a:xfrm>
          <a:prstGeom prst="rect">
            <a:avLst/>
          </a:prstGeom>
        </p:spPr>
      </p:pic>
      <p:pic>
        <p:nvPicPr>
          <p:cNvPr id="9" name="Picture 8" descr="A picture containing striped, person&#10;&#10;Description automatically generated">
            <a:extLst>
              <a:ext uri="{FF2B5EF4-FFF2-40B4-BE49-F238E27FC236}">
                <a16:creationId xmlns:a16="http://schemas.microsoft.com/office/drawing/2014/main" id="{D62FB96C-3197-8FB5-D2E3-02C47F7AE10D}"/>
              </a:ext>
            </a:extLst>
          </p:cNvPr>
          <p:cNvPicPr>
            <a:picLocks noChangeAspect="1"/>
          </p:cNvPicPr>
          <p:nvPr/>
        </p:nvPicPr>
        <p:blipFill>
          <a:blip r:embed="rId5"/>
          <a:stretch>
            <a:fillRect/>
          </a:stretch>
        </p:blipFill>
        <p:spPr>
          <a:xfrm>
            <a:off x="7861820" y="1421907"/>
            <a:ext cx="4330180" cy="4061044"/>
          </a:xfrm>
          <a:prstGeom prst="rect">
            <a:avLst/>
          </a:prstGeom>
        </p:spPr>
      </p:pic>
      <p:pic>
        <p:nvPicPr>
          <p:cNvPr id="2" name="Picture 1">
            <a:extLst>
              <a:ext uri="{FF2B5EF4-FFF2-40B4-BE49-F238E27FC236}">
                <a16:creationId xmlns:a16="http://schemas.microsoft.com/office/drawing/2014/main" id="{036C7EA2-3098-37E4-60BB-B1185B79D0AC}"/>
              </a:ext>
            </a:extLst>
          </p:cNvPr>
          <p:cNvPicPr>
            <a:picLocks noChangeAspect="1"/>
          </p:cNvPicPr>
          <p:nvPr/>
        </p:nvPicPr>
        <p:blipFill>
          <a:blip r:embed="rId6"/>
          <a:stretch>
            <a:fillRect/>
          </a:stretch>
        </p:blipFill>
        <p:spPr>
          <a:xfrm>
            <a:off x="0" y="1425876"/>
            <a:ext cx="4040408" cy="4040408"/>
          </a:xfrm>
          <a:prstGeom prst="rect">
            <a:avLst/>
          </a:prstGeom>
        </p:spPr>
      </p:pic>
      <p:pic>
        <p:nvPicPr>
          <p:cNvPr id="11" name="Picture 10" descr="A group of women standing in a garden&#10;&#10;Description automatically generated">
            <a:extLst>
              <a:ext uri="{FF2B5EF4-FFF2-40B4-BE49-F238E27FC236}">
                <a16:creationId xmlns:a16="http://schemas.microsoft.com/office/drawing/2014/main" id="{4F0D4A19-98FB-2EBE-EC8E-68A2C34820EF}"/>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brightnessContrast bright="20000" contrast="-20000"/>
                    </a14:imgEffect>
                  </a14:imgLayer>
                </a14:imgProps>
              </a:ext>
            </a:extLst>
          </a:blip>
          <a:stretch>
            <a:fillRect/>
          </a:stretch>
        </p:blipFill>
        <p:spPr>
          <a:xfrm>
            <a:off x="4040408" y="1421906"/>
            <a:ext cx="4043416" cy="4043416"/>
          </a:xfrm>
          <a:prstGeom prst="rect">
            <a:avLst/>
          </a:prstGeom>
        </p:spPr>
      </p:pic>
    </p:spTree>
    <p:extLst>
      <p:ext uri="{BB962C8B-B14F-4D97-AF65-F5344CB8AC3E}">
        <p14:creationId xmlns:p14="http://schemas.microsoft.com/office/powerpoint/2010/main" val="2153827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holding vegetables in a garden&#10;&#10;Description automatically generated">
            <a:extLst>
              <a:ext uri="{FF2B5EF4-FFF2-40B4-BE49-F238E27FC236}">
                <a16:creationId xmlns:a16="http://schemas.microsoft.com/office/drawing/2014/main" id="{FAA81736-6901-3AA7-329A-58055CE25368}"/>
              </a:ext>
            </a:extLst>
          </p:cNvPr>
          <p:cNvPicPr>
            <a:picLocks noChangeAspect="1"/>
          </p:cNvPicPr>
          <p:nvPr/>
        </p:nvPicPr>
        <p:blipFill rotWithShape="1">
          <a:blip r:embed="rId3"/>
          <a:srcRect l="8979" t="15204" r="16711" b="20769"/>
          <a:stretch/>
        </p:blipFill>
        <p:spPr>
          <a:xfrm>
            <a:off x="0" y="953077"/>
            <a:ext cx="12192000" cy="5900162"/>
          </a:xfrm>
          <a:prstGeom prst="rect">
            <a:avLst/>
          </a:prstGeom>
        </p:spPr>
      </p:pic>
      <p:grpSp>
        <p:nvGrpSpPr>
          <p:cNvPr id="6146" name="Group 18">
            <a:extLst>
              <a:ext uri="{FF2B5EF4-FFF2-40B4-BE49-F238E27FC236}">
                <a16:creationId xmlns:a16="http://schemas.microsoft.com/office/drawing/2014/main" id="{DB9231FA-4BE1-208F-2F40-366240FA70A1}"/>
              </a:ext>
            </a:extLst>
          </p:cNvPr>
          <p:cNvGrpSpPr>
            <a:grpSpLocks/>
          </p:cNvGrpSpPr>
          <p:nvPr/>
        </p:nvGrpSpPr>
        <p:grpSpPr bwMode="auto">
          <a:xfrm>
            <a:off x="0" y="-4763"/>
            <a:ext cx="12192000" cy="6878638"/>
            <a:chOff x="0" y="0"/>
            <a:chExt cx="12192000" cy="6879020"/>
          </a:xfrm>
        </p:grpSpPr>
        <p:sp>
          <p:nvSpPr>
            <p:cNvPr id="4" name="Rectangle 3">
              <a:extLst>
                <a:ext uri="{FF2B5EF4-FFF2-40B4-BE49-F238E27FC236}">
                  <a16:creationId xmlns:a16="http://schemas.microsoft.com/office/drawing/2014/main" id="{070DE41E-3D1F-FA55-F715-578248CF78A0}"/>
                </a:ext>
              </a:extLst>
            </p:cNvPr>
            <p:cNvSpPr/>
            <p:nvPr/>
          </p:nvSpPr>
          <p:spPr>
            <a:xfrm>
              <a:off x="0" y="0"/>
              <a:ext cx="12192000" cy="944615"/>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sp>
          <p:nvSpPr>
            <p:cNvPr id="7" name="Rectangle 6">
              <a:extLst>
                <a:ext uri="{FF2B5EF4-FFF2-40B4-BE49-F238E27FC236}">
                  <a16:creationId xmlns:a16="http://schemas.microsoft.com/office/drawing/2014/main" id="{5C1826F9-6492-77A0-0FB8-6E65774BEE1B}"/>
                </a:ext>
              </a:extLst>
            </p:cNvPr>
            <p:cNvSpPr/>
            <p:nvPr/>
          </p:nvSpPr>
          <p:spPr>
            <a:xfrm>
              <a:off x="0" y="6066175"/>
              <a:ext cx="12192000" cy="792207"/>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pic>
          <p:nvPicPr>
            <p:cNvPr id="6152" name="Picture 13">
              <a:extLst>
                <a:ext uri="{FF2B5EF4-FFF2-40B4-BE49-F238E27FC236}">
                  <a16:creationId xmlns:a16="http://schemas.microsoft.com/office/drawing/2014/main" id="{2D55D9B4-442B-10D1-77A4-8EB2410DD8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583" t="71852" r="47749" b="12889"/>
            <a:stretch>
              <a:fillRect/>
            </a:stretch>
          </p:blipFill>
          <p:spPr bwMode="auto">
            <a:xfrm flipH="1">
              <a:off x="0" y="6065520"/>
              <a:ext cx="2527378" cy="8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7" name="TextBox 16">
            <a:extLst>
              <a:ext uri="{FF2B5EF4-FFF2-40B4-BE49-F238E27FC236}">
                <a16:creationId xmlns:a16="http://schemas.microsoft.com/office/drawing/2014/main" id="{59764B0C-D071-D62D-2CD0-653B7C2DC91B}"/>
              </a:ext>
            </a:extLst>
          </p:cNvPr>
          <p:cNvSpPr txBox="1">
            <a:spLocks noChangeArrowheads="1"/>
          </p:cNvSpPr>
          <p:nvPr/>
        </p:nvSpPr>
        <p:spPr bwMode="auto">
          <a:xfrm>
            <a:off x="400050" y="246063"/>
            <a:ext cx="5307013" cy="91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a:buNone/>
            </a:pPr>
            <a:r>
              <a:rPr lang="en-GB" sz="2800" b="1">
                <a:solidFill>
                  <a:schemeClr val="bg1"/>
                </a:solidFill>
                <a:latin typeface="Arial" panose="020B0604020202020204" pitchFamily="34" charset="0"/>
                <a:cs typeface="Arial" panose="020B0604020202020204" pitchFamily="34" charset="0"/>
              </a:rPr>
              <a:t>Farming sustainably</a:t>
            </a:r>
          </a:p>
          <a:p>
            <a:pPr eaLnBrk="1" hangingPunct="1">
              <a:lnSpc>
                <a:spcPct val="100000"/>
              </a:lnSpc>
              <a:spcBef>
                <a:spcPct val="0"/>
              </a:spcBef>
              <a:buFontTx/>
              <a:buNone/>
            </a:pPr>
            <a:endParaRPr lang="en-US" altLang="en-US">
              <a:solidFill>
                <a:schemeClr val="bg1"/>
              </a:solidFill>
              <a:latin typeface="Impact" panose="020B0806030902050204" pitchFamily="34" charset="0"/>
            </a:endParaRPr>
          </a:p>
        </p:txBody>
      </p:sp>
      <p:pic>
        <p:nvPicPr>
          <p:cNvPr id="3" name="Picture 2" descr="A black and white sign with white text&#10;&#10;Description automatically generated">
            <a:extLst>
              <a:ext uri="{FF2B5EF4-FFF2-40B4-BE49-F238E27FC236}">
                <a16:creationId xmlns:a16="http://schemas.microsoft.com/office/drawing/2014/main" id="{49BA5FE0-13DC-8923-245E-50AD748DCB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15575" y="88394"/>
            <a:ext cx="1476375" cy="771525"/>
          </a:xfrm>
          <a:prstGeom prst="rect">
            <a:avLst/>
          </a:prstGeom>
        </p:spPr>
      </p:pic>
      <p:sp>
        <p:nvSpPr>
          <p:cNvPr id="6" name="TextBox 5">
            <a:extLst>
              <a:ext uri="{FF2B5EF4-FFF2-40B4-BE49-F238E27FC236}">
                <a16:creationId xmlns:a16="http://schemas.microsoft.com/office/drawing/2014/main" id="{E1C095B2-4082-6FE6-0D4C-4396134E9C15}"/>
              </a:ext>
            </a:extLst>
          </p:cNvPr>
          <p:cNvSpPr txBox="1"/>
          <p:nvPr/>
        </p:nvSpPr>
        <p:spPr>
          <a:xfrm>
            <a:off x="3829882" y="6207204"/>
            <a:ext cx="7059613" cy="519886"/>
          </a:xfrm>
          <a:prstGeom prst="rect">
            <a:avLst/>
          </a:prstGeom>
          <a:noFill/>
        </p:spPr>
        <p:txBody>
          <a:bodyPr wrap="square">
            <a:spAutoFit/>
          </a:bodyPr>
          <a:lstStyle/>
          <a:p>
            <a:pPr>
              <a:lnSpc>
                <a:spcPct val="107000"/>
              </a:lnSpc>
              <a:spcAft>
                <a:spcPts val="800"/>
              </a:spcAft>
            </a:pPr>
            <a:r>
              <a:rPr lang="en-GB" sz="2800" b="1" i="0" err="1">
                <a:solidFill>
                  <a:schemeClr val="bg1"/>
                </a:solidFill>
                <a:effectLst/>
                <a:latin typeface="Arial" panose="020B0604020202020204" pitchFamily="34" charset="0"/>
                <a:cs typeface="Arial" panose="020B0604020202020204" pitchFamily="34" charset="0"/>
              </a:rPr>
              <a:t>Meselech</a:t>
            </a:r>
            <a:r>
              <a:rPr lang="en-GB" sz="2800" b="1">
                <a:solidFill>
                  <a:schemeClr val="bg1"/>
                </a:solidFill>
                <a:effectLst/>
                <a:latin typeface="Arial" panose="020B0604020202020204" pitchFamily="34" charset="0"/>
                <a:ea typeface="Calibri" panose="020F0502020204030204" pitchFamily="34" charset="0"/>
                <a:cs typeface="Arial" panose="020B0604020202020204" pitchFamily="34" charset="0"/>
              </a:rPr>
              <a:t>, Ripple Effect farmer, </a:t>
            </a:r>
            <a:r>
              <a:rPr lang="en-GB" sz="2800" b="1">
                <a:solidFill>
                  <a:schemeClr val="bg1"/>
                </a:solidFill>
                <a:latin typeface="Arial" panose="020B0604020202020204" pitchFamily="34" charset="0"/>
                <a:ea typeface="Calibri" panose="020F0502020204030204" pitchFamily="34" charset="0"/>
                <a:cs typeface="Arial" panose="020B0604020202020204" pitchFamily="34" charset="0"/>
              </a:rPr>
              <a:t>Ethiopia</a:t>
            </a:r>
            <a:endParaRPr lang="en-GB" sz="2800" b="1">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419261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18">
            <a:extLst>
              <a:ext uri="{FF2B5EF4-FFF2-40B4-BE49-F238E27FC236}">
                <a16:creationId xmlns:a16="http://schemas.microsoft.com/office/drawing/2014/main" id="{DB9231FA-4BE1-208F-2F40-366240FA70A1}"/>
              </a:ext>
            </a:extLst>
          </p:cNvPr>
          <p:cNvGrpSpPr>
            <a:grpSpLocks/>
          </p:cNvGrpSpPr>
          <p:nvPr/>
        </p:nvGrpSpPr>
        <p:grpSpPr bwMode="auto">
          <a:xfrm>
            <a:off x="0" y="-4763"/>
            <a:ext cx="12192000" cy="6878638"/>
            <a:chOff x="0" y="0"/>
            <a:chExt cx="12192000" cy="6879020"/>
          </a:xfrm>
        </p:grpSpPr>
        <p:sp>
          <p:nvSpPr>
            <p:cNvPr id="4" name="Rectangle 3">
              <a:extLst>
                <a:ext uri="{FF2B5EF4-FFF2-40B4-BE49-F238E27FC236}">
                  <a16:creationId xmlns:a16="http://schemas.microsoft.com/office/drawing/2014/main" id="{070DE41E-3D1F-FA55-F715-578248CF78A0}"/>
                </a:ext>
              </a:extLst>
            </p:cNvPr>
            <p:cNvSpPr/>
            <p:nvPr/>
          </p:nvSpPr>
          <p:spPr>
            <a:xfrm>
              <a:off x="0" y="0"/>
              <a:ext cx="12192000" cy="944615"/>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sp>
          <p:nvSpPr>
            <p:cNvPr id="7" name="Rectangle 6">
              <a:extLst>
                <a:ext uri="{FF2B5EF4-FFF2-40B4-BE49-F238E27FC236}">
                  <a16:creationId xmlns:a16="http://schemas.microsoft.com/office/drawing/2014/main" id="{5C1826F9-6492-77A0-0FB8-6E65774BEE1B}"/>
                </a:ext>
              </a:extLst>
            </p:cNvPr>
            <p:cNvSpPr/>
            <p:nvPr/>
          </p:nvSpPr>
          <p:spPr>
            <a:xfrm>
              <a:off x="0" y="6066175"/>
              <a:ext cx="12192000" cy="792207"/>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pic>
          <p:nvPicPr>
            <p:cNvPr id="6152" name="Picture 13">
              <a:extLst>
                <a:ext uri="{FF2B5EF4-FFF2-40B4-BE49-F238E27FC236}">
                  <a16:creationId xmlns:a16="http://schemas.microsoft.com/office/drawing/2014/main" id="{2D55D9B4-442B-10D1-77A4-8EB2410DD8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583" t="71852" r="47749" b="12889"/>
            <a:stretch>
              <a:fillRect/>
            </a:stretch>
          </p:blipFill>
          <p:spPr bwMode="auto">
            <a:xfrm flipH="1">
              <a:off x="0" y="6065520"/>
              <a:ext cx="2527378" cy="8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7" name="TextBox 16">
            <a:extLst>
              <a:ext uri="{FF2B5EF4-FFF2-40B4-BE49-F238E27FC236}">
                <a16:creationId xmlns:a16="http://schemas.microsoft.com/office/drawing/2014/main" id="{59764B0C-D071-D62D-2CD0-653B7C2DC91B}"/>
              </a:ext>
            </a:extLst>
          </p:cNvPr>
          <p:cNvSpPr txBox="1">
            <a:spLocks noChangeArrowheads="1"/>
          </p:cNvSpPr>
          <p:nvPr/>
        </p:nvSpPr>
        <p:spPr bwMode="auto">
          <a:xfrm>
            <a:off x="400050" y="246063"/>
            <a:ext cx="530701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r>
              <a:rPr lang="en-GB" sz="2800" b="1">
                <a:solidFill>
                  <a:schemeClr val="bg1"/>
                </a:solidFill>
                <a:latin typeface="Arial" panose="020B0604020202020204" pitchFamily="34" charset="0"/>
                <a:cs typeface="Arial" panose="020B0604020202020204" pitchFamily="34" charset="0"/>
              </a:rPr>
              <a:t>Gender and social inclusion</a:t>
            </a:r>
          </a:p>
          <a:p>
            <a:pPr eaLnBrk="1" hangingPunct="1">
              <a:lnSpc>
                <a:spcPct val="100000"/>
              </a:lnSpc>
              <a:spcBef>
                <a:spcPct val="0"/>
              </a:spcBef>
              <a:buFontTx/>
              <a:buNone/>
            </a:pPr>
            <a:endParaRPr lang="en-US" altLang="en-US">
              <a:solidFill>
                <a:schemeClr val="bg1"/>
              </a:solidFill>
              <a:latin typeface="Impact" panose="020B0806030902050204" pitchFamily="34" charset="0"/>
            </a:endParaRPr>
          </a:p>
        </p:txBody>
      </p:sp>
      <p:pic>
        <p:nvPicPr>
          <p:cNvPr id="3" name="Picture 2" descr="A black and white sign with white text&#10;&#10;Description automatically generated">
            <a:extLst>
              <a:ext uri="{FF2B5EF4-FFF2-40B4-BE49-F238E27FC236}">
                <a16:creationId xmlns:a16="http://schemas.microsoft.com/office/drawing/2014/main" id="{49BA5FE0-13DC-8923-245E-50AD748DCB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15575" y="88394"/>
            <a:ext cx="1476375" cy="771525"/>
          </a:xfrm>
          <a:prstGeom prst="rect">
            <a:avLst/>
          </a:prstGeom>
        </p:spPr>
      </p:pic>
      <p:pic>
        <p:nvPicPr>
          <p:cNvPr id="6" name="Picture 5" descr="A group of women standing in a garden&#10;&#10;Description automatically generated">
            <a:extLst>
              <a:ext uri="{FF2B5EF4-FFF2-40B4-BE49-F238E27FC236}">
                <a16:creationId xmlns:a16="http://schemas.microsoft.com/office/drawing/2014/main" id="{B7AD9C15-F176-2924-1F5E-ED36E73D141B}"/>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a14:imgEffect>
                  </a14:imgLayer>
                </a14:imgProps>
              </a:ext>
            </a:extLst>
          </a:blip>
          <a:srcRect l="11364" t="23758" r="-11364" b="10545"/>
          <a:stretch/>
        </p:blipFill>
        <p:spPr>
          <a:xfrm>
            <a:off x="0" y="953076"/>
            <a:ext cx="13779500" cy="6038388"/>
          </a:xfrm>
          <a:prstGeom prst="rect">
            <a:avLst/>
          </a:prstGeom>
        </p:spPr>
      </p:pic>
      <p:sp>
        <p:nvSpPr>
          <p:cNvPr id="8" name="TextBox 7">
            <a:extLst>
              <a:ext uri="{FF2B5EF4-FFF2-40B4-BE49-F238E27FC236}">
                <a16:creationId xmlns:a16="http://schemas.microsoft.com/office/drawing/2014/main" id="{93006530-E4CD-0954-381B-4E86CE58C8A4}"/>
              </a:ext>
            </a:extLst>
          </p:cNvPr>
          <p:cNvSpPr txBox="1"/>
          <p:nvPr/>
        </p:nvSpPr>
        <p:spPr>
          <a:xfrm>
            <a:off x="6889750" y="1184872"/>
            <a:ext cx="5441118" cy="519886"/>
          </a:xfrm>
          <a:prstGeom prst="rect">
            <a:avLst/>
          </a:prstGeom>
          <a:noFill/>
        </p:spPr>
        <p:txBody>
          <a:bodyPr wrap="square">
            <a:spAutoFit/>
          </a:bodyPr>
          <a:lstStyle/>
          <a:p>
            <a:pPr>
              <a:lnSpc>
                <a:spcPct val="107000"/>
              </a:lnSpc>
              <a:spcAft>
                <a:spcPts val="800"/>
              </a:spcAft>
            </a:pPr>
            <a:r>
              <a:rPr lang="en-GB" sz="2800" b="1">
                <a:solidFill>
                  <a:schemeClr val="bg1"/>
                </a:solidFill>
                <a:effectLst/>
                <a:latin typeface="Arial" panose="020B0604020202020204" pitchFamily="34" charset="0"/>
                <a:ea typeface="Calibri" panose="020F0502020204030204" pitchFamily="34" charset="0"/>
                <a:cs typeface="Arial" panose="020B0604020202020204" pitchFamily="34" charset="0"/>
              </a:rPr>
              <a:t>Ripple Effect farmers, Kenya</a:t>
            </a:r>
          </a:p>
        </p:txBody>
      </p:sp>
    </p:spTree>
    <p:extLst>
      <p:ext uri="{BB962C8B-B14F-4D97-AF65-F5344CB8AC3E}">
        <p14:creationId xmlns:p14="http://schemas.microsoft.com/office/powerpoint/2010/main" val="23417234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18">
            <a:extLst>
              <a:ext uri="{FF2B5EF4-FFF2-40B4-BE49-F238E27FC236}">
                <a16:creationId xmlns:a16="http://schemas.microsoft.com/office/drawing/2014/main" id="{DB9231FA-4BE1-208F-2F40-366240FA70A1}"/>
              </a:ext>
            </a:extLst>
          </p:cNvPr>
          <p:cNvGrpSpPr>
            <a:grpSpLocks/>
          </p:cNvGrpSpPr>
          <p:nvPr/>
        </p:nvGrpSpPr>
        <p:grpSpPr bwMode="auto">
          <a:xfrm>
            <a:off x="0" y="-4763"/>
            <a:ext cx="12192000" cy="6878638"/>
            <a:chOff x="0" y="0"/>
            <a:chExt cx="12192000" cy="6879020"/>
          </a:xfrm>
        </p:grpSpPr>
        <p:sp>
          <p:nvSpPr>
            <p:cNvPr id="4" name="Rectangle 3">
              <a:extLst>
                <a:ext uri="{FF2B5EF4-FFF2-40B4-BE49-F238E27FC236}">
                  <a16:creationId xmlns:a16="http://schemas.microsoft.com/office/drawing/2014/main" id="{070DE41E-3D1F-FA55-F715-578248CF78A0}"/>
                </a:ext>
              </a:extLst>
            </p:cNvPr>
            <p:cNvSpPr/>
            <p:nvPr/>
          </p:nvSpPr>
          <p:spPr>
            <a:xfrm>
              <a:off x="0" y="0"/>
              <a:ext cx="12192000" cy="944615"/>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sp>
          <p:nvSpPr>
            <p:cNvPr id="7" name="Rectangle 6">
              <a:extLst>
                <a:ext uri="{FF2B5EF4-FFF2-40B4-BE49-F238E27FC236}">
                  <a16:creationId xmlns:a16="http://schemas.microsoft.com/office/drawing/2014/main" id="{5C1826F9-6492-77A0-0FB8-6E65774BEE1B}"/>
                </a:ext>
              </a:extLst>
            </p:cNvPr>
            <p:cNvSpPr/>
            <p:nvPr/>
          </p:nvSpPr>
          <p:spPr>
            <a:xfrm>
              <a:off x="0" y="6066175"/>
              <a:ext cx="12192000" cy="792207"/>
            </a:xfrm>
            <a:prstGeom prst="rect">
              <a:avLst/>
            </a:prstGeom>
            <a:solidFill>
              <a:srgbClr val="8208F1"/>
            </a:solidFill>
            <a:ln>
              <a:solidFill>
                <a:srgbClr val="8208F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a:p>
          </p:txBody>
        </p:sp>
        <p:pic>
          <p:nvPicPr>
            <p:cNvPr id="6152" name="Picture 13">
              <a:extLst>
                <a:ext uri="{FF2B5EF4-FFF2-40B4-BE49-F238E27FC236}">
                  <a16:creationId xmlns:a16="http://schemas.microsoft.com/office/drawing/2014/main" id="{2D55D9B4-442B-10D1-77A4-8EB2410DD8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583" t="71852" r="47749" b="12889"/>
            <a:stretch>
              <a:fillRect/>
            </a:stretch>
          </p:blipFill>
          <p:spPr bwMode="auto">
            <a:xfrm flipH="1">
              <a:off x="0" y="6065520"/>
              <a:ext cx="2527378" cy="8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7" name="TextBox 16">
            <a:extLst>
              <a:ext uri="{FF2B5EF4-FFF2-40B4-BE49-F238E27FC236}">
                <a16:creationId xmlns:a16="http://schemas.microsoft.com/office/drawing/2014/main" id="{59764B0C-D071-D62D-2CD0-653B7C2DC91B}"/>
              </a:ext>
            </a:extLst>
          </p:cNvPr>
          <p:cNvSpPr txBox="1">
            <a:spLocks noChangeArrowheads="1"/>
          </p:cNvSpPr>
          <p:nvPr/>
        </p:nvSpPr>
        <p:spPr bwMode="auto">
          <a:xfrm>
            <a:off x="400050" y="246063"/>
            <a:ext cx="530701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r>
              <a:rPr lang="en-GB" sz="2800" b="1">
                <a:solidFill>
                  <a:schemeClr val="bg1"/>
                </a:solidFill>
                <a:latin typeface="Arial" panose="020B0604020202020204" pitchFamily="34" charset="0"/>
                <a:cs typeface="Arial" panose="020B0604020202020204" pitchFamily="34" charset="0"/>
              </a:rPr>
              <a:t>Business skills</a:t>
            </a:r>
          </a:p>
          <a:p>
            <a:pPr eaLnBrk="1" hangingPunct="1">
              <a:lnSpc>
                <a:spcPct val="100000"/>
              </a:lnSpc>
              <a:spcBef>
                <a:spcPct val="0"/>
              </a:spcBef>
              <a:buFontTx/>
              <a:buNone/>
            </a:pPr>
            <a:endParaRPr lang="en-US" altLang="en-US">
              <a:solidFill>
                <a:schemeClr val="bg1"/>
              </a:solidFill>
              <a:latin typeface="Impact" panose="020B0806030902050204" pitchFamily="34" charset="0"/>
            </a:endParaRPr>
          </a:p>
        </p:txBody>
      </p:sp>
      <p:pic>
        <p:nvPicPr>
          <p:cNvPr id="3" name="Picture 2" descr="A black and white sign with white text&#10;&#10;Description automatically generated">
            <a:extLst>
              <a:ext uri="{FF2B5EF4-FFF2-40B4-BE49-F238E27FC236}">
                <a16:creationId xmlns:a16="http://schemas.microsoft.com/office/drawing/2014/main" id="{49BA5FE0-13DC-8923-245E-50AD748DCB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15575" y="88394"/>
            <a:ext cx="1476375" cy="771525"/>
          </a:xfrm>
          <a:prstGeom prst="rect">
            <a:avLst/>
          </a:prstGeom>
        </p:spPr>
      </p:pic>
      <p:pic>
        <p:nvPicPr>
          <p:cNvPr id="2" name="Picture 1" descr="A picture containing striped, person&#10;&#10;Description automatically generated">
            <a:extLst>
              <a:ext uri="{FF2B5EF4-FFF2-40B4-BE49-F238E27FC236}">
                <a16:creationId xmlns:a16="http://schemas.microsoft.com/office/drawing/2014/main" id="{61DCAE5A-3F2A-A6C5-BC31-FA7B190C2CF5}"/>
              </a:ext>
            </a:extLst>
          </p:cNvPr>
          <p:cNvPicPr>
            <a:picLocks noChangeAspect="1"/>
          </p:cNvPicPr>
          <p:nvPr/>
        </p:nvPicPr>
        <p:blipFill>
          <a:blip r:embed="rId5"/>
          <a:stretch>
            <a:fillRect/>
          </a:stretch>
        </p:blipFill>
        <p:spPr>
          <a:xfrm>
            <a:off x="3509216" y="939800"/>
            <a:ext cx="5125961" cy="5125961"/>
          </a:xfrm>
          <a:prstGeom prst="rect">
            <a:avLst/>
          </a:prstGeom>
        </p:spPr>
      </p:pic>
      <p:sp>
        <p:nvSpPr>
          <p:cNvPr id="6" name="TextBox 5">
            <a:extLst>
              <a:ext uri="{FF2B5EF4-FFF2-40B4-BE49-F238E27FC236}">
                <a16:creationId xmlns:a16="http://schemas.microsoft.com/office/drawing/2014/main" id="{3C847072-D2CA-D2C4-E530-83F6674F9B44}"/>
              </a:ext>
            </a:extLst>
          </p:cNvPr>
          <p:cNvSpPr txBox="1"/>
          <p:nvPr/>
        </p:nvSpPr>
        <p:spPr>
          <a:xfrm>
            <a:off x="3630689" y="6207204"/>
            <a:ext cx="8502650" cy="519886"/>
          </a:xfrm>
          <a:prstGeom prst="rect">
            <a:avLst/>
          </a:prstGeom>
          <a:noFill/>
        </p:spPr>
        <p:txBody>
          <a:bodyPr wrap="square">
            <a:spAutoFit/>
          </a:bodyPr>
          <a:lstStyle/>
          <a:p>
            <a:pPr>
              <a:lnSpc>
                <a:spcPct val="107000"/>
              </a:lnSpc>
              <a:spcAft>
                <a:spcPts val="800"/>
              </a:spcAft>
            </a:pPr>
            <a:r>
              <a:rPr lang="en-GB" sz="2800" b="1" err="1">
                <a:solidFill>
                  <a:schemeClr val="bg1"/>
                </a:solidFill>
                <a:latin typeface="Arial" panose="020B0604020202020204" pitchFamily="34" charset="0"/>
                <a:ea typeface="Calibri" panose="020F0502020204030204" pitchFamily="34" charset="0"/>
                <a:cs typeface="Arial" panose="020B0604020202020204" pitchFamily="34" charset="0"/>
              </a:rPr>
              <a:t>Agripine</a:t>
            </a:r>
            <a:r>
              <a:rPr lang="en-GB" sz="2800" b="1">
                <a:solidFill>
                  <a:schemeClr val="bg1"/>
                </a:solidFill>
                <a:effectLst/>
                <a:latin typeface="Arial" panose="020B0604020202020204" pitchFamily="34" charset="0"/>
                <a:ea typeface="Calibri" panose="020F0502020204030204" pitchFamily="34" charset="0"/>
                <a:cs typeface="Arial" panose="020B0604020202020204" pitchFamily="34" charset="0"/>
              </a:rPr>
              <a:t>, Ripple Effect farmer, Burundi</a:t>
            </a:r>
          </a:p>
        </p:txBody>
      </p:sp>
    </p:spTree>
    <p:extLst>
      <p:ext uri="{BB962C8B-B14F-4D97-AF65-F5344CB8AC3E}">
        <p14:creationId xmlns:p14="http://schemas.microsoft.com/office/powerpoint/2010/main" val="36616020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ipple Effect template - purple" id="{C2E1EBB2-CA6B-411A-A037-17CB0DB3171D}" vid="{BF47B1F7-1770-43B8-A02A-76E71BA45B9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2C00B32B408D146B7B5AD444CC61B5B" ma:contentTypeVersion="45" ma:contentTypeDescription="Create a new document." ma:contentTypeScope="" ma:versionID="6045c6e98779264d21f2e4ce41ec3dcc">
  <xsd:schema xmlns:xsd="http://www.w3.org/2001/XMLSchema" xmlns:xs="http://www.w3.org/2001/XMLSchema" xmlns:p="http://schemas.microsoft.com/office/2006/metadata/properties" xmlns:ns2="7f942450-d077-4074-a07d-5ac3ede90282" xmlns:ns3="ef8c4e6d-1355-4991-a81b-e23991b546e9" targetNamespace="http://schemas.microsoft.com/office/2006/metadata/properties" ma:root="true" ma:fieldsID="bc45fba71b6c43b14beba8037e331abc" ns2:_="" ns3:_="">
    <xsd:import namespace="7f942450-d077-4074-a07d-5ac3ede90282"/>
    <xsd:import namespace="ef8c4e6d-1355-4991-a81b-e23991b546e9"/>
    <xsd:element name="properties">
      <xsd:complexType>
        <xsd:sequence>
          <xsd:element name="documentManagement">
            <xsd:complexType>
              <xsd:all>
                <xsd:element ref="ns2:Document_x0020_Type" minOccurs="0"/>
                <xsd:element ref="ns2:Group" minOccurs="0"/>
                <xsd:element ref="ns2:Campaign" minOccurs="0"/>
                <xsd:element ref="ns2:me254e39de5a45069aea63bf5d7422e4" minOccurs="0"/>
                <xsd:element ref="ns3:TaxCatchAll" minOccurs="0"/>
                <xsd:element ref="ns2:Region" minOccurs="0"/>
                <xsd:element ref="ns3:TaxKeywordTaxHTField" minOccurs="0"/>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ObjectDetectorVersions" minOccurs="0"/>
                <xsd:element ref="ns2:MediaServiceSearchProperties" minOccurs="0"/>
                <xsd:element ref="ns3:SharedWithUsers" minOccurs="0"/>
                <xsd:element ref="ns3:SharedWithDetails" minOccurs="0"/>
                <xsd:element ref="ns2:lcf76f155ced4ddcb4097134ff3c332f"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f942450-d077-4074-a07d-5ac3ede90282" elementFormDefault="qualified">
    <xsd:import namespace="http://schemas.microsoft.com/office/2006/documentManagement/types"/>
    <xsd:import namespace="http://schemas.microsoft.com/office/infopath/2007/PartnerControls"/>
    <xsd:element name="Document_x0020_Type" ma:index="3" nillable="true" ma:displayName="Document Type" ma:format="Dropdown" ma:internalName="Document_x0020_Type" ma:readOnly="false">
      <xsd:simpleType>
        <xsd:restriction base="dms:Choice">
          <xsd:enumeration value="Brief"/>
          <xsd:enumeration value="Budget"/>
          <xsd:enumeration value="Communication"/>
          <xsd:enumeration value="Contact"/>
          <xsd:enumeration value="Copy"/>
          <xsd:enumeration value="Data"/>
          <xsd:enumeration value="Form"/>
          <xsd:enumeration value="Press"/>
          <xsd:enumeration value="Process"/>
          <xsd:enumeration value="Report"/>
          <xsd:enumeration value="Resource"/>
          <xsd:enumeration value="Schedule"/>
          <xsd:enumeration value="Strategy"/>
          <xsd:enumeration value="Training"/>
          <xsd:enumeration value="Image"/>
        </xsd:restriction>
      </xsd:simpleType>
    </xsd:element>
    <xsd:element name="Group" ma:index="4" nillable="true" ma:displayName="Role" ma:format="Dropdown" ma:internalName="Group" ma:readOnly="false">
      <xsd:simpleType>
        <xsd:restriction base="dms:Choice">
          <xsd:enumeration value="Ambassador"/>
          <xsd:enumeration value="Regional Admin"/>
          <xsd:enumeration value="Regional Co-ordinator"/>
        </xsd:restriction>
      </xsd:simpleType>
    </xsd:element>
    <xsd:element name="Campaign" ma:index="5" nillable="true" ma:displayName="Keyword" ma:description="Add keywords that you may want to filter by" ma:internalName="Campaign" ma:readOnly="false">
      <xsd:simpleType>
        <xsd:restriction base="dms:Text">
          <xsd:maxLength value="255"/>
        </xsd:restriction>
      </xsd:simpleType>
    </xsd:element>
    <xsd:element name="me254e39de5a45069aea63bf5d7422e4" ma:index="8" nillable="true" ma:displayName="Financial year_0" ma:hidden="true" ma:internalName="me254e39de5a45069aea63bf5d7422e4" ma:readOnly="false">
      <xsd:simpleType>
        <xsd:restriction base="dms:Note"/>
      </xsd:simpleType>
    </xsd:element>
    <xsd:element name="Region" ma:index="10" nillable="true" ma:displayName="Region" ma:format="Dropdown" ma:internalName="Region" ma:readOnly="false">
      <xsd:simpleType>
        <xsd:restriction base="dms:Choice">
          <xsd:enumeration value="Borders and Central Scotland"/>
          <xsd:enumeration value="Devon &amp; Cornwall"/>
          <xsd:enumeration value="East Anglia"/>
          <xsd:enumeration value="East Midlands"/>
          <xsd:enumeration value="Home Counties &amp; South"/>
          <xsd:enumeration value="North East"/>
          <xsd:enumeration value="North West"/>
          <xsd:enumeration value="South East"/>
          <xsd:enumeration value="South West"/>
          <xsd:enumeration value="Wales"/>
          <xsd:enumeration value="West Midlands"/>
        </xsd:restriction>
      </xsd:simpleType>
    </xsd:element>
    <xsd:element name="MediaServiceMetadata" ma:index="17" nillable="true" ma:displayName="MediaServiceMetadata" ma:hidden="true" ma:internalName="MediaServiceMetadata" ma:readOnly="true">
      <xsd:simpleType>
        <xsd:restriction base="dms:Note"/>
      </xsd:simpleType>
    </xsd:element>
    <xsd:element name="MediaServiceFastMetadata" ma:index="18" nillable="true" ma:displayName="MediaServiceFastMetadata" ma:hidden="true" ma:internalName="MediaServiceFastMetadata" ma:readOnly="true">
      <xsd:simpleType>
        <xsd:restriction base="dms:Note"/>
      </xsd:simpleType>
    </xsd:element>
    <xsd:element name="MediaServiceAutoTags" ma:index="19" nillable="true" ma:displayName="Tags" ma:internalName="MediaServiceAutoTag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MediaServiceDateTaken" ma:index="25" nillable="true" ma:displayName="MediaServiceDateTaken" ma:hidden="true" ma:internalName="MediaServiceDateTaken" ma:readOnly="true">
      <xsd:simpleType>
        <xsd:restriction base="dms:Text"/>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lcf76f155ced4ddcb4097134ff3c332f" ma:index="31" nillable="true" ma:taxonomy="true" ma:internalName="lcf76f155ced4ddcb4097134ff3c332f" ma:taxonomyFieldName="MediaServiceImageTags" ma:displayName="Image Tags" ma:readOnly="false" ma:fieldId="{5cf76f15-5ced-4ddc-b409-7134ff3c332f}" ma:taxonomyMulti="true" ma:sspId="fadca4f2-e58f-4cbc-aeae-d831f662642b" ma:termSetId="09814cd3-568e-fe90-9814-8d621ff8fb84" ma:anchorId="fba54fb3-c3e1-fe81-a776-ca4b69148c4d" ma:open="true" ma:isKeyword="false">
      <xsd:complexType>
        <xsd:sequence>
          <xsd:element ref="pc:Terms" minOccurs="0" maxOccurs="1"/>
        </xsd:sequence>
      </xsd:complexType>
    </xsd:element>
    <xsd:element name="MediaServiceBillingMetadata" ma:index="3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f8c4e6d-1355-4991-a81b-e23991b546e9"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acfad80f-a3ad-4f7f-a4c5-6b20d8737c7d}" ma:internalName="TaxCatchAll" ma:showField="CatchAllData" ma:web="ef8c4e6d-1355-4991-a81b-e23991b546e9">
      <xsd:complexType>
        <xsd:complexContent>
          <xsd:extension base="dms:MultiChoiceLookup">
            <xsd:sequence>
              <xsd:element name="Value" type="dms:Lookup" maxOccurs="unbounded" minOccurs="0" nillable="true"/>
            </xsd:sequence>
          </xsd:extension>
        </xsd:complexContent>
      </xsd:complexType>
    </xsd:element>
    <xsd:element name="TaxKeywordTaxHTField" ma:index="13" nillable="true" ma:taxonomy="true" ma:internalName="TaxKeywordTaxHTField" ma:taxonomyFieldName="TaxKeyword" ma:displayName="Enterprise Keywords" ma:fieldId="{23f27201-bee3-471e-b2e7-b64fd8b7ca38}" ma:taxonomyMulti="true" ma:sspId="fadca4f2-e58f-4cbc-aeae-d831f662642b" ma:termSetId="00000000-0000-0000-0000-000000000000" ma:anchorId="00000000-0000-0000-0000-000000000000" ma:open="true" ma:isKeyword="true">
      <xsd:complexType>
        <xsd:sequence>
          <xsd:element ref="pc:Terms" minOccurs="0" maxOccurs="1"/>
        </xsd:sequence>
      </xsd:complexType>
    </xsd:element>
    <xsd:element name="SharedWithUsers" ma:index="2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f8c4e6d-1355-4991-a81b-e23991b546e9" xsi:nil="true"/>
    <TaxKeywordTaxHTField xmlns="ef8c4e6d-1355-4991-a81b-e23991b546e9">
      <Terms xmlns="http://schemas.microsoft.com/office/infopath/2007/PartnerControls"/>
    </TaxKeywordTaxHTField>
    <Campaign xmlns="7f942450-d077-4074-a07d-5ac3ede90282" xsi:nil="true"/>
    <Region xmlns="7f942450-d077-4074-a07d-5ac3ede90282" xsi:nil="true"/>
    <Group xmlns="7f942450-d077-4074-a07d-5ac3ede90282" xsi:nil="true"/>
    <Document_x0020_Type xmlns="7f942450-d077-4074-a07d-5ac3ede90282" xsi:nil="true"/>
    <me254e39de5a45069aea63bf5d7422e4 xmlns="7f942450-d077-4074-a07d-5ac3ede90282" xsi:nil="true"/>
    <lcf76f155ced4ddcb4097134ff3c332f xmlns="7f942450-d077-4074-a07d-5ac3ede90282">
      <Terms xmlns="http://schemas.microsoft.com/office/infopath/2007/PartnerControls"/>
    </lcf76f155ced4ddcb4097134ff3c332f>
    <SharedWithUsers xmlns="ef8c4e6d-1355-4991-a81b-e23991b546e9">
      <UserInfo>
        <DisplayName>Ann Hatton</DisplayName>
        <AccountId>26</AccountId>
        <AccountType/>
      </UserInfo>
      <UserInfo>
        <DisplayName>Ruth Orriss</DisplayName>
        <AccountId>461</AccountId>
        <AccountType/>
      </UserInfo>
    </SharedWithUsers>
  </documentManagement>
</p:properties>
</file>

<file path=customXml/itemProps1.xml><?xml version="1.0" encoding="utf-8"?>
<ds:datastoreItem xmlns:ds="http://schemas.openxmlformats.org/officeDocument/2006/customXml" ds:itemID="{241D4A00-7889-444F-BD08-538B5941F34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f942450-d077-4074-a07d-5ac3ede90282"/>
    <ds:schemaRef ds:uri="ef8c4e6d-1355-4991-a81b-e23991b546e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2CFCC78-70B1-4DDF-BFC2-2E66DC379B1A}">
  <ds:schemaRefs>
    <ds:schemaRef ds:uri="http://schemas.microsoft.com/sharepoint/v3/contenttype/forms"/>
  </ds:schemaRefs>
</ds:datastoreItem>
</file>

<file path=customXml/itemProps3.xml><?xml version="1.0" encoding="utf-8"?>
<ds:datastoreItem xmlns:ds="http://schemas.openxmlformats.org/officeDocument/2006/customXml" ds:itemID="{D4E2795D-8B45-4031-932F-F2CCAB5ED824}">
  <ds:schemaRefs>
    <ds:schemaRef ds:uri="7f942450-d077-4074-a07d-5ac3ede90282"/>
    <ds:schemaRef ds:uri="ef8c4e6d-1355-4991-a81b-e23991b546e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3748</Words>
  <Application>Microsoft Office PowerPoint</Application>
  <PresentationFormat>Widescreen</PresentationFormat>
  <Paragraphs>246</Paragraphs>
  <Slides>24</Slides>
  <Notes>24</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24</vt:i4>
      </vt:variant>
    </vt:vector>
  </HeadingPairs>
  <TitlesOfParts>
    <vt:vector size="35" baseType="lpstr">
      <vt:lpstr>Arial</vt:lpstr>
      <vt:lpstr>Calibri</vt:lpstr>
      <vt:lpstr>Calibri Light</vt:lpstr>
      <vt:lpstr>Impact</vt:lpstr>
      <vt:lpstr>Roboto</vt:lpstr>
      <vt:lpstr>Roboto-Regular</vt:lpstr>
      <vt:lpstr>Segoe UI</vt:lpstr>
      <vt:lpstr>Teko-Regular</vt:lpstr>
      <vt:lpstr>Wingdings</vt:lpstr>
      <vt:lpstr>Office Theme</vt:lpstr>
      <vt:lpstr>1_Office Theme</vt:lpstr>
      <vt:lpstr>Ambassador general presentation 2025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Ambassador to add own Ripple Effect story here</vt:lpstr>
      <vt:lpstr>PowerPoint Presentation</vt:lpstr>
      <vt:lpstr>PowerPoint Presentation</vt:lpstr>
      <vt:lpstr>PowerPoint Presentation</vt:lpstr>
      <vt:lpstr>PowerPoint Presentation</vt:lpstr>
      <vt:lpstr>PowerPoint Presentation</vt:lpstr>
      <vt:lpstr>Videos </vt:lpstr>
      <vt:lpstr>Question time </vt:lpstr>
      <vt:lpstr>Useful extra information slides: Intercropping</vt:lpstr>
      <vt:lpstr>Useful extra information slides: THM</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 Rawlins</dc:creator>
  <cp:lastModifiedBy>Ann Hatton</cp:lastModifiedBy>
  <cp:revision>2</cp:revision>
  <dcterms:created xsi:type="dcterms:W3CDTF">2022-03-21T16:53:05Z</dcterms:created>
  <dcterms:modified xsi:type="dcterms:W3CDTF">2025-07-23T14:23:46Z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
  </property>
  <property fmtid="{D5CDD505-2E9C-101B-9397-08002B2CF9AE}" pid="3" name="ContentTypeId">
    <vt:lpwstr>0x010100C2C00B32B408D146B7B5AD444CC61B5B</vt:lpwstr>
  </property>
  <property fmtid="{D5CDD505-2E9C-101B-9397-08002B2CF9AE}" pid="4" name="Appeal">
    <vt:lpwstr/>
  </property>
  <property fmtid="{D5CDD505-2E9C-101B-9397-08002B2CF9AE}" pid="5" name="Year">
    <vt:lpwstr/>
  </property>
  <property fmtid="{D5CDD505-2E9C-101B-9397-08002B2CF9AE}" pid="6" name="Doc type">
    <vt:lpwstr/>
  </property>
  <property fmtid="{D5CDD505-2E9C-101B-9397-08002B2CF9AE}" pid="7" name="MediaServiceImageTags">
    <vt:lpwstr/>
  </property>
  <property fmtid="{D5CDD505-2E9C-101B-9397-08002B2CF9AE}" pid="8" name="Festivals">
    <vt:lpwstr/>
  </property>
  <property fmtid="{D5CDD505-2E9C-101B-9397-08002B2CF9AE}" pid="9" name="Financial_x0020_year">
    <vt:lpwstr/>
  </property>
  <property fmtid="{D5CDD505-2E9C-101B-9397-08002B2CF9AE}" pid="10" name="Order">
    <vt:lpwstr>347500.000000000</vt:lpwstr>
  </property>
  <property fmtid="{D5CDD505-2E9C-101B-9397-08002B2CF9AE}" pid="11" name="xd_ProgID">
    <vt:lpwstr/>
  </property>
  <property fmtid="{D5CDD505-2E9C-101B-9397-08002B2CF9AE}" pid="12" name="ComplianceAssetId">
    <vt:lpwstr/>
  </property>
  <property fmtid="{D5CDD505-2E9C-101B-9397-08002B2CF9AE}" pid="13" name="TemplateUrl">
    <vt:lpwstr/>
  </property>
  <property fmtid="{D5CDD505-2E9C-101B-9397-08002B2CF9AE}" pid="14" name="_ExtendedDescription">
    <vt:lpwstr/>
  </property>
  <property fmtid="{D5CDD505-2E9C-101B-9397-08002B2CF9AE}" pid="15" name="xd_Signature">
    <vt:lpwstr/>
  </property>
  <property fmtid="{D5CDD505-2E9C-101B-9397-08002B2CF9AE}" pid="16" name="TriggerFlowInfo">
    <vt:lpwstr/>
  </property>
  <property fmtid="{D5CDD505-2E9C-101B-9397-08002B2CF9AE}" pid="17" name="Financial year">
    <vt:lpwstr/>
  </property>
</Properties>
</file>