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15"/>
  </p:notesMasterIdLst>
  <p:sldIdLst>
    <p:sldId id="269" r:id="rId5"/>
    <p:sldId id="270" r:id="rId6"/>
    <p:sldId id="271" r:id="rId7"/>
    <p:sldId id="274" r:id="rId8"/>
    <p:sldId id="272" r:id="rId9"/>
    <p:sldId id="275" r:id="rId10"/>
    <p:sldId id="276" r:id="rId11"/>
    <p:sldId id="278" r:id="rId12"/>
    <p:sldId id="277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41411E-B702-0BCF-0D2C-F0D9C8E06000}" name="Emily Mullen" initials="EM" userId="S::emily.mullen@rippleeffect.org::14a60c1e-8bf4-43c8-bbc7-5173cdd4fe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BCC8B-88AF-59DD-7128-103831890AEA}" v="18" dt="2025-07-15T10:09:09.335"/>
    <p1510:client id="{8BCBE400-9E08-4D69-897E-F67DBFA231B5}" v="2" dt="2025-07-15T10:03:21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5419-9232-4A10-8346-CC7E53426EF8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D4C1E-B8FD-4B84-AA1E-E9EBC9CAC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332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12F9D-0C8F-3829-03C5-39CF52B9F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CCC35-D455-16EA-839C-3B3074B1A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58849-A49F-8F4F-37A9-15263F0F4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FA377-3C6B-EE75-8B61-4894F3561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3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A37F6-3DDA-82D8-97E8-D74617B4B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76104B-DB7B-498B-5B3D-44A3D7082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47F9C-06F7-DF59-0726-BD0AA427E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5A327-F339-1AFE-8032-B0B35A20F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2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54C7C-D844-410C-7D41-5F60934D9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53D63A-2DA4-7B0F-FC08-80935E6A7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51062-8F24-B484-CDC7-0A3E365D9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6C144-BA43-1A8C-E4DE-9F5E1F0F2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247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6A094-E3C7-76F0-B4EC-6534CB3F8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2C359-DA65-7F7D-82F7-7DEB411BB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33599-5433-DE38-BF84-72B573C10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9F3CA-F738-4B39-DF3D-2CB2E1E785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202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406C0-9F1F-F891-9CFC-8B07F61D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09AF3-E132-5A07-D154-18C497C38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593104-7401-71A5-3562-75471E39E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135B1-F4EE-5777-C672-D000247124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91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7943C-5588-A0FF-5A9E-1358338AD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66D6C-DA50-1E95-18E6-DD0DCBCF4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BD86A-4FEE-0892-7308-6D240BE70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37C38-8527-83F4-7092-9BC9BF883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85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56847-A911-35E7-51CE-9ED32BE84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E3E44-A2AF-F976-FD46-6564C4B9F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DBB7E-3730-5482-BC93-4DB5D6D29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78F89-4456-05D0-6C14-8FABEA459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600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C0CD2-9E22-5BCC-BBF8-F660AE636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0F4241-E62D-42AF-0DB1-46787E0DD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A0565-4C24-6F0F-A3AC-2A105CB44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FF39B-9B3C-8978-1D6E-D1C4218D8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66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B53F5-71E4-FCF2-6701-D91B83015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1F69B-33E5-1D84-9120-A2C90090C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B799B-E7B2-CC9A-33DD-232727E3D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1D515-5BA6-6202-2956-7BD521EBF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35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10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5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0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EC92D7-72A8-BA81-3FC3-5F2595E62270}"/>
              </a:ext>
            </a:extLst>
          </p:cNvPr>
          <p:cNvSpPr/>
          <p:nvPr userDrawn="1"/>
        </p:nvSpPr>
        <p:spPr>
          <a:xfrm>
            <a:off x="0" y="0"/>
            <a:ext cx="12192000" cy="944563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77A5F-D125-B870-8553-4247B5227428}"/>
              </a:ext>
            </a:extLst>
          </p:cNvPr>
          <p:cNvSpPr/>
          <p:nvPr userDrawn="1"/>
        </p:nvSpPr>
        <p:spPr>
          <a:xfrm>
            <a:off x="0" y="0"/>
            <a:ext cx="12192000" cy="944563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434C8-0139-A71E-9BF6-8498AD0389E6}"/>
              </a:ext>
            </a:extLst>
          </p:cNvPr>
          <p:cNvSpPr/>
          <p:nvPr userDrawn="1"/>
        </p:nvSpPr>
        <p:spPr>
          <a:xfrm>
            <a:off x="0" y="6065838"/>
            <a:ext cx="12192000" cy="792162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FB1192E-A0A6-06B4-AD95-290C37C78B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3" t="31111" r="8000" b="51111"/>
          <a:stretch>
            <a:fillRect/>
          </a:stretch>
        </p:blipFill>
        <p:spPr bwMode="auto">
          <a:xfrm>
            <a:off x="9629775" y="39688"/>
            <a:ext cx="239871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0D8E197-D1A2-40F5-756D-9EE8ED3C9B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9" t="71852" r="25583" b="12889"/>
          <a:stretch>
            <a:fillRect/>
          </a:stretch>
        </p:blipFill>
        <p:spPr bwMode="auto">
          <a:xfrm>
            <a:off x="0" y="6065838"/>
            <a:ext cx="25273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835" y="1342524"/>
            <a:ext cx="10515600" cy="4351338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3835" y="58582"/>
            <a:ext cx="10515600" cy="82771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8C4EBA9-385F-3B14-9873-1D50CDBFA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34522-57D0-4237-B10F-61A91B109C33}" type="datetimeFigureOut">
              <a:rPr lang="en-GB"/>
              <a:pPr>
                <a:defRPr/>
              </a:pPr>
              <a:t>15/07/2025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FEF84D-4692-387B-8242-D0041D61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E9B856-A223-8913-F4DC-1B7DB4162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49765-20EE-4CC0-8B2E-DF0C187B00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25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3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3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 dirty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35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 dirty="0"/>
              <a:t>7/15/2025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1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 dirty="0"/>
              <a:t>7/15/2025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0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 dirty="0"/>
              <a:t>7/15/2025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3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 dirty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6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 dirty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8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4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DB9231FA-4BE1-208F-2F40-366240FA70A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0DE41E-3D1F-FA55-F715-578248CF78A0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1826F9-6492-77A0-0FB8-6E65774BEE1B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2D55D9B4-442B-10D1-77A4-8EB2410DD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5E79428-5173-23D0-EE47-A9F0D61A8DB1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6CCCF44A-7A14-8AA9-7812-86B885298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E9C4352-5A95-3B13-E733-D73E4807C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5AA408-264E-A1D8-978C-7B0FD74EC0F5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C409E54A-DAEF-9563-74B9-7AADB20AD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6C611826-57F4-13C3-1C14-C3C7DAAC5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pic>
        <p:nvPicPr>
          <p:cNvPr id="14" name="Picture 13" descr="Gardening tools placed on ground">
            <a:extLst>
              <a:ext uri="{FF2B5EF4-FFF2-40B4-BE49-F238E27FC236}">
                <a16:creationId xmlns:a16="http://schemas.microsoft.com/office/drawing/2014/main" id="{59256E60-CDD9-3AD7-1011-1C78B0C41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/>
          <a:stretch/>
        </p:blipFill>
        <p:spPr>
          <a:xfrm>
            <a:off x="-45450" y="992600"/>
            <a:ext cx="12282899" cy="5075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E26146-CA02-9F71-C340-08DE25810FF4}"/>
              </a:ext>
            </a:extLst>
          </p:cNvPr>
          <p:cNvSpPr txBox="1"/>
          <p:nvPr/>
        </p:nvSpPr>
        <p:spPr>
          <a:xfrm>
            <a:off x="448206" y="1045400"/>
            <a:ext cx="11743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Test your knowledge with our…</a:t>
            </a:r>
          </a:p>
          <a:p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Impact" panose="020B0806030902050204" pitchFamily="34" charset="0"/>
              </a:rPr>
              <a:t>Garden Quiz!</a:t>
            </a:r>
          </a:p>
        </p:txBody>
      </p:sp>
    </p:spTree>
    <p:extLst>
      <p:ext uri="{BB962C8B-B14F-4D97-AF65-F5344CB8AC3E}">
        <p14:creationId xmlns:p14="http://schemas.microsoft.com/office/powerpoint/2010/main" val="1923964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D410B-A4D5-F3FC-FBB0-F28C84C16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eld of wildflowers">
            <a:extLst>
              <a:ext uri="{FF2B5EF4-FFF2-40B4-BE49-F238E27FC236}">
                <a16:creationId xmlns:a16="http://schemas.microsoft.com/office/drawing/2014/main" id="{87BEA67A-B6A2-8A60-C7B2-163C6AF7E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8"/>
          <a:stretch/>
        </p:blipFill>
        <p:spPr>
          <a:xfrm>
            <a:off x="0" y="919485"/>
            <a:ext cx="12191631" cy="5082620"/>
          </a:xfrm>
          <a:prstGeom prst="rect">
            <a:avLst/>
          </a:prstGeom>
        </p:spPr>
      </p:pic>
      <p:grpSp>
        <p:nvGrpSpPr>
          <p:cNvPr id="6146" name="Group 18">
            <a:extLst>
              <a:ext uri="{FF2B5EF4-FFF2-40B4-BE49-F238E27FC236}">
                <a16:creationId xmlns:a16="http://schemas.microsoft.com/office/drawing/2014/main" id="{B082FC58-A1DD-948B-9E26-049876E7B827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296C67-DFBD-B2AE-5773-74D9A26105C4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AD60F8-D6DA-6AC5-187F-333AF1B3CBC4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C9BFA0A8-EB4A-94C3-F5EC-B23DA88D7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39688"/>
              <a:ext cx="2527378" cy="83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7951191-8FA7-8B5A-4F9A-B4BA3C244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4B53F-B613-3C38-3F58-EA0B5CEEFA7B}"/>
              </a:ext>
            </a:extLst>
          </p:cNvPr>
          <p:cNvSpPr txBox="1"/>
          <p:nvPr/>
        </p:nvSpPr>
        <p:spPr>
          <a:xfrm>
            <a:off x="326571" y="141838"/>
            <a:ext cx="475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Garden Twinning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FCC0F3FF-39F9-A50A-8A2B-307F00B42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83228" y="6008759"/>
            <a:ext cx="10738112" cy="8651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0D1DF71-EB8A-C2C4-14B6-E4C85726D83D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0EEFC1CB-061B-B9C7-97D2-FAD8D7AD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1410C7C9-01DC-D0AC-A316-4CA9FE3AC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13" name="Rectangle 1">
            <a:extLst>
              <a:ext uri="{FF2B5EF4-FFF2-40B4-BE49-F238E27FC236}">
                <a16:creationId xmlns:a16="http://schemas.microsoft.com/office/drawing/2014/main" id="{E9B0B2E6-FBB1-C062-39F0-1FE6E3B94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815974-9AA3-D9F5-44EE-419D29ABDC18}"/>
              </a:ext>
            </a:extLst>
          </p:cNvPr>
          <p:cNvSpPr/>
          <p:nvPr/>
        </p:nvSpPr>
        <p:spPr>
          <a:xfrm>
            <a:off x="740229" y="1360714"/>
            <a:ext cx="10613571" cy="36031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Twin your </a:t>
            </a:r>
            <a:r>
              <a:rPr lang="en-US" dirty="0">
                <a:solidFill>
                  <a:schemeClr val="tx1"/>
                </a:solidFill>
                <a:latin typeface="Impact"/>
              </a:rPr>
              <a:t>school</a:t>
            </a:r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 </a:t>
            </a:r>
            <a:r>
              <a:rPr lang="en-US" dirty="0">
                <a:solidFill>
                  <a:schemeClr val="tx1"/>
                </a:solidFill>
                <a:latin typeface="Impact"/>
              </a:rPr>
              <a:t>garden</a:t>
            </a:r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 today</a:t>
            </a:r>
            <a:r>
              <a:rPr lang="en-US" dirty="0">
                <a:solidFill>
                  <a:schemeClr val="tx1"/>
                </a:solidFill>
                <a:latin typeface="Impact"/>
              </a:rPr>
              <a:t> for £120</a:t>
            </a:r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 and help farming families like Eric and Aline’s to grow a brighter future!</a:t>
            </a:r>
            <a:endParaRPr lang="en-US" dirty="0">
              <a:solidFill>
                <a:schemeClr val="tx1"/>
              </a:solidFill>
              <a:latin typeface="Impact"/>
            </a:endParaRPr>
          </a:p>
          <a:p>
            <a:pPr algn="l" rtl="0"/>
            <a:endParaRPr lang="en-US" dirty="0">
              <a:solidFill>
                <a:schemeClr val="tx1"/>
              </a:solidFill>
            </a:endParaRPr>
          </a:p>
          <a:p>
            <a:pPr algn="l" rtl="0"/>
            <a:endParaRPr lang="en-US" dirty="0">
              <a:solidFill>
                <a:schemeClr val="tx1"/>
              </a:solidFill>
              <a:effectLst/>
            </a:endParaRPr>
          </a:p>
          <a:p>
            <a:pPr algn="ctr"/>
            <a:endParaRPr lang="en-US" dirty="0"/>
          </a:p>
          <a:p>
            <a:pPr algn="ctr"/>
            <a:endParaRPr lang="en-US" b="0" i="0" dirty="0">
              <a:solidFill>
                <a:schemeClr val="tx1"/>
              </a:solidFill>
              <a:effectLst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b="0" i="0" dirty="0">
              <a:solidFill>
                <a:schemeClr val="tx1"/>
              </a:solidFill>
              <a:effectLst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b="0" i="0" dirty="0">
              <a:solidFill>
                <a:schemeClr val="tx1"/>
              </a:solidFill>
              <a:effectLst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>
                <a:solidFill>
                  <a:srgbClr val="FFFFFF"/>
                </a:solidFill>
                <a:effectLst/>
              </a:rPr>
              <a:t>garden today</a:t>
            </a:r>
            <a:endParaRPr lang="en-US" dirty="0"/>
          </a:p>
        </p:txBody>
      </p:sp>
      <p:pic>
        <p:nvPicPr>
          <p:cNvPr id="16" name="Picture 15" descr="A couple of boys sitting at a table&#10;&#10;AI-generated content may be incorrect.">
            <a:extLst>
              <a:ext uri="{FF2B5EF4-FFF2-40B4-BE49-F238E27FC236}">
                <a16:creationId xmlns:a16="http://schemas.microsoft.com/office/drawing/2014/main" id="{60547189-333C-39D4-B6C5-78E1BE8704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70" y="2530417"/>
            <a:ext cx="2750203" cy="1830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A8DB3-D22E-BBE8-22FB-EBD788614C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827" y="2525665"/>
            <a:ext cx="7245722" cy="18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1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DBA8A-D325-77DC-6585-3737A5F82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even-spot ladybug climbing a grass blade">
            <a:extLst>
              <a:ext uri="{FF2B5EF4-FFF2-40B4-BE49-F238E27FC236}">
                <a16:creationId xmlns:a16="http://schemas.microsoft.com/office/drawing/2014/main" id="{2915479D-8BB2-37BE-21D4-416BE5548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2" b="11630"/>
          <a:stretch/>
        </p:blipFill>
        <p:spPr>
          <a:xfrm>
            <a:off x="-1" y="990596"/>
            <a:ext cx="12191999" cy="5069824"/>
          </a:xfrm>
          <a:prstGeom prst="rect">
            <a:avLst/>
          </a:prstGeom>
        </p:spPr>
      </p:pic>
      <p:grpSp>
        <p:nvGrpSpPr>
          <p:cNvPr id="6146" name="Group 18">
            <a:extLst>
              <a:ext uri="{FF2B5EF4-FFF2-40B4-BE49-F238E27FC236}">
                <a16:creationId xmlns:a16="http://schemas.microsoft.com/office/drawing/2014/main" id="{4C61A7F8-8A67-3589-7862-36ABFABA5D9E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815A6C-F7A4-6A78-8F23-1BF1626DAB47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729DA1-8C84-5A4F-A9D1-DD6F22C1F915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BA7921B7-53AD-498C-204C-D22EFBE23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A7C6BD90-B9DB-AC9E-D52D-8AED8AF60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47859-A29D-1E2F-6953-68EAA890CD6F}"/>
              </a:ext>
            </a:extLst>
          </p:cNvPr>
          <p:cNvSpPr txBox="1"/>
          <p:nvPr/>
        </p:nvSpPr>
        <p:spPr>
          <a:xfrm>
            <a:off x="104189" y="200529"/>
            <a:ext cx="680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EYFS &amp; KS1- Round 1 ‘Garden Knowledge’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3F644486-DC23-B6A5-DF24-109BC4602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300F68-49B6-79EB-62A2-B9D777E13DB2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AA13654F-7FFB-C020-9846-6F71E2998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610DC065-C532-06D1-7B28-80EADDDED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12E297-DB0C-A5FD-76C0-CCC45031383B}"/>
              </a:ext>
            </a:extLst>
          </p:cNvPr>
          <p:cNvSpPr/>
          <p:nvPr/>
        </p:nvSpPr>
        <p:spPr>
          <a:xfrm>
            <a:off x="4093028" y="1068429"/>
            <a:ext cx="5138058" cy="47325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47DAB9-1AD5-9963-575F-70EF5CCE074C}"/>
              </a:ext>
            </a:extLst>
          </p:cNvPr>
          <p:cNvSpPr txBox="1"/>
          <p:nvPr/>
        </p:nvSpPr>
        <p:spPr>
          <a:xfrm>
            <a:off x="4408034" y="1271678"/>
            <a:ext cx="6809014" cy="4019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Which creature is a gardener’s friend?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A) worm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B) dragon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C) shark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endParaRPr lang="en-US" b="0" i="0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What do bees do in the garden?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A) play football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B) pollinate flowers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C) eat the plants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endParaRPr lang="en-US" b="0" i="0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In which season do most flowers start to bloom?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A)Winter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B) Summer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C) Spring</a:t>
            </a:r>
            <a:endParaRPr lang="en-US" dirty="0">
              <a:effectLst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92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524F3-41DC-6A33-5CE1-5C90D4E65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89C626C4-6B63-C8C0-E6CF-CF2180010974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AFA0FA-6B95-6513-8CB1-BF7F8D4A22F3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79F769-C09F-70B7-4E0F-9DA82A183285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0DE18A77-19A8-10B4-1BB8-7D1037BD6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48B637-7D79-B11B-96F1-B602DE777F04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B6DA6E1-32B5-9CBF-A4EF-84BD15DDC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597A2-0794-2891-9DC1-EC1521604227}"/>
              </a:ext>
            </a:extLst>
          </p:cNvPr>
          <p:cNvSpPr txBox="1"/>
          <p:nvPr/>
        </p:nvSpPr>
        <p:spPr>
          <a:xfrm>
            <a:off x="104189" y="200529"/>
            <a:ext cx="9613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EYFS &amp; KS1- Round 2  ‘What am I?- Mystery Fruit and Veg!’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E2BA9BDC-31DC-41E0-09BC-23871D86A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13B4F8-DFAD-3DD9-E138-4A7604A8497C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DF4074DC-F9ED-C74A-E2BE-C9D93DC6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610ADADF-A2C1-D738-4B26-5C1A8BBF5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pic>
        <p:nvPicPr>
          <p:cNvPr id="9" name="Picture 8" descr="Rainbow of fresh vegetables and fruits">
            <a:extLst>
              <a:ext uri="{FF2B5EF4-FFF2-40B4-BE49-F238E27FC236}">
                <a16:creationId xmlns:a16="http://schemas.microsoft.com/office/drawing/2014/main" id="{D0B3D9E1-7967-1889-53F0-45EAAE430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21695" b="17185"/>
          <a:stretch/>
        </p:blipFill>
        <p:spPr>
          <a:xfrm>
            <a:off x="0" y="990595"/>
            <a:ext cx="12192000" cy="507722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8AED04-2BF1-9A5D-39A6-328CF27B0531}"/>
              </a:ext>
            </a:extLst>
          </p:cNvPr>
          <p:cNvSpPr/>
          <p:nvPr/>
        </p:nvSpPr>
        <p:spPr>
          <a:xfrm>
            <a:off x="1087677" y="1197892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1. I'm orange and crunchy. Rabbits love me. What am I?</a:t>
            </a: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90E15E-03BF-632E-36D6-1FAE2DA81AE0}"/>
              </a:ext>
            </a:extLst>
          </p:cNvPr>
          <p:cNvSpPr/>
          <p:nvPr/>
        </p:nvSpPr>
        <p:spPr>
          <a:xfrm>
            <a:off x="5093568" y="1259916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2. I'm long and yellow, and monkeys love me. What am I?</a:t>
            </a: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BFFDFB-B353-D518-5259-5CF2505ECFB7}"/>
              </a:ext>
            </a:extLst>
          </p:cNvPr>
          <p:cNvSpPr/>
          <p:nvPr/>
        </p:nvSpPr>
        <p:spPr>
          <a:xfrm>
            <a:off x="2906120" y="3727444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4.</a:t>
            </a:r>
            <a:r>
              <a:rPr lang="en-US" dirty="0">
                <a:solidFill>
                  <a:schemeClr val="tx1"/>
                </a:solidFill>
                <a:latin typeface="Impact"/>
              </a:rPr>
              <a:t>I am a root vegetable. You</a:t>
            </a:r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 might eat me mashed, fried or boiled.</a:t>
            </a:r>
            <a:endParaRPr lang="en-US" dirty="0">
              <a:solidFill>
                <a:schemeClr val="tx1"/>
              </a:solidFill>
              <a:latin typeface="Impac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2715817-9B68-124C-70A6-DE7EEB0091AC}"/>
              </a:ext>
            </a:extLst>
          </p:cNvPr>
          <p:cNvSpPr/>
          <p:nvPr/>
        </p:nvSpPr>
        <p:spPr>
          <a:xfrm>
            <a:off x="7281018" y="3727444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5. </a:t>
            </a:r>
            <a:r>
              <a:rPr lang="en-US" b="0" i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I'm leafy and green. I'm in salads, sandwiches, and burgers.</a:t>
            </a: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14B729D-5D51-C127-39A4-87A76C01CECB}"/>
              </a:ext>
            </a:extLst>
          </p:cNvPr>
          <p:cNvSpPr/>
          <p:nvPr/>
        </p:nvSpPr>
        <p:spPr>
          <a:xfrm>
            <a:off x="8715348" y="1266375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3.I'm green on the outside, pink inside, and full of juicy black seeds. I grow in hot countries.</a:t>
            </a: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2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3AA6B-E97B-0BC1-5C5D-286729E4D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30DC21DD-618C-DB30-A181-E188A02735AE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2F44A0-2180-8979-CE48-C75CDB5949A6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598CDD-C6E3-3F80-081B-0AB400232511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480B5565-ACC6-BC74-2F72-AF7EF40E9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A1D0A2D-7B2D-0C60-ED7A-57DD3817043D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A1157197-5786-2219-6201-48A1A4E10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769441" y="2880"/>
            <a:ext cx="13560154" cy="931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52C930-6FC9-8834-6DFF-BE2DA2B77A88}"/>
              </a:ext>
            </a:extLst>
          </p:cNvPr>
          <p:cNvSpPr txBox="1"/>
          <p:nvPr/>
        </p:nvSpPr>
        <p:spPr>
          <a:xfrm>
            <a:off x="104189" y="200529"/>
            <a:ext cx="55019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/>
              </a:rPr>
              <a:t>KS1- Round 3- Can we grow it?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EDE2D45C-BB4E-AEC2-3BC1-A19E25015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06B731-761B-CB2C-646E-F7A31A778E3B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8900DAE3-EF7B-7AA9-5027-236E88A1E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5B8651A6-E67A-526B-4857-68324D40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1718ED7-AF22-156D-BE55-DA69A4094C99}"/>
              </a:ext>
            </a:extLst>
          </p:cNvPr>
          <p:cNvSpPr txBox="1"/>
          <p:nvPr/>
        </p:nvSpPr>
        <p:spPr>
          <a:xfrm>
            <a:off x="2577193" y="2272586"/>
            <a:ext cx="6809014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YAFdJsF6lbU 0"/>
              </a:rPr>
              <a:t>Round 3- Can we grow it? </a:t>
            </a:r>
            <a:endParaRPr lang="en-US" dirty="0">
              <a:solidFill>
                <a:srgbClr val="000000"/>
              </a:solidFill>
              <a:effectLst/>
              <a:latin typeface="YAFdJsF6lbU 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YAFdJsF6lbU 0"/>
              </a:rPr>
              <a:t>Which of these items can you grow outside in a UK garden? say ‘Grow it!’ for yes or ‘No Way’ for ‘no’</a:t>
            </a:r>
            <a:endParaRPr lang="en-US" dirty="0">
              <a:solidFill>
                <a:srgbClr val="000000"/>
              </a:solidFill>
              <a:effectLst/>
              <a:latin typeface="YAFdJsF6lbU 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Pineapple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Peas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Mobile phone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Strawberries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Chocolate bar</a:t>
            </a:r>
            <a:endParaRPr lang="en-US" dirty="0"/>
          </a:p>
        </p:txBody>
      </p:sp>
      <p:pic>
        <p:nvPicPr>
          <p:cNvPr id="21" name="Picture 20" descr="Seedlings in pots">
            <a:extLst>
              <a:ext uri="{FF2B5EF4-FFF2-40B4-BE49-F238E27FC236}">
                <a16:creationId xmlns:a16="http://schemas.microsoft.com/office/drawing/2014/main" id="{D7C17B88-7755-F058-F4FD-EB7F739A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9"/>
          <a:stretch/>
        </p:blipFill>
        <p:spPr>
          <a:xfrm>
            <a:off x="3678" y="928539"/>
            <a:ext cx="12191999" cy="514018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E1B8D9-5456-E392-3120-D88C4A383DF7}"/>
              </a:ext>
            </a:extLst>
          </p:cNvPr>
          <p:cNvSpPr/>
          <p:nvPr/>
        </p:nvSpPr>
        <p:spPr>
          <a:xfrm>
            <a:off x="2158093" y="1392613"/>
            <a:ext cx="7228114" cy="42135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175"/>
              </a:lnSpc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Which of these items can you grow outside in a UK garden? say ‘Grow it!’ for yes or ‘No Way!’ for ‘no’.</a:t>
            </a:r>
          </a:p>
          <a:p>
            <a:pPr>
              <a:lnSpc>
                <a:spcPts val="2175"/>
              </a:lnSpc>
              <a:buNone/>
            </a:pPr>
            <a:endParaRPr lang="en-US" sz="2000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Pineapple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Peas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Mobile phone</a:t>
            </a:r>
            <a:endParaRPr lang="en-US" sz="2000" dirty="0"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Strawberries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Chocolate bar</a:t>
            </a:r>
            <a:endParaRPr lang="en-US" sz="2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0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157ED-8145-6475-A676-81067DF6B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eld of wildflowers">
            <a:extLst>
              <a:ext uri="{FF2B5EF4-FFF2-40B4-BE49-F238E27FC236}">
                <a16:creationId xmlns:a16="http://schemas.microsoft.com/office/drawing/2014/main" id="{71C5B895-49F2-CE5D-E796-98C89974C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8"/>
          <a:stretch/>
        </p:blipFill>
        <p:spPr>
          <a:xfrm>
            <a:off x="0" y="932400"/>
            <a:ext cx="12178716" cy="5082620"/>
          </a:xfrm>
          <a:prstGeom prst="rect">
            <a:avLst/>
          </a:prstGeom>
        </p:spPr>
      </p:pic>
      <p:grpSp>
        <p:nvGrpSpPr>
          <p:cNvPr id="6146" name="Group 18">
            <a:extLst>
              <a:ext uri="{FF2B5EF4-FFF2-40B4-BE49-F238E27FC236}">
                <a16:creationId xmlns:a16="http://schemas.microsoft.com/office/drawing/2014/main" id="{F44C5CA9-F732-08D7-7D45-5E28B1483686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21352DC-C643-5B32-A444-BD90C7D7DE29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8128EA-A9AE-1581-8A98-732D4BD77AC4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875DB417-F189-352D-633A-7EB15CAB1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C62DA658-CF25-B1E2-1865-827BEDA8F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589E1-1979-437C-88A1-0512869E3D07}"/>
              </a:ext>
            </a:extLst>
          </p:cNvPr>
          <p:cNvSpPr txBox="1"/>
          <p:nvPr/>
        </p:nvSpPr>
        <p:spPr>
          <a:xfrm>
            <a:off x="326571" y="141838"/>
            <a:ext cx="475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EYFS &amp; KS1- ANSWERS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2ADBCA7A-E77E-D309-97FE-F6EAEDB30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52E2DA-B883-ED6E-6CFE-1D7573497456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F4B95CC6-6E5D-CE7F-45D1-7E4431A9E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CE98C799-DA8D-402F-5825-782E62C63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9969C9-FF16-2BC1-A844-0CC8B8E68A76}"/>
              </a:ext>
            </a:extLst>
          </p:cNvPr>
          <p:cNvSpPr/>
          <p:nvPr/>
        </p:nvSpPr>
        <p:spPr>
          <a:xfrm>
            <a:off x="413683" y="1198387"/>
            <a:ext cx="4038600" cy="44077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r>
              <a:rPr lang="en-US" u="sng" dirty="0">
                <a:solidFill>
                  <a:schemeClr val="tx1"/>
                </a:solidFill>
                <a:latin typeface="Impact" panose="020B0806030902050204" pitchFamily="34" charset="0"/>
              </a:rPr>
              <a:t>Round 1</a:t>
            </a:r>
          </a:p>
          <a:p>
            <a:endParaRPr lang="en-US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A-Worm (they help to make the soil healthy)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B-Bees pollinate flowers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/>
              </a:rPr>
              <a:t>C –Spring – plants need light, water, air, the right temperature and time to grow. The weather usually starts to warm up in spring and the days are brighter than in winter. </a:t>
            </a: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196496-21F1-09F6-D36E-4866960C357F}"/>
              </a:ext>
            </a:extLst>
          </p:cNvPr>
          <p:cNvSpPr/>
          <p:nvPr/>
        </p:nvSpPr>
        <p:spPr>
          <a:xfrm>
            <a:off x="4865940" y="1198387"/>
            <a:ext cx="2775858" cy="40319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  <a:latin typeface="Impact" panose="020B0806030902050204" pitchFamily="34" charset="0"/>
              </a:rPr>
              <a:t>Round 2</a:t>
            </a:r>
          </a:p>
          <a:p>
            <a:endParaRPr lang="en-US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Carrot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Banana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Watermelon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Potato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Lettuce</a:t>
            </a:r>
          </a:p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944C59-AC2D-A5F5-5E6E-B978EC94CAAD}"/>
              </a:ext>
            </a:extLst>
          </p:cNvPr>
          <p:cNvSpPr/>
          <p:nvPr/>
        </p:nvSpPr>
        <p:spPr>
          <a:xfrm>
            <a:off x="7910769" y="1198387"/>
            <a:ext cx="4038600" cy="45793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  <a:latin typeface="Impact" panose="020B0806030902050204" pitchFamily="34" charset="0"/>
              </a:rPr>
              <a:t>Round 3</a:t>
            </a:r>
          </a:p>
          <a:p>
            <a:endParaRPr lang="en-US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dirty="0">
                <a:solidFill>
                  <a:srgbClr val="000000"/>
                </a:solidFill>
                <a:latin typeface="Impact" panose="020B0806030902050204" pitchFamily="34" charset="0"/>
              </a:rPr>
              <a:t>1</a:t>
            </a:r>
            <a:r>
              <a:rPr lang="en-US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.No Way! (Needs a warm climate, like in Africa, or Greenhouse)</a:t>
            </a:r>
          </a:p>
          <a:p>
            <a:pPr>
              <a:lnSpc>
                <a:spcPts val="2175"/>
              </a:lnSpc>
              <a:buNone/>
            </a:pPr>
            <a:endParaRPr lang="en-US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2.Grow it!</a:t>
            </a:r>
          </a:p>
          <a:p>
            <a:pPr>
              <a:lnSpc>
                <a:spcPts val="2175"/>
              </a:lnSpc>
              <a:buNone/>
            </a:pPr>
            <a:endParaRPr lang="en-US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3.No Way!</a:t>
            </a:r>
          </a:p>
          <a:p>
            <a:pPr>
              <a:lnSpc>
                <a:spcPts val="2175"/>
              </a:lnSpc>
              <a:buNone/>
            </a:pPr>
            <a:endParaRPr lang="en-US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4.Grow it!</a:t>
            </a:r>
          </a:p>
          <a:p>
            <a:pPr>
              <a:lnSpc>
                <a:spcPts val="2175"/>
              </a:lnSpc>
              <a:buNone/>
            </a:pPr>
            <a:endParaRPr lang="en-US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5.No Way! (made from cacao, grown in Africa but not UK gardens)</a:t>
            </a:r>
            <a:endParaRPr lang="en-US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48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1522-2648-A50D-4826-AB59CDFAB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1CC34EA6-AC66-779A-ABE7-5C2B7B69E29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9B65C1-7DFF-945C-E02E-637F64157C1F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8C39F3-93F8-1035-9545-256E89321081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4DDB7848-A42C-8610-E2A9-2E48A0624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B15D6E5-7433-0D9C-A9CA-FB35A6FB4BFE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0FDC7830-21E3-E8A9-E5AE-1C97A0300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B3759-EDF6-8965-800E-ED176C416267}"/>
              </a:ext>
            </a:extLst>
          </p:cNvPr>
          <p:cNvSpPr txBox="1"/>
          <p:nvPr/>
        </p:nvSpPr>
        <p:spPr>
          <a:xfrm>
            <a:off x="104189" y="200529"/>
            <a:ext cx="96135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/>
              </a:rPr>
              <a:t>KS2- Round 1  ‘What am I?- Mystery Fruit and Veg!’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D34FA757-0548-F4B4-97EE-87684BD38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E31155-0062-8055-370E-396BD3ADA025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671D25BC-1B72-C4FE-CFB2-E1B8BB01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B84C4C02-52F7-692B-08E8-93F9E76C9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pic>
        <p:nvPicPr>
          <p:cNvPr id="9" name="Picture 8" descr="Rainbow of fresh vegetables and fruits">
            <a:extLst>
              <a:ext uri="{FF2B5EF4-FFF2-40B4-BE49-F238E27FC236}">
                <a16:creationId xmlns:a16="http://schemas.microsoft.com/office/drawing/2014/main" id="{1C4C46B7-EE6E-1756-D031-111F7BADA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21695" b="17185"/>
          <a:stretch/>
        </p:blipFill>
        <p:spPr>
          <a:xfrm>
            <a:off x="0" y="990595"/>
            <a:ext cx="12192000" cy="507722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DBB302-34FA-E572-D146-0A8A7C47BD58}"/>
              </a:ext>
            </a:extLst>
          </p:cNvPr>
          <p:cNvSpPr/>
          <p:nvPr/>
        </p:nvSpPr>
        <p:spPr>
          <a:xfrm>
            <a:off x="1087677" y="1197892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dirty="0">
                <a:solidFill>
                  <a:schemeClr val="tx1"/>
                </a:solidFill>
                <a:effectLst/>
                <a:latin typeface="Impact"/>
              </a:rPr>
              <a:t>1. </a:t>
            </a:r>
            <a:r>
              <a:rPr lang="en-US" sz="1400" dirty="0">
                <a:solidFill>
                  <a:schemeClr val="tx1"/>
                </a:solidFill>
                <a:latin typeface="Impact"/>
              </a:rPr>
              <a:t>I am full of antioxidants and great in muffins. I am a small sweet berry that grows on bushes. I am purple, red or blue.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DBC2C9-A8B8-955F-B5D1-943B1D6BFD97}"/>
              </a:ext>
            </a:extLst>
          </p:cNvPr>
          <p:cNvSpPr/>
          <p:nvPr/>
        </p:nvSpPr>
        <p:spPr>
          <a:xfrm>
            <a:off x="5093568" y="1259916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dirty="0">
                <a:solidFill>
                  <a:schemeClr val="tx1"/>
                </a:solidFill>
                <a:effectLst/>
                <a:latin typeface="Impact"/>
              </a:rPr>
              <a:t>2. </a:t>
            </a:r>
            <a:r>
              <a:rPr lang="en-US" sz="1400" dirty="0">
                <a:solidFill>
                  <a:schemeClr val="tx1"/>
                </a:solidFill>
                <a:latin typeface="Impact"/>
              </a:rPr>
              <a:t>I'm a fruit but often get mistaken for a vegetable! I am round and, most commonly, red. I'm often used in cooking sauces or eaten raw in salads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81AE21-D32D-D1D5-0C7E-FEB654688296}"/>
              </a:ext>
            </a:extLst>
          </p:cNvPr>
          <p:cNvSpPr/>
          <p:nvPr/>
        </p:nvSpPr>
        <p:spPr>
          <a:xfrm>
            <a:off x="2906120" y="3727444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dirty="0">
                <a:solidFill>
                  <a:schemeClr val="tx1"/>
                </a:solidFill>
                <a:effectLst/>
                <a:latin typeface="Impact"/>
              </a:rPr>
              <a:t>4.</a:t>
            </a:r>
            <a:r>
              <a:rPr lang="en-US" sz="1400" dirty="0">
                <a:solidFill>
                  <a:schemeClr val="tx1"/>
                </a:solidFill>
                <a:latin typeface="Impact"/>
              </a:rPr>
              <a:t>I'm a fruit that grows on trees. I have seeds inside and a red, green or yellow crunchy skin. You can make a pie with me.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16A65A-9EF1-0563-EDB4-3A1B3B4A0128}"/>
              </a:ext>
            </a:extLst>
          </p:cNvPr>
          <p:cNvSpPr/>
          <p:nvPr/>
        </p:nvSpPr>
        <p:spPr>
          <a:xfrm>
            <a:off x="7281018" y="3727444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Impact"/>
              </a:rPr>
              <a:t>5. I'm a vegetable that grows underground. I'm packed with beta-carotene which our bodies turn into vitamin A- this helps us to see better, especially in the dark!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BC15D6D-E33A-F412-BB8A-FD2CD8C2EC1E}"/>
              </a:ext>
            </a:extLst>
          </p:cNvPr>
          <p:cNvSpPr/>
          <p:nvPr/>
        </p:nvSpPr>
        <p:spPr>
          <a:xfrm>
            <a:off x="8715348" y="1339117"/>
            <a:ext cx="2004864" cy="18213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dirty="0">
                <a:solidFill>
                  <a:schemeClr val="tx1"/>
                </a:solidFill>
                <a:effectLst/>
                <a:latin typeface="Impact"/>
              </a:rPr>
              <a:t>3.</a:t>
            </a:r>
            <a:r>
              <a:rPr lang="en-US" sz="1400" dirty="0">
                <a:solidFill>
                  <a:schemeClr val="tx1"/>
                </a:solidFill>
                <a:latin typeface="Impact"/>
                <a:ea typeface="+mn-lt"/>
                <a:cs typeface="+mn-lt"/>
              </a:rPr>
              <a:t>I’m green and small and pop out of a pod. I share my name with one of the letters in the alphabet.</a:t>
            </a:r>
            <a:endParaRPr lang="en-US" sz="1400" dirty="0">
              <a:solidFill>
                <a:schemeClr val="tx1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836735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4365-5BA5-8851-5607-D0AC2B74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even-spot ladybug climbing a grass blade">
            <a:extLst>
              <a:ext uri="{FF2B5EF4-FFF2-40B4-BE49-F238E27FC236}">
                <a16:creationId xmlns:a16="http://schemas.microsoft.com/office/drawing/2014/main" id="{9A2AF7FB-D488-B3A6-F151-FECEFCCB7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2" b="11630"/>
          <a:stretch/>
        </p:blipFill>
        <p:spPr>
          <a:xfrm>
            <a:off x="-1" y="990596"/>
            <a:ext cx="12191999" cy="5069824"/>
          </a:xfrm>
          <a:prstGeom prst="rect">
            <a:avLst/>
          </a:prstGeom>
        </p:spPr>
      </p:pic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0BBB2BDB-69F7-4EF7-0DBE-BF1CF7B00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3F8BC-5955-5A1E-DCD3-5206726C0E25}"/>
              </a:ext>
            </a:extLst>
          </p:cNvPr>
          <p:cNvSpPr txBox="1"/>
          <p:nvPr/>
        </p:nvSpPr>
        <p:spPr>
          <a:xfrm>
            <a:off x="104189" y="200529"/>
            <a:ext cx="680901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/>
              </a:rPr>
              <a:t> KS2- Round 2 ‘True or False’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4575CB-10FA-B4A2-E8E3-E7E16875B257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68CB07E8-CF02-1C13-4415-3E85C06D4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3DB81E0E-C91F-4A90-1A18-DB51BA032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0F0B8B4-4328-64F7-46EC-5FF714B4F460}"/>
              </a:ext>
            </a:extLst>
          </p:cNvPr>
          <p:cNvSpPr/>
          <p:nvPr/>
        </p:nvSpPr>
        <p:spPr>
          <a:xfrm>
            <a:off x="4344174" y="1481271"/>
            <a:ext cx="5138058" cy="38954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4D055-2D29-47EE-A479-D19D506CD33E}"/>
              </a:ext>
            </a:extLst>
          </p:cNvPr>
          <p:cNvSpPr txBox="1"/>
          <p:nvPr/>
        </p:nvSpPr>
        <p:spPr>
          <a:xfrm>
            <a:off x="4658406" y="1714253"/>
            <a:ext cx="4686989" cy="28932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Impact"/>
              </a:rPr>
              <a:t>1. Pollen is produced by a plant's leaves</a:t>
            </a:r>
            <a:endParaRPr lang="en-US" dirty="0">
              <a:solidFill>
                <a:srgbClr val="000000"/>
              </a:solidFill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</a:pPr>
            <a:endParaRPr lang="en-US" sz="2400" dirty="0">
              <a:solidFill>
                <a:srgbClr val="000000"/>
              </a:solidFill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</a:pPr>
            <a:r>
              <a:rPr lang="en-US" dirty="0">
                <a:solidFill>
                  <a:srgbClr val="000000"/>
                </a:solidFill>
                <a:latin typeface="Impact"/>
              </a:rPr>
              <a:t>2.  </a:t>
            </a:r>
            <a:r>
              <a:rPr lang="en-US" dirty="0">
                <a:solidFill>
                  <a:srgbClr val="141414"/>
                </a:solidFill>
                <a:latin typeface="Impact"/>
                <a:ea typeface="+mn-lt"/>
                <a:cs typeface="+mn-lt"/>
              </a:rPr>
              <a:t>A flower's job is to help a plant reproduce</a:t>
            </a:r>
          </a:p>
          <a:p>
            <a:pPr>
              <a:lnSpc>
                <a:spcPts val="2175"/>
              </a:lnSpc>
            </a:pPr>
            <a:endParaRPr lang="en-US" dirty="0">
              <a:solidFill>
                <a:srgbClr val="141414"/>
              </a:solidFill>
              <a:latin typeface="Impact"/>
              <a:ea typeface="+mn-lt"/>
              <a:cs typeface="+mn-lt"/>
            </a:endParaRPr>
          </a:p>
          <a:p>
            <a:pPr>
              <a:lnSpc>
                <a:spcPts val="2175"/>
              </a:lnSpc>
            </a:pPr>
            <a:r>
              <a:rPr lang="en-US" dirty="0">
                <a:solidFill>
                  <a:srgbClr val="141414"/>
                </a:solidFill>
                <a:latin typeface="Impact"/>
                <a:ea typeface="+mn-lt"/>
                <a:cs typeface="+mn-lt"/>
              </a:rPr>
              <a:t>3. Seeds are not living organisms</a:t>
            </a:r>
          </a:p>
          <a:p>
            <a:pPr>
              <a:lnSpc>
                <a:spcPts val="2175"/>
              </a:lnSpc>
            </a:pPr>
            <a:endParaRPr lang="en-US" dirty="0">
              <a:solidFill>
                <a:srgbClr val="141414"/>
              </a:solidFill>
              <a:latin typeface="Impact"/>
              <a:ea typeface="+mn-lt"/>
              <a:cs typeface="+mn-lt"/>
            </a:endParaRPr>
          </a:p>
          <a:p>
            <a:pPr>
              <a:lnSpc>
                <a:spcPts val="2175"/>
              </a:lnSpc>
            </a:pPr>
            <a:r>
              <a:rPr lang="en-US" dirty="0">
                <a:solidFill>
                  <a:srgbClr val="141414"/>
                </a:solidFill>
                <a:latin typeface="Impact"/>
                <a:ea typeface="+mn-lt"/>
                <a:cs typeface="+mn-lt"/>
              </a:rPr>
              <a:t>4. Pollen is only dispersed by the wind.</a:t>
            </a:r>
          </a:p>
          <a:p>
            <a:pPr>
              <a:lnSpc>
                <a:spcPts val="2175"/>
              </a:lnSpc>
            </a:pPr>
            <a:endParaRPr lang="en-US" dirty="0">
              <a:solidFill>
                <a:srgbClr val="141414"/>
              </a:solidFill>
              <a:latin typeface="Impact"/>
              <a:ea typeface="+mn-lt"/>
              <a:cs typeface="+mn-lt"/>
            </a:endParaRPr>
          </a:p>
          <a:p>
            <a:pPr>
              <a:lnSpc>
                <a:spcPts val="2175"/>
              </a:lnSpc>
            </a:pPr>
            <a:r>
              <a:rPr lang="en-US" dirty="0">
                <a:solidFill>
                  <a:srgbClr val="000000"/>
                </a:solidFill>
                <a:latin typeface="Impact"/>
                <a:ea typeface="+mn-lt"/>
                <a:cs typeface="+mn-lt"/>
              </a:rPr>
              <a:t>5. Some plants release their seeds using natural explosions!</a:t>
            </a:r>
            <a:endParaRPr lang="en-US" dirty="0"/>
          </a:p>
        </p:txBody>
      </p:sp>
      <p:pic>
        <p:nvPicPr>
          <p:cNvPr id="9" name="Picture 8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D982EAC1-434A-3451-2360-F2AD93227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4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463D0-B438-EA57-E6FE-1A2662686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1D57EFC7-DE8B-6E9D-0349-EA308C02729D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47E15E-6B9F-31AF-C504-356F133DA748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12B27B-1958-E746-06D0-CEF2339C7F23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AC6F231F-BDCB-BDD2-0CEA-406C774AE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C174036-3141-2E83-6366-4E0671AC0351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D2677E04-8B3E-CD36-235E-AABF103CF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788732" y="2880"/>
            <a:ext cx="13579445" cy="989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A72A99-1A59-1345-E935-D521DE480BB1}"/>
              </a:ext>
            </a:extLst>
          </p:cNvPr>
          <p:cNvSpPr txBox="1"/>
          <p:nvPr/>
        </p:nvSpPr>
        <p:spPr>
          <a:xfrm>
            <a:off x="104189" y="200529"/>
            <a:ext cx="55019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/>
              </a:rPr>
              <a:t>KS2- Round 3- Fill in the Blank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F6A4DB5C-6C9B-B9E1-C598-0DE6219CB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38B138-CA54-893F-DDC2-BC0B28A85BC4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7C1A3E35-3742-287C-AE0B-6B75993C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E64E36B5-F36C-30DB-C3BC-7E879D4FF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162363-2A45-F926-F1DC-6BBE60F762C2}"/>
              </a:ext>
            </a:extLst>
          </p:cNvPr>
          <p:cNvSpPr txBox="1"/>
          <p:nvPr/>
        </p:nvSpPr>
        <p:spPr>
          <a:xfrm>
            <a:off x="2577193" y="2272586"/>
            <a:ext cx="6809014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YAFdJsF6lbU 0"/>
              </a:rPr>
              <a:t>Round 3- Can we grow it? </a:t>
            </a:r>
            <a:endParaRPr lang="en-US" dirty="0">
              <a:solidFill>
                <a:srgbClr val="000000"/>
              </a:solidFill>
              <a:effectLst/>
              <a:latin typeface="YAFdJsF6lbU 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YAFdJsF6lbU 0"/>
              </a:rPr>
              <a:t>Which of these items can you grow outside in a UK garden? say ‘Grow it!’ for yes or ‘No Way’ for ‘no’</a:t>
            </a:r>
            <a:endParaRPr lang="en-US" dirty="0">
              <a:solidFill>
                <a:srgbClr val="000000"/>
              </a:solidFill>
              <a:effectLst/>
              <a:latin typeface="YAFdJsF6lbU 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Pineapple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Peas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Mobile phone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Strawberries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Chocolate bar</a:t>
            </a:r>
            <a:endParaRPr lang="en-US" dirty="0"/>
          </a:p>
        </p:txBody>
      </p:sp>
      <p:pic>
        <p:nvPicPr>
          <p:cNvPr id="21" name="Picture 20" descr="Seedlings in pots">
            <a:extLst>
              <a:ext uri="{FF2B5EF4-FFF2-40B4-BE49-F238E27FC236}">
                <a16:creationId xmlns:a16="http://schemas.microsoft.com/office/drawing/2014/main" id="{15839D5B-E5CE-BE09-4229-A901CA098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9"/>
          <a:stretch/>
        </p:blipFill>
        <p:spPr>
          <a:xfrm>
            <a:off x="3678" y="996058"/>
            <a:ext cx="12191999" cy="51401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AD7531-9A3D-1273-85DF-D2A288B8CD64}"/>
              </a:ext>
            </a:extLst>
          </p:cNvPr>
          <p:cNvSpPr/>
          <p:nvPr/>
        </p:nvSpPr>
        <p:spPr>
          <a:xfrm>
            <a:off x="261626" y="2056996"/>
            <a:ext cx="3414175" cy="2639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1: ______ take in water from the soil?</a:t>
            </a:r>
            <a:br>
              <a:rPr lang="en-US" dirty="0"/>
            </a:br>
            <a:r>
              <a:rPr lang="en-US" dirty="0"/>
              <a:t>A) Leaves</a:t>
            </a:r>
            <a:br>
              <a:rPr lang="en-US" dirty="0"/>
            </a:br>
            <a:r>
              <a:rPr lang="en-US" dirty="0"/>
              <a:t>B) Stem</a:t>
            </a:r>
            <a:br>
              <a:rPr lang="en-US" dirty="0"/>
            </a:br>
            <a:r>
              <a:rPr lang="en-US" dirty="0"/>
              <a:t>C) Roots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A94FB3-EF49-9A66-E961-8C17937026DD}"/>
              </a:ext>
            </a:extLst>
          </p:cNvPr>
          <p:cNvSpPr/>
          <p:nvPr/>
        </p:nvSpPr>
        <p:spPr>
          <a:xfrm>
            <a:off x="4357394" y="2094634"/>
            <a:ext cx="3477211" cy="2540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2. When a seed starts to grow into a new plant, the process is called ____</a:t>
            </a:r>
            <a:br>
              <a:rPr lang="en-US" dirty="0"/>
            </a:br>
            <a:r>
              <a:rPr lang="en-US" dirty="0"/>
              <a:t>A) Germination</a:t>
            </a:r>
          </a:p>
          <a:p>
            <a:r>
              <a:rPr lang="en-US" dirty="0"/>
              <a:t>B) Pollination</a:t>
            </a:r>
          </a:p>
          <a:p>
            <a:r>
              <a:rPr lang="en-US" dirty="0"/>
              <a:t>C) Composting</a:t>
            </a:r>
          </a:p>
          <a:p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17BF6F-545C-E656-FA36-C8F15F88E888}"/>
              </a:ext>
            </a:extLst>
          </p:cNvPr>
          <p:cNvSpPr/>
          <p:nvPr/>
        </p:nvSpPr>
        <p:spPr>
          <a:xfrm>
            <a:off x="8475998" y="2106687"/>
            <a:ext cx="3454376" cy="24412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b="1" dirty="0"/>
              <a:t>3. __________ is the process of a plant making its own food using sunlight?</a:t>
            </a:r>
            <a:br>
              <a:rPr lang="en-US" dirty="0"/>
            </a:br>
            <a:r>
              <a:rPr lang="en-US" dirty="0"/>
              <a:t>A) Transpiration</a:t>
            </a:r>
            <a:br>
              <a:rPr lang="en-US" dirty="0"/>
            </a:br>
            <a:r>
              <a:rPr lang="en-US" dirty="0"/>
              <a:t>B) Photosynthesis</a:t>
            </a:r>
            <a:br>
              <a:rPr lang="en-US" dirty="0"/>
            </a:br>
            <a:r>
              <a:rPr lang="en-US" dirty="0"/>
              <a:t>C) Pollination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20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4BAB6-024E-93F5-A905-C40A13DF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eld of wildflowers">
            <a:extLst>
              <a:ext uri="{FF2B5EF4-FFF2-40B4-BE49-F238E27FC236}">
                <a16:creationId xmlns:a16="http://schemas.microsoft.com/office/drawing/2014/main" id="{FB410B22-A2C2-8D20-63B2-FD90D1466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8"/>
          <a:stretch/>
        </p:blipFill>
        <p:spPr>
          <a:xfrm>
            <a:off x="0" y="932400"/>
            <a:ext cx="12178716" cy="5082620"/>
          </a:xfrm>
          <a:prstGeom prst="rect">
            <a:avLst/>
          </a:prstGeom>
        </p:spPr>
      </p:pic>
      <p:grpSp>
        <p:nvGrpSpPr>
          <p:cNvPr id="6146" name="Group 18">
            <a:extLst>
              <a:ext uri="{FF2B5EF4-FFF2-40B4-BE49-F238E27FC236}">
                <a16:creationId xmlns:a16="http://schemas.microsoft.com/office/drawing/2014/main" id="{C3019F9A-A90A-0418-8D76-2F88E5491AAD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EB6389-FEDB-2E35-664B-723847E6C818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407722-2D23-A424-1593-860D9F274F5C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DD4928EF-DEEE-94E2-BE32-643EA7FE8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05666461-5391-451C-D476-FFEB94CDA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DF986-61C2-B6E4-427E-96C70C982945}"/>
              </a:ext>
            </a:extLst>
          </p:cNvPr>
          <p:cNvSpPr txBox="1"/>
          <p:nvPr/>
        </p:nvSpPr>
        <p:spPr>
          <a:xfrm>
            <a:off x="326571" y="141838"/>
            <a:ext cx="475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KS2- ANSWERS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5C31321B-13DC-FB59-4DF2-F3C31D203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9704653-F540-A447-1CAD-4ED6E780238E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1472FB1A-038D-C4C5-C58D-9070C2AE0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B89C56F3-D251-3C63-84CD-A540C045C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4390DE-C3A0-D7C6-D610-AFB1EFDEEE97}"/>
              </a:ext>
            </a:extLst>
          </p:cNvPr>
          <p:cNvSpPr/>
          <p:nvPr/>
        </p:nvSpPr>
        <p:spPr>
          <a:xfrm>
            <a:off x="3598544" y="1076754"/>
            <a:ext cx="4038600" cy="47086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u="sng" dirty="0">
                <a:solidFill>
                  <a:schemeClr val="tx1"/>
                </a:solidFill>
                <a:latin typeface="Impact"/>
              </a:rPr>
              <a:t>Round 2</a:t>
            </a:r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False- pollen is produced by the anther which is part of a plant's stamen.</a:t>
            </a: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True </a:t>
            </a: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False – seeds are living organisms, they need the right conditions to survive</a:t>
            </a: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Impact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False- pollen is dispersed by the wind </a:t>
            </a:r>
            <a:r>
              <a:rPr lang="en-US" sz="1400" b="1" dirty="0">
                <a:solidFill>
                  <a:schemeClr val="tx1"/>
                </a:solidFill>
                <a:latin typeface="Impact"/>
              </a:rPr>
              <a:t>and</a:t>
            </a:r>
            <a:r>
              <a:rPr lang="en-US" sz="1400" dirty="0">
                <a:solidFill>
                  <a:schemeClr val="tx1"/>
                </a:solidFill>
                <a:latin typeface="Impact"/>
              </a:rPr>
              <a:t> insects</a:t>
            </a: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Impact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True- some plants like Himalayan Balsam are 'ballistic' meaning they release their seeds in this way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rgbClr val="000000"/>
              </a:solidFill>
              <a:latin typeface="Impact"/>
            </a:endParaRPr>
          </a:p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E67F6F-E469-38E8-C5CD-0DAEBE4F450A}"/>
              </a:ext>
            </a:extLst>
          </p:cNvPr>
          <p:cNvSpPr/>
          <p:nvPr/>
        </p:nvSpPr>
        <p:spPr>
          <a:xfrm>
            <a:off x="618349" y="1136371"/>
            <a:ext cx="2775858" cy="47086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u="sng" dirty="0">
                <a:solidFill>
                  <a:schemeClr val="tx1"/>
                </a:solidFill>
                <a:latin typeface="Impact"/>
              </a:rPr>
              <a:t>Round 1</a:t>
            </a:r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Blueberry</a:t>
            </a: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Tomato</a:t>
            </a: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Pea</a:t>
            </a: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Apple </a:t>
            </a: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Carrot</a:t>
            </a:r>
          </a:p>
          <a:p>
            <a:pPr marL="457200" indent="-457200">
              <a:buAutoNum type="arabicPeriod"/>
            </a:pP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Impact"/>
              </a:rPr>
              <a:t>(You could make this a multiple choice round if you feel your children would benefit from more support)</a:t>
            </a: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Impact" panose="020B080603090205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CCC2E3-C6E3-3F0C-556C-481249D886D2}"/>
              </a:ext>
            </a:extLst>
          </p:cNvPr>
          <p:cNvSpPr/>
          <p:nvPr/>
        </p:nvSpPr>
        <p:spPr>
          <a:xfrm>
            <a:off x="7888630" y="1095741"/>
            <a:ext cx="4038600" cy="4689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u="sng" dirty="0">
                <a:solidFill>
                  <a:schemeClr val="tx1"/>
                </a:solidFill>
                <a:latin typeface="Impact"/>
              </a:rPr>
              <a:t>Round 3</a:t>
            </a:r>
          </a:p>
          <a:p>
            <a:endParaRPr lang="en-US" sz="1400" u="sng" dirty="0">
              <a:solidFill>
                <a:schemeClr val="tx1"/>
              </a:solidFill>
              <a:latin typeface="Impact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C- Roots</a:t>
            </a:r>
          </a:p>
          <a:p>
            <a:pPr marL="457200" indent="-457200">
              <a:buAutoNum type="arabicPeriod"/>
            </a:pPr>
            <a:endParaRPr lang="en-US" sz="1400" dirty="0">
              <a:solidFill>
                <a:schemeClr val="tx1"/>
              </a:solidFill>
              <a:latin typeface="Impact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A-  Germination</a:t>
            </a:r>
          </a:p>
          <a:p>
            <a:pPr marL="457200" indent="-457200">
              <a:buAutoNum type="arabicPeriod"/>
            </a:pPr>
            <a:endParaRPr lang="en-US" sz="1400" dirty="0">
              <a:solidFill>
                <a:schemeClr val="tx1"/>
              </a:solidFill>
              <a:latin typeface="Impact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B-  Photosynthesis</a:t>
            </a:r>
          </a:p>
          <a:p>
            <a:pPr marL="457200" indent="-457200">
              <a:buAutoNum type="arabicPeriod"/>
            </a:pPr>
            <a:endParaRPr lang="en-US" sz="1400" u="sng" dirty="0">
              <a:solidFill>
                <a:schemeClr val="tx1"/>
              </a:solidFill>
              <a:latin typeface="Impact"/>
            </a:endParaRPr>
          </a:p>
          <a:p>
            <a:pPr marL="457200" indent="-457200">
              <a:buAutoNum type="arabicPeriod"/>
            </a:pPr>
            <a:endParaRPr lang="en-US" sz="1400" u="sng" dirty="0">
              <a:solidFill>
                <a:schemeClr val="tx1"/>
              </a:solidFill>
              <a:latin typeface="Impact"/>
            </a:endParaRPr>
          </a:p>
          <a:p>
            <a:pPr marL="457200" indent="-457200">
              <a:buAutoNum type="arabicPeriod"/>
            </a:pPr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20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20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20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457200" indent="-457200">
              <a:lnSpc>
                <a:spcPts val="2175"/>
              </a:lnSpc>
              <a:buAutoNum type="arabicPeriod"/>
            </a:pPr>
            <a:endParaRPr lang="en-US" sz="2000" dirty="0">
              <a:solidFill>
                <a:srgbClr val="000000"/>
              </a:solidFill>
              <a:latin typeface="Impact"/>
            </a:endParaRPr>
          </a:p>
          <a:p>
            <a:pPr marL="457200" indent="-457200">
              <a:lnSpc>
                <a:spcPts val="2175"/>
              </a:lnSpc>
              <a:buAutoNum type="arabicPeriod"/>
            </a:pPr>
            <a:endParaRPr lang="en-US" sz="2000" dirty="0">
              <a:solidFill>
                <a:srgbClr val="000000"/>
              </a:solidFill>
              <a:latin typeface="Impact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033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01EB76BF57F244B720E9236D9C0B39" ma:contentTypeVersion="0" ma:contentTypeDescription="Create a new document." ma:contentTypeScope="" ma:versionID="c022194f2aa676debd330f1f373d21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D11A94-92A5-43DA-994B-49F238E38E31}">
  <ds:schemaRefs>
    <ds:schemaRef ds:uri="http://schemas.microsoft.com/office/2006/metadata/properties"/>
    <ds:schemaRef ds:uri="http://schemas.microsoft.com/office/infopath/2007/PartnerControls"/>
    <ds:schemaRef ds:uri="ef8c4e6d-1355-4991-a81b-e23991b546e9"/>
    <ds:schemaRef ds:uri="3107b844-b5a1-414d-9f6d-7be8db5a36dc"/>
  </ds:schemaRefs>
</ds:datastoreItem>
</file>

<file path=customXml/itemProps2.xml><?xml version="1.0" encoding="utf-8"?>
<ds:datastoreItem xmlns:ds="http://schemas.openxmlformats.org/officeDocument/2006/customXml" ds:itemID="{AE61629D-3D39-47A8-938F-A3C3B99493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026CFA-F82A-4E80-8F19-D546930E5514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940</Words>
  <Application>Microsoft Office PowerPoint</Application>
  <PresentationFormat>Widescreen</PresentationFormat>
  <Paragraphs>170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AccentBoxVTI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Verity Abbott</dc:creator>
  <cp:lastModifiedBy>Verity Abbott</cp:lastModifiedBy>
  <cp:revision>461</cp:revision>
  <dcterms:created xsi:type="dcterms:W3CDTF">2024-07-05T11:40:40Z</dcterms:created>
  <dcterms:modified xsi:type="dcterms:W3CDTF">2025-07-15T10:41:32Z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Doc_x0020_type">
    <vt:lpwstr/>
  </property>
  <property fmtid="{D5CDD505-2E9C-101B-9397-08002B2CF9AE}" pid="5" name="ContentTypeId">
    <vt:lpwstr>0x0101000301EB76BF57F244B720E9236D9C0B39</vt:lpwstr>
  </property>
  <property fmtid="{D5CDD505-2E9C-101B-9397-08002B2CF9AE}" pid="6" name="Appeal">
    <vt:lpwstr/>
  </property>
  <property fmtid="{D5CDD505-2E9C-101B-9397-08002B2CF9AE}" pid="7" name="Year">
    <vt:lpwstr/>
  </property>
  <property fmtid="{D5CDD505-2E9C-101B-9397-08002B2CF9AE}" pid="8" name="Doc type">
    <vt:lpwstr/>
  </property>
</Properties>
</file>