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7" r:id="rId6"/>
    <p:sldId id="267" r:id="rId7"/>
    <p:sldId id="25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8F1"/>
    <a:srgbClr val="623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8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820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1FC37C1-8B91-02D1-F53A-4C1969744C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3" t="31111" r="8000" b="51111"/>
          <a:stretch>
            <a:fillRect/>
          </a:stretch>
        </p:blipFill>
        <p:spPr bwMode="auto">
          <a:xfrm>
            <a:off x="9142413" y="5540375"/>
            <a:ext cx="29083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90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EC92D7-72A8-BA81-3FC3-5F2595E62270}"/>
              </a:ext>
            </a:extLst>
          </p:cNvPr>
          <p:cNvSpPr/>
          <p:nvPr userDrawn="1"/>
        </p:nvSpPr>
        <p:spPr>
          <a:xfrm>
            <a:off x="0" y="0"/>
            <a:ext cx="12192000" cy="944563"/>
          </a:xfrm>
          <a:prstGeom prst="rect">
            <a:avLst/>
          </a:prstGeom>
          <a:solidFill>
            <a:srgbClr val="8208F1"/>
          </a:solidFill>
          <a:ln>
            <a:solidFill>
              <a:srgbClr val="8208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677A5F-D125-B870-8553-4247B5227428}"/>
              </a:ext>
            </a:extLst>
          </p:cNvPr>
          <p:cNvSpPr/>
          <p:nvPr userDrawn="1"/>
        </p:nvSpPr>
        <p:spPr>
          <a:xfrm>
            <a:off x="0" y="0"/>
            <a:ext cx="12192000" cy="944563"/>
          </a:xfrm>
          <a:prstGeom prst="rect">
            <a:avLst/>
          </a:prstGeom>
          <a:solidFill>
            <a:srgbClr val="8208F1"/>
          </a:solidFill>
          <a:ln>
            <a:solidFill>
              <a:srgbClr val="8208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A434C8-0139-A71E-9BF6-8498AD0389E6}"/>
              </a:ext>
            </a:extLst>
          </p:cNvPr>
          <p:cNvSpPr/>
          <p:nvPr userDrawn="1"/>
        </p:nvSpPr>
        <p:spPr>
          <a:xfrm>
            <a:off x="0" y="6065838"/>
            <a:ext cx="12192000" cy="792162"/>
          </a:xfrm>
          <a:prstGeom prst="rect">
            <a:avLst/>
          </a:prstGeom>
          <a:solidFill>
            <a:srgbClr val="8208F1"/>
          </a:solidFill>
          <a:ln>
            <a:solidFill>
              <a:srgbClr val="8208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FB1192E-A0A6-06B4-AD95-290C37C78B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3" t="31111" r="8000" b="51111"/>
          <a:stretch>
            <a:fillRect/>
          </a:stretch>
        </p:blipFill>
        <p:spPr bwMode="auto">
          <a:xfrm>
            <a:off x="9629775" y="39688"/>
            <a:ext cx="23987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10D8E197-D1A2-40F5-756D-9EE8ED3C9B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9" t="71852" r="25583" b="12889"/>
          <a:stretch>
            <a:fillRect/>
          </a:stretch>
        </p:blipFill>
        <p:spPr bwMode="auto">
          <a:xfrm>
            <a:off x="0" y="6065838"/>
            <a:ext cx="25273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35" y="1342524"/>
            <a:ext cx="10515600" cy="4351338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 typeface="Wingdings" panose="05000000000000000000" pitchFamily="2" charset="2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 typeface="Wingdings" panose="05000000000000000000" pitchFamily="2" charset="2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3835" y="58582"/>
            <a:ext cx="10515600" cy="82771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8C4EBA9-385F-3B14-9873-1D50CDBFA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34522-57D0-4237-B10F-61A91B109C33}" type="datetimeFigureOut">
              <a:rPr lang="en-GB"/>
              <a:pPr>
                <a:defRPr/>
              </a:pPr>
              <a:t>01/08/2025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7FEF84D-4692-387B-8242-D0041D611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7E9B856-A223-8913-F4DC-1B7DB416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49765-20EE-4CC0-8B2E-DF0C187B00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43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0E322B-6489-DD81-3785-814DAA6E5786}"/>
              </a:ext>
            </a:extLst>
          </p:cNvPr>
          <p:cNvSpPr/>
          <p:nvPr userDrawn="1"/>
        </p:nvSpPr>
        <p:spPr>
          <a:xfrm>
            <a:off x="0" y="0"/>
            <a:ext cx="12192000" cy="944563"/>
          </a:xfrm>
          <a:prstGeom prst="rect">
            <a:avLst/>
          </a:prstGeom>
          <a:solidFill>
            <a:srgbClr val="8208F1"/>
          </a:solidFill>
          <a:ln>
            <a:solidFill>
              <a:srgbClr val="8208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C288F6-0ED4-0030-99F9-FA989A70DD3E}"/>
              </a:ext>
            </a:extLst>
          </p:cNvPr>
          <p:cNvSpPr/>
          <p:nvPr userDrawn="1"/>
        </p:nvSpPr>
        <p:spPr>
          <a:xfrm>
            <a:off x="0" y="6065838"/>
            <a:ext cx="12192000" cy="792162"/>
          </a:xfrm>
          <a:prstGeom prst="rect">
            <a:avLst/>
          </a:prstGeom>
          <a:solidFill>
            <a:srgbClr val="8208F1"/>
          </a:solidFill>
          <a:ln>
            <a:solidFill>
              <a:srgbClr val="8208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ADABEF0A-58A9-C63A-2FA1-DDE6BD0B8F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3" t="31111" r="8000" b="51111"/>
          <a:stretch>
            <a:fillRect/>
          </a:stretch>
        </p:blipFill>
        <p:spPr bwMode="auto">
          <a:xfrm>
            <a:off x="9629775" y="39688"/>
            <a:ext cx="23987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88C3395C-1B18-3497-CE46-E660E49834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9" t="71852" r="25583" b="12889"/>
          <a:stretch>
            <a:fillRect/>
          </a:stretch>
        </p:blipFill>
        <p:spPr bwMode="auto">
          <a:xfrm>
            <a:off x="0" y="6065838"/>
            <a:ext cx="25273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A person smiling with a large wooden stick&#10;&#10;Description automatically generated">
            <a:extLst>
              <a:ext uri="{FF2B5EF4-FFF2-40B4-BE49-F238E27FC236}">
                <a16:creationId xmlns:a16="http://schemas.microsoft.com/office/drawing/2014/main" id="{B751FBE2-7A86-CF5A-EE69-8443BA3EE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/>
          <a:stretch>
            <a:fillRect/>
          </a:stretch>
        </p:blipFill>
        <p:spPr bwMode="auto">
          <a:xfrm>
            <a:off x="7766050" y="1176338"/>
            <a:ext cx="372903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AEC7C89A-732A-E4E0-AAFA-B900E6F90A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35900" y="1314450"/>
            <a:ext cx="3659188" cy="922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Image caption: who is this? And how does this image compliment your text? 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035" y="1457763"/>
            <a:ext cx="5181600" cy="435133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93835" y="58582"/>
            <a:ext cx="10515600" cy="82771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33ACE1F0-5097-D324-AAB5-090AD325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9CC47-7D5D-49C2-A249-079AE4A29B06}" type="datetimeFigureOut">
              <a:rPr lang="en-GB"/>
              <a:pPr>
                <a:defRPr/>
              </a:pPr>
              <a:t>01/08/2025</a:t>
            </a:fld>
            <a:endParaRPr lang="en-GB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C95D779-F9D1-2384-08D7-0B91227B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B077548-A2B5-B13D-59BA-ABA8CEFC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E6CD-8F77-4E99-B6C7-C3945C2330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24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E83CDF3-700D-685E-719B-EE62A7288A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AD3A1F7-A644-3C9B-D2CD-54C9FFC77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260FB-BF21-BFE1-6665-6618A304B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CBA1ED-E662-4163-B4C0-5D4C2BC9172B}" type="datetimeFigureOut">
              <a:rPr lang="en-GB"/>
              <a:pPr>
                <a:defRPr/>
              </a:pPr>
              <a:t>01/08/2025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D7249-964D-83F1-ACBC-7D6E6A725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21668-0563-34FE-8F93-05F82F65C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14A1AF-7021-4A54-B285-A49B62853B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0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ED68490-E389-7656-C1D3-9BF25D0871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43336" y="441004"/>
            <a:ext cx="9144000" cy="2387600"/>
          </a:xfrm>
        </p:spPr>
        <p:txBody>
          <a:bodyPr/>
          <a:lstStyle/>
          <a:p>
            <a:pPr eaLnBrk="1" hangingPunct="1"/>
            <a:r>
              <a:rPr lang="en-US" altLang="en-US" sz="8000" dirty="0"/>
              <a:t>Ripple Effect</a:t>
            </a:r>
            <a:endParaRPr lang="en-GB" altLang="en-US" sz="80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51A441E-21CD-D50A-F2E8-DF0467E7C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769" y="3201516"/>
            <a:ext cx="9144000" cy="1655762"/>
          </a:xfrm>
        </p:spPr>
        <p:txBody>
          <a:bodyPr/>
          <a:lstStyle/>
          <a:p>
            <a:r>
              <a:rPr lang="en-US" altLang="en-US" sz="7000" b="1" dirty="0">
                <a:solidFill>
                  <a:schemeClr val="bg1"/>
                </a:solidFill>
                <a:latin typeface="Impact" panose="020B0806030902050204" pitchFamily="34" charset="0"/>
              </a:rPr>
              <a:t>Harvest Quiz 2025</a:t>
            </a:r>
            <a:endParaRPr lang="en-GB" sz="7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C13CA-3976-F6C1-CB14-38402A0C2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8">
            <a:extLst>
              <a:ext uri="{FF2B5EF4-FFF2-40B4-BE49-F238E27FC236}">
                <a16:creationId xmlns:a16="http://schemas.microsoft.com/office/drawing/2014/main" id="{CDA90083-FC6B-D00D-1017-977D530A338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2192000" cy="6878638"/>
            <a:chOff x="0" y="0"/>
            <a:chExt cx="12192000" cy="68790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6B92DD-C572-61B0-95D1-DE306A708933}"/>
                </a:ext>
              </a:extLst>
            </p:cNvPr>
            <p:cNvSpPr/>
            <p:nvPr/>
          </p:nvSpPr>
          <p:spPr>
            <a:xfrm>
              <a:off x="0" y="0"/>
              <a:ext cx="12192000" cy="944615"/>
            </a:xfrm>
            <a:prstGeom prst="rect">
              <a:avLst/>
            </a:prstGeom>
            <a:solidFill>
              <a:srgbClr val="8208F1"/>
            </a:solidFill>
            <a:ln>
              <a:solidFill>
                <a:srgbClr val="8208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31FFDF-998E-F7AD-5584-64E0EE4C7637}"/>
                </a:ext>
              </a:extLst>
            </p:cNvPr>
            <p:cNvSpPr/>
            <p:nvPr/>
          </p:nvSpPr>
          <p:spPr>
            <a:xfrm>
              <a:off x="0" y="6066175"/>
              <a:ext cx="12192000" cy="792207"/>
            </a:xfrm>
            <a:prstGeom prst="rect">
              <a:avLst/>
            </a:prstGeom>
            <a:solidFill>
              <a:srgbClr val="8208F1"/>
            </a:solidFill>
            <a:ln>
              <a:solidFill>
                <a:srgbClr val="8208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6152" name="Picture 13">
              <a:extLst>
                <a:ext uri="{FF2B5EF4-FFF2-40B4-BE49-F238E27FC236}">
                  <a16:creationId xmlns:a16="http://schemas.microsoft.com/office/drawing/2014/main" id="{41591ED1-9069-A7D9-B43B-B6FFFB02F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3" t="71852" r="47749" b="12889"/>
            <a:stretch>
              <a:fillRect/>
            </a:stretch>
          </p:blipFill>
          <p:spPr bwMode="auto">
            <a:xfrm flipH="1">
              <a:off x="0" y="6065520"/>
              <a:ext cx="2527378" cy="81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TextBox 16">
            <a:extLst>
              <a:ext uri="{FF2B5EF4-FFF2-40B4-BE49-F238E27FC236}">
                <a16:creationId xmlns:a16="http://schemas.microsoft.com/office/drawing/2014/main" id="{BE8B5FE6-0D58-DC5E-45B3-35B18F3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246063"/>
            <a:ext cx="5307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Impact" panose="020B0806030902050204" pitchFamily="34" charset="0"/>
              </a:rPr>
              <a:t>Harvest Quiz  2025</a:t>
            </a:r>
            <a:endParaRPr lang="en-GB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94950A-0393-BC39-5600-45645FC7726E}"/>
              </a:ext>
            </a:extLst>
          </p:cNvPr>
          <p:cNvSpPr txBox="1"/>
          <p:nvPr/>
        </p:nvSpPr>
        <p:spPr>
          <a:xfrm>
            <a:off x="692761" y="1694417"/>
            <a:ext cx="1063173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8. Avocados contain a fatty acid that is particularly beneficial for heart health.  What is the name of this fatty acid?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b="1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GB" sz="3200" dirty="0"/>
              <a:t>  Linoleic acid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endParaRPr lang="en-GB" sz="32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GB" sz="3200" dirty="0"/>
              <a:t>  Oleic acid</a:t>
            </a:r>
            <a:br>
              <a:rPr lang="en-GB" sz="3200" dirty="0"/>
            </a:br>
            <a:endParaRPr lang="en-GB" sz="32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GB" sz="3200" dirty="0"/>
              <a:t>  Palmitic acid</a:t>
            </a:r>
            <a:endParaRPr lang="en-GB" dirty="0">
              <a:latin typeface="+mn-lt"/>
            </a:endParaRPr>
          </a:p>
        </p:txBody>
      </p:sp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3219BFA-77DA-CC0E-B174-B2B8C81C0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683" y="88101"/>
            <a:ext cx="1445178" cy="7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19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53946-9F50-E154-CC3A-55B455672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8">
            <a:extLst>
              <a:ext uri="{FF2B5EF4-FFF2-40B4-BE49-F238E27FC236}">
                <a16:creationId xmlns:a16="http://schemas.microsoft.com/office/drawing/2014/main" id="{1A7AEFD3-B0D3-C4A5-78BF-4368589194A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2192000" cy="6878638"/>
            <a:chOff x="0" y="0"/>
            <a:chExt cx="12192000" cy="68790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79DA27-72E3-C0C1-FDF2-460A6AA1D142}"/>
                </a:ext>
              </a:extLst>
            </p:cNvPr>
            <p:cNvSpPr/>
            <p:nvPr/>
          </p:nvSpPr>
          <p:spPr>
            <a:xfrm>
              <a:off x="0" y="0"/>
              <a:ext cx="12192000" cy="944615"/>
            </a:xfrm>
            <a:prstGeom prst="rect">
              <a:avLst/>
            </a:prstGeom>
            <a:solidFill>
              <a:srgbClr val="8208F1"/>
            </a:solidFill>
            <a:ln>
              <a:solidFill>
                <a:srgbClr val="8208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47EA50-4696-9AD1-FEBE-B8345F79A805}"/>
                </a:ext>
              </a:extLst>
            </p:cNvPr>
            <p:cNvSpPr/>
            <p:nvPr/>
          </p:nvSpPr>
          <p:spPr>
            <a:xfrm>
              <a:off x="0" y="6066175"/>
              <a:ext cx="12192000" cy="792207"/>
            </a:xfrm>
            <a:prstGeom prst="rect">
              <a:avLst/>
            </a:prstGeom>
            <a:solidFill>
              <a:srgbClr val="8208F1"/>
            </a:solidFill>
            <a:ln>
              <a:solidFill>
                <a:srgbClr val="8208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6152" name="Picture 13">
              <a:extLst>
                <a:ext uri="{FF2B5EF4-FFF2-40B4-BE49-F238E27FC236}">
                  <a16:creationId xmlns:a16="http://schemas.microsoft.com/office/drawing/2014/main" id="{440004A1-F75A-CF68-063B-8266C2D4A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3" t="71852" r="47749" b="12889"/>
            <a:stretch>
              <a:fillRect/>
            </a:stretch>
          </p:blipFill>
          <p:spPr bwMode="auto">
            <a:xfrm flipH="1">
              <a:off x="0" y="6065520"/>
              <a:ext cx="2527378" cy="81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TextBox 16">
            <a:extLst>
              <a:ext uri="{FF2B5EF4-FFF2-40B4-BE49-F238E27FC236}">
                <a16:creationId xmlns:a16="http://schemas.microsoft.com/office/drawing/2014/main" id="{A2D2C05A-33F2-F63B-F60C-F6193A148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246063"/>
            <a:ext cx="5307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Impact" panose="020B0806030902050204" pitchFamily="34" charset="0"/>
              </a:rPr>
              <a:t>Harvest Quiz  2025</a:t>
            </a:r>
            <a:endParaRPr lang="en-GB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2EEB9B-241B-0FC4-353D-50AF30AA80CF}"/>
              </a:ext>
            </a:extLst>
          </p:cNvPr>
          <p:cNvSpPr txBox="1"/>
          <p:nvPr/>
        </p:nvSpPr>
        <p:spPr>
          <a:xfrm>
            <a:off x="750314" y="1741710"/>
            <a:ext cx="1114754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9. Botanically speaking, a banana is actually a berry. What common fruit, surprisingly, isn’t a berry by botanical definition?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b="1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GB" sz="3200" dirty="0"/>
              <a:t>  Strawberry  				C)  Avocado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endParaRPr lang="en-GB" sz="32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arenR"/>
              <a:defRPr/>
            </a:pPr>
            <a:r>
              <a:rPr lang="en-GB" sz="3200" dirty="0"/>
              <a:t>  Banana 				D)  Papaya</a:t>
            </a:r>
            <a:endParaRPr lang="en-US" sz="32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endParaRPr lang="en-GB" sz="32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endParaRPr lang="en-GB" sz="32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48CE83F-734F-1476-DBD2-0FA16218E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683" y="88101"/>
            <a:ext cx="1445178" cy="7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44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D63C1-213C-8F84-53F9-C49A5532F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8">
            <a:extLst>
              <a:ext uri="{FF2B5EF4-FFF2-40B4-BE49-F238E27FC236}">
                <a16:creationId xmlns:a16="http://schemas.microsoft.com/office/drawing/2014/main" id="{E055150F-F3D9-A917-C0EA-CDC2B6B9863D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2192000" cy="6878638"/>
            <a:chOff x="0" y="0"/>
            <a:chExt cx="12192000" cy="68790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4402C57-E513-A195-3C06-2F749AC3EB7F}"/>
                </a:ext>
              </a:extLst>
            </p:cNvPr>
            <p:cNvSpPr/>
            <p:nvPr/>
          </p:nvSpPr>
          <p:spPr>
            <a:xfrm>
              <a:off x="0" y="0"/>
              <a:ext cx="12192000" cy="944615"/>
            </a:xfrm>
            <a:prstGeom prst="rect">
              <a:avLst/>
            </a:prstGeom>
            <a:solidFill>
              <a:srgbClr val="8208F1"/>
            </a:solidFill>
            <a:ln>
              <a:solidFill>
                <a:srgbClr val="8208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56F37C-94CB-F1CC-2E61-CD3DC2B975A9}"/>
                </a:ext>
              </a:extLst>
            </p:cNvPr>
            <p:cNvSpPr/>
            <p:nvPr/>
          </p:nvSpPr>
          <p:spPr>
            <a:xfrm>
              <a:off x="0" y="6066175"/>
              <a:ext cx="12192000" cy="792207"/>
            </a:xfrm>
            <a:prstGeom prst="rect">
              <a:avLst/>
            </a:prstGeom>
            <a:solidFill>
              <a:srgbClr val="8208F1"/>
            </a:solidFill>
            <a:ln>
              <a:solidFill>
                <a:srgbClr val="8208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6152" name="Picture 13">
              <a:extLst>
                <a:ext uri="{FF2B5EF4-FFF2-40B4-BE49-F238E27FC236}">
                  <a16:creationId xmlns:a16="http://schemas.microsoft.com/office/drawing/2014/main" id="{98BAFFFF-661C-2F5E-C661-059838FBE7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3" t="71852" r="47749" b="12889"/>
            <a:stretch>
              <a:fillRect/>
            </a:stretch>
          </p:blipFill>
          <p:spPr bwMode="auto">
            <a:xfrm flipH="1">
              <a:off x="0" y="6065520"/>
              <a:ext cx="2527378" cy="81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TextBox 16">
            <a:extLst>
              <a:ext uri="{FF2B5EF4-FFF2-40B4-BE49-F238E27FC236}">
                <a16:creationId xmlns:a16="http://schemas.microsoft.com/office/drawing/2014/main" id="{F88CF93F-DD5E-BF38-8037-DCFB9DC69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39" y="204568"/>
            <a:ext cx="5307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Impact" panose="020B0806030902050204" pitchFamily="34" charset="0"/>
              </a:rPr>
              <a:t>Harvest Quiz  2025</a:t>
            </a:r>
            <a:endParaRPr lang="en-GB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71AB93-8D68-B95E-3618-8758EA5D77C0}"/>
              </a:ext>
            </a:extLst>
          </p:cNvPr>
          <p:cNvSpPr txBox="1"/>
          <p:nvPr/>
        </p:nvSpPr>
        <p:spPr>
          <a:xfrm>
            <a:off x="1407869" y="2013317"/>
            <a:ext cx="8796337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10. Which purple fruit has a spongy inside and is often cooked in savoury dishes in East Africa?</a:t>
            </a:r>
            <a:endParaRPr lang="en-US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248AB327-FB85-DCD8-B426-109FC67306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683" y="88101"/>
            <a:ext cx="1445178" cy="7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69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1CB9C9-1C30-D419-4C5B-E1A7EA4AB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sz="5000" b="1" dirty="0"/>
          </a:p>
          <a:p>
            <a:pPr algn="ctr"/>
            <a:r>
              <a:rPr lang="en-GB" sz="5000" b="1" dirty="0"/>
              <a:t>WARNING!!</a:t>
            </a:r>
          </a:p>
          <a:p>
            <a:pPr algn="ctr"/>
            <a:endParaRPr lang="en-GB" sz="5000" b="1" dirty="0"/>
          </a:p>
          <a:p>
            <a:pPr algn="ctr"/>
            <a:r>
              <a:rPr lang="en-GB" sz="5000" b="1" dirty="0"/>
              <a:t>ANSWERS ON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3768055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BADB1B-90E3-DD6B-5406-B8A9224A5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415" y="984739"/>
            <a:ext cx="6936020" cy="501747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3000" b="1" dirty="0"/>
              <a:t>   C) Pineapple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000" b="1" dirty="0"/>
              <a:t>    A) True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000" b="1" dirty="0"/>
              <a:t>    Watermelon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000" b="1" dirty="0"/>
              <a:t>    B) False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000" b="1" dirty="0"/>
              <a:t>    Orange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000" b="1" dirty="0"/>
              <a:t>    B) Avocado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000" b="1" dirty="0"/>
              <a:t>    True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000" b="1" dirty="0"/>
              <a:t>    B) Oleic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000" b="1" dirty="0"/>
              <a:t>    A) Strawberry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000" b="1" dirty="0"/>
              <a:t>  Aubergine</a:t>
            </a:r>
          </a:p>
          <a:p>
            <a:endParaRPr lang="en-GB" sz="2400" dirty="0"/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80EBDB-B7C1-4360-0B6E-D04CE394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65565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B5DF5-2FCE-ABC5-3BE0-0A1C482E9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8">
            <a:extLst>
              <a:ext uri="{FF2B5EF4-FFF2-40B4-BE49-F238E27FC236}">
                <a16:creationId xmlns:a16="http://schemas.microsoft.com/office/drawing/2014/main" id="{94D1A004-9281-8755-3626-7AFBDBE624C6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2192000" cy="6878638"/>
            <a:chOff x="0" y="0"/>
            <a:chExt cx="12192000" cy="68790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F1DCC02-2BEE-F477-FDC6-602FC47E30D2}"/>
                </a:ext>
              </a:extLst>
            </p:cNvPr>
            <p:cNvSpPr/>
            <p:nvPr/>
          </p:nvSpPr>
          <p:spPr>
            <a:xfrm>
              <a:off x="0" y="0"/>
              <a:ext cx="12192000" cy="944615"/>
            </a:xfrm>
            <a:prstGeom prst="rect">
              <a:avLst/>
            </a:prstGeom>
            <a:solidFill>
              <a:srgbClr val="8208F1"/>
            </a:solidFill>
            <a:ln>
              <a:solidFill>
                <a:srgbClr val="8208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4505AF-9E41-AE7B-FFEC-CF6C1D7B0032}"/>
                </a:ext>
              </a:extLst>
            </p:cNvPr>
            <p:cNvSpPr/>
            <p:nvPr/>
          </p:nvSpPr>
          <p:spPr>
            <a:xfrm>
              <a:off x="0" y="6066175"/>
              <a:ext cx="12192000" cy="792207"/>
            </a:xfrm>
            <a:prstGeom prst="rect">
              <a:avLst/>
            </a:prstGeom>
            <a:solidFill>
              <a:srgbClr val="8208F1"/>
            </a:solidFill>
            <a:ln>
              <a:solidFill>
                <a:srgbClr val="8208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6152" name="Picture 13">
              <a:extLst>
                <a:ext uri="{FF2B5EF4-FFF2-40B4-BE49-F238E27FC236}">
                  <a16:creationId xmlns:a16="http://schemas.microsoft.com/office/drawing/2014/main" id="{5E110468-27CC-64BA-E5D3-6A51C748B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3" t="71852" r="47749" b="12889"/>
            <a:stretch>
              <a:fillRect/>
            </a:stretch>
          </p:blipFill>
          <p:spPr bwMode="auto">
            <a:xfrm flipH="1">
              <a:off x="0" y="6065520"/>
              <a:ext cx="2527378" cy="81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TextBox 16">
            <a:extLst>
              <a:ext uri="{FF2B5EF4-FFF2-40B4-BE49-F238E27FC236}">
                <a16:creationId xmlns:a16="http://schemas.microsoft.com/office/drawing/2014/main" id="{4679ECD9-9018-C7DE-7813-1D2C54BDE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78" y="204102"/>
            <a:ext cx="6153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Impact" panose="020B0806030902050204" pitchFamily="34" charset="0"/>
              </a:rPr>
              <a:t>Harvest Quiz  2025</a:t>
            </a:r>
            <a:endParaRPr lang="en-GB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9DFEA829-41F6-6521-FA1F-D5EFF2A05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683" y="88101"/>
            <a:ext cx="1445178" cy="755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022FEB-F55F-1B5C-F0D3-65A9D6076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237" y="1008722"/>
            <a:ext cx="7879661" cy="4946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0C604E-9B0E-9F4E-513F-1A76ED902FB5}"/>
              </a:ext>
            </a:extLst>
          </p:cNvPr>
          <p:cNvSpPr txBox="1"/>
          <p:nvPr/>
        </p:nvSpPr>
        <p:spPr>
          <a:xfrm>
            <a:off x="1263689" y="1383324"/>
            <a:ext cx="10550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Take this quiz to find out how much you know about fruit.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9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8">
            <a:extLst>
              <a:ext uri="{FF2B5EF4-FFF2-40B4-BE49-F238E27FC236}">
                <a16:creationId xmlns:a16="http://schemas.microsoft.com/office/drawing/2014/main" id="{DB9231FA-4BE1-208F-2F40-366240FA70A1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2192000" cy="6878638"/>
            <a:chOff x="0" y="0"/>
            <a:chExt cx="12192000" cy="68790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70DE41E-3D1F-FA55-F715-578248CF78A0}"/>
                </a:ext>
              </a:extLst>
            </p:cNvPr>
            <p:cNvSpPr/>
            <p:nvPr/>
          </p:nvSpPr>
          <p:spPr>
            <a:xfrm>
              <a:off x="0" y="0"/>
              <a:ext cx="12192000" cy="944615"/>
            </a:xfrm>
            <a:prstGeom prst="rect">
              <a:avLst/>
            </a:prstGeom>
            <a:solidFill>
              <a:srgbClr val="8208F1"/>
            </a:solidFill>
            <a:ln>
              <a:solidFill>
                <a:srgbClr val="8208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1826F9-6492-77A0-0FB8-6E65774BEE1B}"/>
                </a:ext>
              </a:extLst>
            </p:cNvPr>
            <p:cNvSpPr/>
            <p:nvPr/>
          </p:nvSpPr>
          <p:spPr>
            <a:xfrm>
              <a:off x="0" y="6066175"/>
              <a:ext cx="12192000" cy="792207"/>
            </a:xfrm>
            <a:prstGeom prst="rect">
              <a:avLst/>
            </a:prstGeom>
            <a:solidFill>
              <a:srgbClr val="8208F1"/>
            </a:solidFill>
            <a:ln>
              <a:solidFill>
                <a:srgbClr val="8208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6152" name="Picture 13">
              <a:extLst>
                <a:ext uri="{FF2B5EF4-FFF2-40B4-BE49-F238E27FC236}">
                  <a16:creationId xmlns:a16="http://schemas.microsoft.com/office/drawing/2014/main" id="{2D55D9B4-442B-10D1-77A4-8EB2410DD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3" t="71852" r="47749" b="12889"/>
            <a:stretch>
              <a:fillRect/>
            </a:stretch>
          </p:blipFill>
          <p:spPr bwMode="auto">
            <a:xfrm flipH="1">
              <a:off x="0" y="6065520"/>
              <a:ext cx="2527378" cy="81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TextBox 16">
            <a:extLst>
              <a:ext uri="{FF2B5EF4-FFF2-40B4-BE49-F238E27FC236}">
                <a16:creationId xmlns:a16="http://schemas.microsoft.com/office/drawing/2014/main" id="{59764B0C-D071-D62D-2CD0-653B7C2DC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246063"/>
            <a:ext cx="5307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Impact" panose="020B0806030902050204" pitchFamily="34" charset="0"/>
              </a:rPr>
              <a:t>Harvest Quiz  2025</a:t>
            </a:r>
            <a:endParaRPr lang="en-GB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0B9575-8442-59C1-93E5-035A01AD72B7}"/>
              </a:ext>
            </a:extLst>
          </p:cNvPr>
          <p:cNvSpPr txBox="1"/>
          <p:nvPr/>
        </p:nvSpPr>
        <p:spPr>
          <a:xfrm>
            <a:off x="813228" y="1364655"/>
            <a:ext cx="978766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1. Which small, sweet yellow fruit grows on a spiky plant and symbolises hope in communities where Ripple Effect works? </a:t>
            </a:r>
          </a:p>
          <a:p>
            <a:endParaRPr lang="en-GB" sz="3200" b="1" dirty="0"/>
          </a:p>
          <a:p>
            <a:r>
              <a:rPr lang="en-GB" sz="3200" dirty="0"/>
              <a:t>A) Mango </a:t>
            </a:r>
          </a:p>
          <a:p>
            <a:endParaRPr lang="en-GB" sz="3200" dirty="0"/>
          </a:p>
          <a:p>
            <a:r>
              <a:rPr lang="en-GB" sz="3200" dirty="0"/>
              <a:t>B) Banana </a:t>
            </a:r>
          </a:p>
          <a:p>
            <a:endParaRPr lang="en-GB" sz="3200" dirty="0"/>
          </a:p>
          <a:p>
            <a:r>
              <a:rPr lang="en-GB" sz="3200" dirty="0"/>
              <a:t>C) Pineapple </a:t>
            </a:r>
            <a:endParaRPr lang="en-GB" dirty="0">
              <a:latin typeface="+mn-lt"/>
            </a:endParaRPr>
          </a:p>
        </p:txBody>
      </p:sp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9A339CCF-7962-2E11-79A6-3119B220D7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683" y="88101"/>
            <a:ext cx="1445178" cy="7552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8">
            <a:extLst>
              <a:ext uri="{FF2B5EF4-FFF2-40B4-BE49-F238E27FC236}">
                <a16:creationId xmlns:a16="http://schemas.microsoft.com/office/drawing/2014/main" id="{DB9231FA-4BE1-208F-2F40-366240FA70A1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2192000" cy="6878638"/>
            <a:chOff x="0" y="0"/>
            <a:chExt cx="12192000" cy="68790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70DE41E-3D1F-FA55-F715-578248CF78A0}"/>
                </a:ext>
              </a:extLst>
            </p:cNvPr>
            <p:cNvSpPr/>
            <p:nvPr/>
          </p:nvSpPr>
          <p:spPr>
            <a:xfrm>
              <a:off x="0" y="0"/>
              <a:ext cx="12192000" cy="944615"/>
            </a:xfrm>
            <a:prstGeom prst="rect">
              <a:avLst/>
            </a:prstGeom>
            <a:solidFill>
              <a:srgbClr val="8208F1"/>
            </a:solidFill>
            <a:ln>
              <a:solidFill>
                <a:srgbClr val="8208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1826F9-6492-77A0-0FB8-6E65774BEE1B}"/>
                </a:ext>
              </a:extLst>
            </p:cNvPr>
            <p:cNvSpPr/>
            <p:nvPr/>
          </p:nvSpPr>
          <p:spPr>
            <a:xfrm>
              <a:off x="0" y="6066175"/>
              <a:ext cx="12192000" cy="792207"/>
            </a:xfrm>
            <a:prstGeom prst="rect">
              <a:avLst/>
            </a:prstGeom>
            <a:solidFill>
              <a:srgbClr val="8208F1"/>
            </a:solidFill>
            <a:ln>
              <a:solidFill>
                <a:srgbClr val="8208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6152" name="Picture 13">
              <a:extLst>
                <a:ext uri="{FF2B5EF4-FFF2-40B4-BE49-F238E27FC236}">
                  <a16:creationId xmlns:a16="http://schemas.microsoft.com/office/drawing/2014/main" id="{2D55D9B4-442B-10D1-77A4-8EB2410DD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3" t="71852" r="47749" b="12889"/>
            <a:stretch>
              <a:fillRect/>
            </a:stretch>
          </p:blipFill>
          <p:spPr bwMode="auto">
            <a:xfrm flipH="1">
              <a:off x="0" y="6065520"/>
              <a:ext cx="2527378" cy="81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TextBox 16">
            <a:extLst>
              <a:ext uri="{FF2B5EF4-FFF2-40B4-BE49-F238E27FC236}">
                <a16:creationId xmlns:a16="http://schemas.microsoft.com/office/drawing/2014/main" id="{59764B0C-D071-D62D-2CD0-653B7C2DC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246063"/>
            <a:ext cx="5307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Impact" panose="020B0806030902050204" pitchFamily="34" charset="0"/>
              </a:rPr>
              <a:t>Harvest Quiz  2025</a:t>
            </a:r>
            <a:endParaRPr lang="en-GB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0B9575-8442-59C1-93E5-035A01AD72B7}"/>
              </a:ext>
            </a:extLst>
          </p:cNvPr>
          <p:cNvSpPr txBox="1"/>
          <p:nvPr/>
        </p:nvSpPr>
        <p:spPr>
          <a:xfrm>
            <a:off x="833438" y="1579563"/>
            <a:ext cx="8796337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2. Passion fruits grow on a vine and are often used to make juice.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A) True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B) False </a:t>
            </a:r>
            <a:endParaRPr lang="en-US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9A339CCF-7962-2E11-79A6-3119B220D7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683" y="88101"/>
            <a:ext cx="1445178" cy="7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1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66BB3-BAF9-911F-510B-5C267DCD2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8">
            <a:extLst>
              <a:ext uri="{FF2B5EF4-FFF2-40B4-BE49-F238E27FC236}">
                <a16:creationId xmlns:a16="http://schemas.microsoft.com/office/drawing/2014/main" id="{9F918E2C-E08D-06BF-155A-A98B0AC66713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2192000" cy="6878638"/>
            <a:chOff x="0" y="0"/>
            <a:chExt cx="12192000" cy="68790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5FEF856-F313-A681-C4F6-8745B5C49133}"/>
                </a:ext>
              </a:extLst>
            </p:cNvPr>
            <p:cNvSpPr/>
            <p:nvPr/>
          </p:nvSpPr>
          <p:spPr>
            <a:xfrm>
              <a:off x="0" y="0"/>
              <a:ext cx="12192000" cy="944615"/>
            </a:xfrm>
            <a:prstGeom prst="rect">
              <a:avLst/>
            </a:prstGeom>
            <a:solidFill>
              <a:srgbClr val="8208F1"/>
            </a:solidFill>
            <a:ln>
              <a:solidFill>
                <a:srgbClr val="8208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63B2D7-B91A-70F0-20F7-601627D91ECF}"/>
                </a:ext>
              </a:extLst>
            </p:cNvPr>
            <p:cNvSpPr/>
            <p:nvPr/>
          </p:nvSpPr>
          <p:spPr>
            <a:xfrm>
              <a:off x="0" y="6066175"/>
              <a:ext cx="12192000" cy="792207"/>
            </a:xfrm>
            <a:prstGeom prst="rect">
              <a:avLst/>
            </a:prstGeom>
            <a:solidFill>
              <a:srgbClr val="8208F1"/>
            </a:solidFill>
            <a:ln>
              <a:solidFill>
                <a:srgbClr val="8208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6152" name="Picture 13">
              <a:extLst>
                <a:ext uri="{FF2B5EF4-FFF2-40B4-BE49-F238E27FC236}">
                  <a16:creationId xmlns:a16="http://schemas.microsoft.com/office/drawing/2014/main" id="{AD879263-9583-A6A6-9131-73DB3DD96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3" t="71852" r="47749" b="12889"/>
            <a:stretch>
              <a:fillRect/>
            </a:stretch>
          </p:blipFill>
          <p:spPr bwMode="auto">
            <a:xfrm flipH="1">
              <a:off x="0" y="6065520"/>
              <a:ext cx="2527378" cy="81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TextBox 16">
            <a:extLst>
              <a:ext uri="{FF2B5EF4-FFF2-40B4-BE49-F238E27FC236}">
                <a16:creationId xmlns:a16="http://schemas.microsoft.com/office/drawing/2014/main" id="{A333B80D-6787-3692-C31A-6B6C79B08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246063"/>
            <a:ext cx="5307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Impact" panose="020B0806030902050204" pitchFamily="34" charset="0"/>
              </a:rPr>
              <a:t>Harvest Quiz  2025</a:t>
            </a:r>
            <a:endParaRPr lang="en-GB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20EEE-7952-8C0F-E615-7B9A8C9AD3D4}"/>
              </a:ext>
            </a:extLst>
          </p:cNvPr>
          <p:cNvSpPr txBox="1"/>
          <p:nvPr/>
        </p:nvSpPr>
        <p:spPr>
          <a:xfrm>
            <a:off x="985838" y="1859340"/>
            <a:ext cx="879633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3. Which fruit is green on the outside, red on the inside, and can help keep you hydrated in hot climates?</a:t>
            </a:r>
            <a:endParaRPr lang="en-GB" dirty="0">
              <a:latin typeface="+mn-lt"/>
            </a:endParaRPr>
          </a:p>
        </p:txBody>
      </p:sp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F802A05-E93E-B298-1D54-EFD460D316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683" y="88101"/>
            <a:ext cx="1445178" cy="7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8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268B2-9D00-A028-72C4-045005D39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8">
            <a:extLst>
              <a:ext uri="{FF2B5EF4-FFF2-40B4-BE49-F238E27FC236}">
                <a16:creationId xmlns:a16="http://schemas.microsoft.com/office/drawing/2014/main" id="{7CBFEEC5-F4B3-1237-12F0-BA4E499CC97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2192000" cy="6878638"/>
            <a:chOff x="0" y="0"/>
            <a:chExt cx="12192000" cy="68790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50661E4-0EAC-1073-EF43-E40943CCB0E5}"/>
                </a:ext>
              </a:extLst>
            </p:cNvPr>
            <p:cNvSpPr/>
            <p:nvPr/>
          </p:nvSpPr>
          <p:spPr>
            <a:xfrm>
              <a:off x="0" y="0"/>
              <a:ext cx="12192000" cy="944615"/>
            </a:xfrm>
            <a:prstGeom prst="rect">
              <a:avLst/>
            </a:prstGeom>
            <a:solidFill>
              <a:srgbClr val="8208F1"/>
            </a:solidFill>
            <a:ln>
              <a:solidFill>
                <a:srgbClr val="8208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3B7D70-BD2E-8263-194B-1FFA5521BF5E}"/>
                </a:ext>
              </a:extLst>
            </p:cNvPr>
            <p:cNvSpPr/>
            <p:nvPr/>
          </p:nvSpPr>
          <p:spPr>
            <a:xfrm>
              <a:off x="0" y="6066175"/>
              <a:ext cx="12192000" cy="792207"/>
            </a:xfrm>
            <a:prstGeom prst="rect">
              <a:avLst/>
            </a:prstGeom>
            <a:solidFill>
              <a:srgbClr val="8208F1"/>
            </a:solidFill>
            <a:ln>
              <a:solidFill>
                <a:srgbClr val="8208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6152" name="Picture 13">
              <a:extLst>
                <a:ext uri="{FF2B5EF4-FFF2-40B4-BE49-F238E27FC236}">
                  <a16:creationId xmlns:a16="http://schemas.microsoft.com/office/drawing/2014/main" id="{5A4D07FE-714B-D0D9-E04A-8883B8B94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3" t="71852" r="47749" b="12889"/>
            <a:stretch>
              <a:fillRect/>
            </a:stretch>
          </p:blipFill>
          <p:spPr bwMode="auto">
            <a:xfrm flipH="1">
              <a:off x="0" y="6065520"/>
              <a:ext cx="2527378" cy="81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TextBox 16">
            <a:extLst>
              <a:ext uri="{FF2B5EF4-FFF2-40B4-BE49-F238E27FC236}">
                <a16:creationId xmlns:a16="http://schemas.microsoft.com/office/drawing/2014/main" id="{CF850743-8D19-9131-E7F3-605381A82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246063"/>
            <a:ext cx="5307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Impact" panose="020B0806030902050204" pitchFamily="34" charset="0"/>
              </a:rPr>
              <a:t>Harvest Quiz  2025</a:t>
            </a:r>
            <a:endParaRPr lang="en-GB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3B818F-9BF5-1C6F-C11D-6DE09AE865DF}"/>
              </a:ext>
            </a:extLst>
          </p:cNvPr>
          <p:cNvSpPr txBox="1"/>
          <p:nvPr/>
        </p:nvSpPr>
        <p:spPr>
          <a:xfrm>
            <a:off x="798269" y="1567840"/>
            <a:ext cx="9951793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4. A pineapple is a single fruit that grows from one flower.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 </a:t>
            </a:r>
            <a:endParaRPr lang="en-US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A) True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B) False </a:t>
            </a:r>
            <a:endParaRPr lang="en-US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842A63E7-34AE-5CE9-6859-D11951B4B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683" y="88101"/>
            <a:ext cx="1445178" cy="7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4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798EA-E36E-33BD-D2F8-2D473F934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8">
            <a:extLst>
              <a:ext uri="{FF2B5EF4-FFF2-40B4-BE49-F238E27FC236}">
                <a16:creationId xmlns:a16="http://schemas.microsoft.com/office/drawing/2014/main" id="{5140D230-9FAB-167C-4A1C-DE3C9CD61951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2192000" cy="6878638"/>
            <a:chOff x="0" y="0"/>
            <a:chExt cx="12192000" cy="68790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9BAC3C-7D8F-C5BC-20FB-8E3723FC06E1}"/>
                </a:ext>
              </a:extLst>
            </p:cNvPr>
            <p:cNvSpPr/>
            <p:nvPr/>
          </p:nvSpPr>
          <p:spPr>
            <a:xfrm>
              <a:off x="0" y="0"/>
              <a:ext cx="12192000" cy="944615"/>
            </a:xfrm>
            <a:prstGeom prst="rect">
              <a:avLst/>
            </a:prstGeom>
            <a:solidFill>
              <a:srgbClr val="8208F1"/>
            </a:solidFill>
            <a:ln>
              <a:solidFill>
                <a:srgbClr val="8208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570B639-B8C6-35DF-D788-CD3D77264A2D}"/>
                </a:ext>
              </a:extLst>
            </p:cNvPr>
            <p:cNvSpPr/>
            <p:nvPr/>
          </p:nvSpPr>
          <p:spPr>
            <a:xfrm>
              <a:off x="0" y="6066175"/>
              <a:ext cx="12192000" cy="792207"/>
            </a:xfrm>
            <a:prstGeom prst="rect">
              <a:avLst/>
            </a:prstGeom>
            <a:solidFill>
              <a:srgbClr val="8208F1"/>
            </a:solidFill>
            <a:ln>
              <a:solidFill>
                <a:srgbClr val="8208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6152" name="Picture 13">
              <a:extLst>
                <a:ext uri="{FF2B5EF4-FFF2-40B4-BE49-F238E27FC236}">
                  <a16:creationId xmlns:a16="http://schemas.microsoft.com/office/drawing/2014/main" id="{E8828DAF-F4FC-3A76-0B79-981C7C6B71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3" t="71852" r="47749" b="12889"/>
            <a:stretch>
              <a:fillRect/>
            </a:stretch>
          </p:blipFill>
          <p:spPr bwMode="auto">
            <a:xfrm flipH="1">
              <a:off x="0" y="6065520"/>
              <a:ext cx="2527378" cy="81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TextBox 16">
            <a:extLst>
              <a:ext uri="{FF2B5EF4-FFF2-40B4-BE49-F238E27FC236}">
                <a16:creationId xmlns:a16="http://schemas.microsoft.com/office/drawing/2014/main" id="{F20AE3CB-A897-CA2F-AAC8-9BF49AF3E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246063"/>
            <a:ext cx="5307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Impact" panose="020B0806030902050204" pitchFamily="34" charset="0"/>
              </a:rPr>
              <a:t>Harvest Quiz  2025</a:t>
            </a:r>
            <a:endParaRPr lang="en-GB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708E21-51D1-4D94-37DD-78A3F74C4D35}"/>
              </a:ext>
            </a:extLst>
          </p:cNvPr>
          <p:cNvSpPr txBox="1"/>
          <p:nvPr/>
        </p:nvSpPr>
        <p:spPr>
          <a:xfrm>
            <a:off x="1067899" y="2097873"/>
            <a:ext cx="8796337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5. Which citrus fruit, full of Vitamin C, helps keep  immune systems strong?</a:t>
            </a:r>
            <a:endParaRPr lang="en-US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>
              <a:latin typeface="+mn-lt"/>
            </a:endParaRPr>
          </a:p>
        </p:txBody>
      </p:sp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A04FF91-C476-A233-D527-12736C95D6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683" y="88101"/>
            <a:ext cx="1445178" cy="7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6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02AE5-61BB-250F-ACCC-F1690C914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8">
            <a:extLst>
              <a:ext uri="{FF2B5EF4-FFF2-40B4-BE49-F238E27FC236}">
                <a16:creationId xmlns:a16="http://schemas.microsoft.com/office/drawing/2014/main" id="{94E82961-0A7B-09AE-465B-6931B0FD87E3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2192000" cy="6878638"/>
            <a:chOff x="0" y="0"/>
            <a:chExt cx="12192000" cy="68790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6E28D93-B47C-D37C-F976-9EE4CE429591}"/>
                </a:ext>
              </a:extLst>
            </p:cNvPr>
            <p:cNvSpPr/>
            <p:nvPr/>
          </p:nvSpPr>
          <p:spPr>
            <a:xfrm>
              <a:off x="0" y="0"/>
              <a:ext cx="12192000" cy="944615"/>
            </a:xfrm>
            <a:prstGeom prst="rect">
              <a:avLst/>
            </a:prstGeom>
            <a:solidFill>
              <a:srgbClr val="8208F1"/>
            </a:solidFill>
            <a:ln>
              <a:solidFill>
                <a:srgbClr val="8208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24F97BA-CC69-DC81-BDD9-CC3462C2E78F}"/>
                </a:ext>
              </a:extLst>
            </p:cNvPr>
            <p:cNvSpPr/>
            <p:nvPr/>
          </p:nvSpPr>
          <p:spPr>
            <a:xfrm>
              <a:off x="0" y="6066175"/>
              <a:ext cx="12192000" cy="792207"/>
            </a:xfrm>
            <a:prstGeom prst="rect">
              <a:avLst/>
            </a:prstGeom>
            <a:solidFill>
              <a:srgbClr val="8208F1"/>
            </a:solidFill>
            <a:ln>
              <a:solidFill>
                <a:srgbClr val="8208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6152" name="Picture 13">
              <a:extLst>
                <a:ext uri="{FF2B5EF4-FFF2-40B4-BE49-F238E27FC236}">
                  <a16:creationId xmlns:a16="http://schemas.microsoft.com/office/drawing/2014/main" id="{426FA124-AED4-5256-04C4-8A96ED7EF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3" t="71852" r="47749" b="12889"/>
            <a:stretch>
              <a:fillRect/>
            </a:stretch>
          </p:blipFill>
          <p:spPr bwMode="auto">
            <a:xfrm flipH="1">
              <a:off x="0" y="6065520"/>
              <a:ext cx="2527378" cy="81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TextBox 16">
            <a:extLst>
              <a:ext uri="{FF2B5EF4-FFF2-40B4-BE49-F238E27FC236}">
                <a16:creationId xmlns:a16="http://schemas.microsoft.com/office/drawing/2014/main" id="{D3B90CE7-3846-0A2C-D2DA-BB0C96110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246063"/>
            <a:ext cx="5307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Impact" panose="020B0806030902050204" pitchFamily="34" charset="0"/>
              </a:rPr>
              <a:t>Harvest Quiz  2025</a:t>
            </a:r>
            <a:endParaRPr lang="en-GB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52426E-6AB8-9E85-E43B-6D7DA219B558}"/>
              </a:ext>
            </a:extLst>
          </p:cNvPr>
          <p:cNvSpPr txBox="1"/>
          <p:nvPr/>
        </p:nvSpPr>
        <p:spPr>
          <a:xfrm>
            <a:off x="813171" y="1364655"/>
            <a:ext cx="103621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6. Which fruit is known as the “butter fruit” because of its creamy texture and is also rich in healthy monounsaturated (healthy) fats?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b="1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GB" sz="3200" dirty="0"/>
              <a:t> Olive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endParaRPr lang="en-GB" sz="32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GB" sz="3200" dirty="0"/>
              <a:t> Avocado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endParaRPr lang="en-GB" sz="32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GB" sz="3200" dirty="0"/>
              <a:t> Coconut</a:t>
            </a:r>
            <a:endParaRPr lang="en-GB" dirty="0">
              <a:latin typeface="+mn-lt"/>
            </a:endParaRPr>
          </a:p>
        </p:txBody>
      </p:sp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E13BB3FD-E003-3C1D-FC48-9A25DD72C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683" y="88101"/>
            <a:ext cx="1445178" cy="7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9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FF07C-E9D7-9549-5281-B779468B1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8">
            <a:extLst>
              <a:ext uri="{FF2B5EF4-FFF2-40B4-BE49-F238E27FC236}">
                <a16:creationId xmlns:a16="http://schemas.microsoft.com/office/drawing/2014/main" id="{5C0D94C8-25D2-B1D0-BC4D-C6A5AABC96BC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2192000" cy="6878638"/>
            <a:chOff x="0" y="0"/>
            <a:chExt cx="12192000" cy="68790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BDD3927-E4C6-AAAE-F123-96704FDE8038}"/>
                </a:ext>
              </a:extLst>
            </p:cNvPr>
            <p:cNvSpPr/>
            <p:nvPr/>
          </p:nvSpPr>
          <p:spPr>
            <a:xfrm>
              <a:off x="0" y="0"/>
              <a:ext cx="12192000" cy="944615"/>
            </a:xfrm>
            <a:prstGeom prst="rect">
              <a:avLst/>
            </a:prstGeom>
            <a:solidFill>
              <a:srgbClr val="8208F1"/>
            </a:solidFill>
            <a:ln>
              <a:solidFill>
                <a:srgbClr val="8208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7D6B07-41C9-F029-249B-7A00086E5452}"/>
                </a:ext>
              </a:extLst>
            </p:cNvPr>
            <p:cNvSpPr/>
            <p:nvPr/>
          </p:nvSpPr>
          <p:spPr>
            <a:xfrm>
              <a:off x="0" y="6066175"/>
              <a:ext cx="12192000" cy="792207"/>
            </a:xfrm>
            <a:prstGeom prst="rect">
              <a:avLst/>
            </a:prstGeom>
            <a:solidFill>
              <a:srgbClr val="8208F1"/>
            </a:solidFill>
            <a:ln>
              <a:solidFill>
                <a:srgbClr val="8208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6152" name="Picture 13">
              <a:extLst>
                <a:ext uri="{FF2B5EF4-FFF2-40B4-BE49-F238E27FC236}">
                  <a16:creationId xmlns:a16="http://schemas.microsoft.com/office/drawing/2014/main" id="{0306DB86-2ABA-CBA4-FF4C-2906E9856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3" t="71852" r="47749" b="12889"/>
            <a:stretch>
              <a:fillRect/>
            </a:stretch>
          </p:blipFill>
          <p:spPr bwMode="auto">
            <a:xfrm flipH="1">
              <a:off x="0" y="6065520"/>
              <a:ext cx="2527378" cy="81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TextBox 16">
            <a:extLst>
              <a:ext uri="{FF2B5EF4-FFF2-40B4-BE49-F238E27FC236}">
                <a16:creationId xmlns:a16="http://schemas.microsoft.com/office/drawing/2014/main" id="{FFA058D6-CE93-7F2C-D899-A849021D5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246063"/>
            <a:ext cx="5307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Impact" panose="020B0806030902050204" pitchFamily="34" charset="0"/>
              </a:rPr>
              <a:t>Harvest Quiz  2025</a:t>
            </a:r>
            <a:endParaRPr lang="en-GB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B8023D-3E04-791A-4888-028FA7D55760}"/>
              </a:ext>
            </a:extLst>
          </p:cNvPr>
          <p:cNvSpPr txBox="1"/>
          <p:nvPr/>
        </p:nvSpPr>
        <p:spPr>
          <a:xfrm>
            <a:off x="833438" y="1579563"/>
            <a:ext cx="101159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7. Mango trees can take several years to bear fruit but live for decades.</a:t>
            </a:r>
            <a:endParaRPr lang="en-US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A) True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B) False </a:t>
            </a:r>
            <a:endParaRPr lang="en-US" sz="3200" dirty="0"/>
          </a:p>
        </p:txBody>
      </p:sp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B6F2DA57-9367-3C4F-8809-40D2E1674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683" y="88101"/>
            <a:ext cx="1445178" cy="7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64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pple Effect template - purple" id="{C2E1EBB2-CA6B-411A-A037-17CB0DB3171D}" vid="{BF47B1F7-1770-43B8-A02A-76E71BA45B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46162DAB912458DBED66A96BED18B" ma:contentTypeVersion="33" ma:contentTypeDescription="Create a new document." ma:contentTypeScope="" ma:versionID="d092faca84450bf868d5d1045826907a">
  <xsd:schema xmlns:xsd="http://www.w3.org/2001/XMLSchema" xmlns:xs="http://www.w3.org/2001/XMLSchema" xmlns:p="http://schemas.microsoft.com/office/2006/metadata/properties" xmlns:ns2="38553129-87da-4fb4-8ef9-2d5c2accabbd" xmlns:ns3="ef8c4e6d-1355-4991-a81b-e23991b546e9" targetNamespace="http://schemas.microsoft.com/office/2006/metadata/properties" ma:root="true" ma:fieldsID="a540bd344c89704605b680b6ab38e8b3" ns2:_="" ns3:_="">
    <xsd:import namespace="38553129-87da-4fb4-8ef9-2d5c2accabbd"/>
    <xsd:import namespace="ef8c4e6d-1355-4991-a81b-e23991b546e9"/>
    <xsd:element name="properties">
      <xsd:complexType>
        <xsd:sequence>
          <xsd:element name="documentManagement">
            <xsd:complexType>
              <xsd:all>
                <xsd:element ref="ns2:l00c74efaba14df198dd611e60e978cb" minOccurs="0"/>
                <xsd:element ref="ns3:TaxCatchAll" minOccurs="0"/>
                <xsd:element ref="ns2:p1105576c3fb4054a18336fd78f3a986" minOccurs="0"/>
                <xsd:element ref="ns3:TaxKeywordTaxHTField" minOccurs="0"/>
                <xsd:element ref="ns2:jf7804190a954e0c956845a3a2669988" minOccurs="0"/>
                <xsd:element ref="ns2:ef2a0d7ff0aa420a8295e5306d5b080a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553129-87da-4fb4-8ef9-2d5c2accabbd" elementFormDefault="qualified">
    <xsd:import namespace="http://schemas.microsoft.com/office/2006/documentManagement/types"/>
    <xsd:import namespace="http://schemas.microsoft.com/office/infopath/2007/PartnerControls"/>
    <xsd:element name="l00c74efaba14df198dd611e60e978cb" ma:index="5" nillable="true" ma:displayName="Year_0" ma:hidden="true" ma:internalName="l00c74efaba14df198dd611e60e978cb" ma:readOnly="false">
      <xsd:simpleType>
        <xsd:restriction base="dms:Note"/>
      </xsd:simpleType>
    </xsd:element>
    <xsd:element name="p1105576c3fb4054a18336fd78f3a986" ma:index="8" nillable="true" ma:displayName="Appeal_0" ma:hidden="true" ma:internalName="p1105576c3fb4054a18336fd78f3a986" ma:readOnly="false">
      <xsd:simpleType>
        <xsd:restriction base="dms:Note"/>
      </xsd:simpleType>
    </xsd:element>
    <xsd:element name="jf7804190a954e0c956845a3a2669988" ma:index="12" nillable="true" ma:displayName="Doc type_0" ma:hidden="true" ma:internalName="jf7804190a954e0c956845a3a2669988" ma:readOnly="false">
      <xsd:simpleType>
        <xsd:restriction base="dms:Note"/>
      </xsd:simpleType>
    </xsd:element>
    <xsd:element name="ef2a0d7ff0aa420a8295e5306d5b080a" ma:index="14" nillable="true" ma:displayName="Festivals_0" ma:hidden="true" ma:internalName="ef2a0d7ff0aa420a8295e5306d5b080a" ma:readOnly="false">
      <xsd:simpleType>
        <xsd:restriction base="dms:Note"/>
      </xsd:simpleType>
    </xsd:element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MediaServiceLocation" ma:index="2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fadca4f2-e58f-4cbc-aeae-d831f66264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c4e6d-1355-4991-a81b-e23991b546e9" elementFormDefault="qualified">
    <xsd:import namespace="http://schemas.microsoft.com/office/2006/documentManagement/types"/>
    <xsd:import namespace="http://schemas.microsoft.com/office/infopath/2007/PartnerControls"/>
    <xsd:element name="TaxCatchAll" ma:index="6" nillable="true" ma:displayName="Taxonomy Catch All Column" ma:hidden="true" ma:list="{a828f0c2-8388-4d23-bcaa-a0437ae529bb}" ma:internalName="TaxCatchAll" ma:showField="CatchAllData" ma:web="ef8c4e6d-1355-4991-a81b-e23991b546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0" nillable="true" ma:taxonomy="true" ma:internalName="TaxKeywordTaxHTField" ma:taxonomyFieldName="TaxKeyword" ma:displayName="Enterprise Keywords" ma:fieldId="{23f27201-bee3-471e-b2e7-b64fd8b7ca38}" ma:taxonomyMulti="true" ma:sspId="fadca4f2-e58f-4cbc-aeae-d831f662642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ef8c4e6d-1355-4991-a81b-e23991b546e9">
      <Terms xmlns="http://schemas.microsoft.com/office/infopath/2007/PartnerControls"/>
    </TaxKeywordTaxHTField>
    <TaxCatchAll xmlns="ef8c4e6d-1355-4991-a81b-e23991b546e9" xsi:nil="true"/>
    <lcf76f155ced4ddcb4097134ff3c332f xmlns="38553129-87da-4fb4-8ef9-2d5c2accabbd">
      <Terms xmlns="http://schemas.microsoft.com/office/infopath/2007/PartnerControls"/>
    </lcf76f155ced4ddcb4097134ff3c332f>
    <p1105576c3fb4054a18336fd78f3a986 xmlns="38553129-87da-4fb4-8ef9-2d5c2accabbd" xsi:nil="true"/>
    <jf7804190a954e0c956845a3a2669988 xmlns="38553129-87da-4fb4-8ef9-2d5c2accabbd" xsi:nil="true"/>
    <l00c74efaba14df198dd611e60e978cb xmlns="38553129-87da-4fb4-8ef9-2d5c2accabbd" xsi:nil="true"/>
    <ef2a0d7ff0aa420a8295e5306d5b080a xmlns="38553129-87da-4fb4-8ef9-2d5c2accabbd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850AFD-FAF5-4898-96AD-F804D5DB9C0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F22A15D8-C47A-423B-B554-90B0E637DAFC}"/>
</file>

<file path=customXml/itemProps3.xml><?xml version="1.0" encoding="utf-8"?>
<ds:datastoreItem xmlns:ds="http://schemas.openxmlformats.org/officeDocument/2006/customXml" ds:itemID="{54B1A021-6DA8-4FA9-A111-1510DD73B3C4}">
  <ds:schemaRefs>
    <ds:schemaRef ds:uri="http://schemas.microsoft.com/office/2006/metadata/properties"/>
    <ds:schemaRef ds:uri="http://schemas.microsoft.com/office/infopath/2007/PartnerControls"/>
    <ds:schemaRef ds:uri="f0f2d8f0-8db3-4e4e-a590-024d67ebef98"/>
    <ds:schemaRef ds:uri="ef8c4e6d-1355-4991-a81b-e23991b546e9"/>
    <ds:schemaRef ds:uri="3107b844-b5a1-414d-9f6d-7be8db5a36dc"/>
  </ds:schemaRefs>
</ds:datastoreItem>
</file>

<file path=customXml/itemProps4.xml><?xml version="1.0" encoding="utf-8"?>
<ds:datastoreItem xmlns:ds="http://schemas.openxmlformats.org/officeDocument/2006/customXml" ds:itemID="{345A49F3-3EA2-4DD1-A204-B1A2B2A71E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362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Impact</vt:lpstr>
      <vt:lpstr>Wingdings</vt:lpstr>
      <vt:lpstr>Office Theme</vt:lpstr>
      <vt:lpstr>Ripple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Brownbill</dc:creator>
  <cp:lastModifiedBy>Ann Hatton</cp:lastModifiedBy>
  <cp:revision>10</cp:revision>
  <dcterms:created xsi:type="dcterms:W3CDTF">2023-10-16T13:29:55Z</dcterms:created>
  <dcterms:modified xsi:type="dcterms:W3CDTF">2025-08-01T07:30:33Z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dd4d9cb79c545468b835dd86191bfdb">
    <vt:lpwstr>Comms|b6e7055d-68a7-4f7b-8aed-02a4a4947053</vt:lpwstr>
  </property>
  <property fmtid="{D5CDD505-2E9C-101B-9397-08002B2CF9AE}" pid="3" name="TaxCatchAll">
    <vt:lpwstr>2;#Comms</vt:lpwstr>
  </property>
  <property fmtid="{D5CDD505-2E9C-101B-9397-08002B2CF9AE}" pid="4" name="lcf76f155ced4ddcb4097134ff3c332f">
    <vt:lpwstr/>
  </property>
  <property fmtid="{D5CDD505-2E9C-101B-9397-08002B2CF9AE}" pid="5" name="p60l">
    <vt:lpwstr/>
  </property>
  <property fmtid="{D5CDD505-2E9C-101B-9397-08002B2CF9AE}" pid="6" name="h384d73daad64bf1b4e1b26801c228e4">
    <vt:lpwstr/>
  </property>
  <property fmtid="{D5CDD505-2E9C-101B-9397-08002B2CF9AE}" pid="7" name="TaxKeywordTaxHTField">
    <vt:lpwstr/>
  </property>
  <property fmtid="{D5CDD505-2E9C-101B-9397-08002B2CF9AE}" pid="8" name="pfc6a823088c43a2a1312add32a9812a">
    <vt:lpwstr/>
  </property>
  <property fmtid="{D5CDD505-2E9C-101B-9397-08002B2CF9AE}" pid="9" name="fea317e50b1345408073fca79d046f45">
    <vt:lpwstr/>
  </property>
  <property fmtid="{D5CDD505-2E9C-101B-9397-08002B2CF9AE}" pid="10" name="ContentTypeId">
    <vt:lpwstr>0x010100A3146162DAB912458DBED66A96BED18B</vt:lpwstr>
  </property>
  <property fmtid="{D5CDD505-2E9C-101B-9397-08002B2CF9AE}" pid="11" name="TaxKeyword">
    <vt:lpwstr/>
  </property>
  <property fmtid="{D5CDD505-2E9C-101B-9397-08002B2CF9AE}" pid="12" name="MediaServiceImageTags">
    <vt:lpwstr/>
  </property>
  <property fmtid="{D5CDD505-2E9C-101B-9397-08002B2CF9AE}" pid="13" name="Doc type">
    <vt:lpwstr/>
  </property>
  <property fmtid="{D5CDD505-2E9C-101B-9397-08002B2CF9AE}" pid="14" name="Appeal">
    <vt:lpwstr/>
  </property>
  <property fmtid="{D5CDD505-2E9C-101B-9397-08002B2CF9AE}" pid="15" name="Year">
    <vt:lpwstr/>
  </property>
  <property fmtid="{D5CDD505-2E9C-101B-9397-08002B2CF9AE}" pid="16" name="Doc_x0020_type">
    <vt:lpwstr/>
  </property>
</Properties>
</file>