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4"/>
  </p:sldMasterIdLst>
  <p:sldIdLst>
    <p:sldId id="259" r:id="rId5"/>
    <p:sldId id="257" r:id="rId6"/>
    <p:sldId id="258" r:id="rId7"/>
    <p:sldId id="269" r:id="rId8"/>
    <p:sldId id="267" r:id="rId9"/>
    <p:sldId id="268" r:id="rId10"/>
    <p:sldId id="266" r:id="rId11"/>
    <p:sldId id="260" r:id="rId12"/>
    <p:sldId id="261" r:id="rId13"/>
    <p:sldId id="262" r:id="rId14"/>
    <p:sldId id="263" r:id="rId15"/>
    <p:sldId id="265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208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04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2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n Hatton" userId="529d22d8-e3c7-4088-995f-21b81436ebef" providerId="ADAL" clId="{CC64F613-2604-448B-9FEE-B5B72C71D8FA}"/>
    <pc:docChg chg="custSel addSld delSld modSld sldOrd">
      <pc:chgData name="Ann Hatton" userId="529d22d8-e3c7-4088-995f-21b81436ebef" providerId="ADAL" clId="{CC64F613-2604-448B-9FEE-B5B72C71D8FA}" dt="2026-04-20T11:23:15.093" v="153" actId="5793"/>
      <pc:docMkLst>
        <pc:docMk/>
      </pc:docMkLst>
      <pc:sldChg chg="del">
        <pc:chgData name="Ann Hatton" userId="529d22d8-e3c7-4088-995f-21b81436ebef" providerId="ADAL" clId="{CC64F613-2604-448B-9FEE-B5B72C71D8FA}" dt="2026-04-20T11:19:32.111" v="4" actId="47"/>
        <pc:sldMkLst>
          <pc:docMk/>
          <pc:sldMk cId="3700223059" sldId="256"/>
        </pc:sldMkLst>
      </pc:sldChg>
      <pc:sldChg chg="modSp mod ord">
        <pc:chgData name="Ann Hatton" userId="529d22d8-e3c7-4088-995f-21b81436ebef" providerId="ADAL" clId="{CC64F613-2604-448B-9FEE-B5B72C71D8FA}" dt="2026-04-20T11:20:21.685" v="14" actId="20577"/>
        <pc:sldMkLst>
          <pc:docMk/>
          <pc:sldMk cId="3102517592" sldId="257"/>
        </pc:sldMkLst>
        <pc:spChg chg="mod">
          <ac:chgData name="Ann Hatton" userId="529d22d8-e3c7-4088-995f-21b81436ebef" providerId="ADAL" clId="{CC64F613-2604-448B-9FEE-B5B72C71D8FA}" dt="2026-04-20T11:20:21.685" v="14" actId="20577"/>
          <ac:spMkLst>
            <pc:docMk/>
            <pc:sldMk cId="3102517592" sldId="257"/>
            <ac:spMk id="4" creationId="{50EA543E-29D9-9C31-EF23-21116202F68A}"/>
          </ac:spMkLst>
        </pc:spChg>
      </pc:sldChg>
      <pc:sldChg chg="new ord">
        <pc:chgData name="Ann Hatton" userId="529d22d8-e3c7-4088-995f-21b81436ebef" providerId="ADAL" clId="{CC64F613-2604-448B-9FEE-B5B72C71D8FA}" dt="2026-04-20T11:21:40.081" v="31"/>
        <pc:sldMkLst>
          <pc:docMk/>
          <pc:sldMk cId="2842082600" sldId="258"/>
        </pc:sldMkLst>
      </pc:sldChg>
      <pc:sldChg chg="modSp new mod ord">
        <pc:chgData name="Ann Hatton" userId="529d22d8-e3c7-4088-995f-21b81436ebef" providerId="ADAL" clId="{CC64F613-2604-448B-9FEE-B5B72C71D8FA}" dt="2026-04-20T11:22:37.384" v="140" actId="20577"/>
        <pc:sldMkLst>
          <pc:docMk/>
          <pc:sldMk cId="293031687" sldId="259"/>
        </pc:sldMkLst>
        <pc:spChg chg="mod">
          <ac:chgData name="Ann Hatton" userId="529d22d8-e3c7-4088-995f-21b81436ebef" providerId="ADAL" clId="{CC64F613-2604-448B-9FEE-B5B72C71D8FA}" dt="2026-04-20T11:22:37.384" v="140" actId="20577"/>
          <ac:spMkLst>
            <pc:docMk/>
            <pc:sldMk cId="293031687" sldId="259"/>
            <ac:spMk id="3" creationId="{BF9CC24A-BE77-6CD7-D89D-0FACA608F9EC}"/>
          </ac:spMkLst>
        </pc:spChg>
      </pc:sldChg>
      <pc:sldChg chg="new">
        <pc:chgData name="Ann Hatton" userId="529d22d8-e3c7-4088-995f-21b81436ebef" providerId="ADAL" clId="{CC64F613-2604-448B-9FEE-B5B72C71D8FA}" dt="2026-04-20T11:19:35.219" v="5" actId="680"/>
        <pc:sldMkLst>
          <pc:docMk/>
          <pc:sldMk cId="1830645896" sldId="260"/>
        </pc:sldMkLst>
      </pc:sldChg>
      <pc:sldChg chg="new">
        <pc:chgData name="Ann Hatton" userId="529d22d8-e3c7-4088-995f-21b81436ebef" providerId="ADAL" clId="{CC64F613-2604-448B-9FEE-B5B72C71D8FA}" dt="2026-04-20T11:19:37.369" v="6" actId="680"/>
        <pc:sldMkLst>
          <pc:docMk/>
          <pc:sldMk cId="3686241932" sldId="261"/>
        </pc:sldMkLst>
      </pc:sldChg>
      <pc:sldChg chg="new">
        <pc:chgData name="Ann Hatton" userId="529d22d8-e3c7-4088-995f-21b81436ebef" providerId="ADAL" clId="{CC64F613-2604-448B-9FEE-B5B72C71D8FA}" dt="2026-04-20T11:19:40.057" v="7" actId="680"/>
        <pc:sldMkLst>
          <pc:docMk/>
          <pc:sldMk cId="2382818150" sldId="262"/>
        </pc:sldMkLst>
      </pc:sldChg>
      <pc:sldChg chg="new">
        <pc:chgData name="Ann Hatton" userId="529d22d8-e3c7-4088-995f-21b81436ebef" providerId="ADAL" clId="{CC64F613-2604-448B-9FEE-B5B72C71D8FA}" dt="2026-04-20T11:19:42.592" v="8" actId="680"/>
        <pc:sldMkLst>
          <pc:docMk/>
          <pc:sldMk cId="2157862137" sldId="263"/>
        </pc:sldMkLst>
      </pc:sldChg>
      <pc:sldChg chg="new del">
        <pc:chgData name="Ann Hatton" userId="529d22d8-e3c7-4088-995f-21b81436ebef" providerId="ADAL" clId="{CC64F613-2604-448B-9FEE-B5B72C71D8FA}" dt="2026-04-20T11:20:28.857" v="15" actId="47"/>
        <pc:sldMkLst>
          <pc:docMk/>
          <pc:sldMk cId="1689643054" sldId="264"/>
        </pc:sldMkLst>
      </pc:sldChg>
      <pc:sldChg chg="modSp new mod">
        <pc:chgData name="Ann Hatton" userId="529d22d8-e3c7-4088-995f-21b81436ebef" providerId="ADAL" clId="{CC64F613-2604-448B-9FEE-B5B72C71D8FA}" dt="2026-04-20T11:23:15.093" v="153" actId="5793"/>
        <pc:sldMkLst>
          <pc:docMk/>
          <pc:sldMk cId="439198983" sldId="265"/>
        </pc:sldMkLst>
        <pc:spChg chg="mod">
          <ac:chgData name="Ann Hatton" userId="529d22d8-e3c7-4088-995f-21b81436ebef" providerId="ADAL" clId="{CC64F613-2604-448B-9FEE-B5B72C71D8FA}" dt="2026-04-20T11:23:12.034" v="152" actId="20577"/>
          <ac:spMkLst>
            <pc:docMk/>
            <pc:sldMk cId="439198983" sldId="265"/>
            <ac:spMk id="2" creationId="{C76FE11D-9C9F-0975-1409-5650973724FC}"/>
          </ac:spMkLst>
        </pc:spChg>
        <pc:spChg chg="mod">
          <ac:chgData name="Ann Hatton" userId="529d22d8-e3c7-4088-995f-21b81436ebef" providerId="ADAL" clId="{CC64F613-2604-448B-9FEE-B5B72C71D8FA}" dt="2026-04-20T11:23:15.093" v="153" actId="5793"/>
          <ac:spMkLst>
            <pc:docMk/>
            <pc:sldMk cId="439198983" sldId="265"/>
            <ac:spMk id="3" creationId="{0989064B-B9FB-664F-DC8A-ED8EE3B5D2B8}"/>
          </ac:spMkLst>
        </pc:spChg>
      </pc:sldChg>
      <pc:sldChg chg="new ord">
        <pc:chgData name="Ann Hatton" userId="529d22d8-e3c7-4088-995f-21b81436ebef" providerId="ADAL" clId="{CC64F613-2604-448B-9FEE-B5B72C71D8FA}" dt="2026-04-20T11:20:50.159" v="18"/>
        <pc:sldMkLst>
          <pc:docMk/>
          <pc:sldMk cId="1633809656" sldId="266"/>
        </pc:sldMkLst>
      </pc:sldChg>
      <pc:sldChg chg="new ord">
        <pc:chgData name="Ann Hatton" userId="529d22d8-e3c7-4088-995f-21b81436ebef" providerId="ADAL" clId="{CC64F613-2604-448B-9FEE-B5B72C71D8FA}" dt="2026-04-20T11:21:31.148" v="25"/>
        <pc:sldMkLst>
          <pc:docMk/>
          <pc:sldMk cId="2122606353" sldId="267"/>
        </pc:sldMkLst>
      </pc:sldChg>
      <pc:sldChg chg="new ord">
        <pc:chgData name="Ann Hatton" userId="529d22d8-e3c7-4088-995f-21b81436ebef" providerId="ADAL" clId="{CC64F613-2604-448B-9FEE-B5B72C71D8FA}" dt="2026-04-20T11:21:35.265" v="29"/>
        <pc:sldMkLst>
          <pc:docMk/>
          <pc:sldMk cId="3973816436" sldId="268"/>
        </pc:sldMkLst>
      </pc:sldChg>
      <pc:sldChg chg="new ord">
        <pc:chgData name="Ann Hatton" userId="529d22d8-e3c7-4088-995f-21b81436ebef" providerId="ADAL" clId="{CC64F613-2604-448B-9FEE-B5B72C71D8FA}" dt="2026-04-20T11:22:51.961" v="142"/>
        <pc:sldMkLst>
          <pc:docMk/>
          <pc:sldMk cId="3776430857" sldId="269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17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76362BC-DED8-744B-2E9B-6FFA022D4C9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208F1"/>
          </a:solidFill>
          <a:ln>
            <a:solidFill>
              <a:srgbClr val="8208F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BB0EC30E-0C7B-3216-BB5F-69F1FD8F502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0"/>
          </p:nvPr>
        </p:nvSpPr>
        <p:spPr>
          <a:xfrm>
            <a:off x="5735638" y="0"/>
            <a:ext cx="6456362" cy="636385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pic>
        <p:nvPicPr>
          <p:cNvPr id="11" name="Picture 10" descr="A close up of white text&#10;&#10;AI-generated content may be incorrect.">
            <a:extLst>
              <a:ext uri="{FF2B5EF4-FFF2-40B4-BE49-F238E27FC236}">
                <a16:creationId xmlns:a16="http://schemas.microsoft.com/office/drawing/2014/main" id="{938C61AB-4F45-AF66-2982-BF1F2233D01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770" y="600141"/>
            <a:ext cx="1958579" cy="646331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B462D312-2BC5-1271-F60C-81C5CAD40AF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5735638" y="6363855"/>
            <a:ext cx="6456362" cy="49414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ysClr val="windowText" lastClr="000000"/>
              </a:solidFill>
            </a:endParaRP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B3703CB-5639-803E-70E5-47737BDA3C2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 hasCustomPrompt="1"/>
          </p:nvPr>
        </p:nvSpPr>
        <p:spPr>
          <a:xfrm>
            <a:off x="552450" y="2227263"/>
            <a:ext cx="4860925" cy="30876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>
                <a:solidFill>
                  <a:schemeClr val="bg1"/>
                </a:solidFill>
                <a:latin typeface="Impact" panose="020B0806030902050204" pitchFamily="34" charset="0"/>
              </a:defRPr>
            </a:lvl1pPr>
          </a:lstStyle>
          <a:p>
            <a:pPr lvl="0"/>
            <a:r>
              <a:rPr lang="en-GB" dirty="0"/>
              <a:t>PRESENTATION </a:t>
            </a:r>
            <a:br>
              <a:rPr lang="en-GB" dirty="0"/>
            </a:br>
            <a:r>
              <a:rPr lang="en-GB" dirty="0"/>
              <a:t>TITLE HERE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8C6F723-D889-1000-A112-E4DE64D6F13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735638" y="6455121"/>
            <a:ext cx="6456362" cy="3259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Insert photo caption here</a:t>
            </a:r>
            <a:endParaRPr lang="en-US" dirty="0"/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7D275645-1CF7-0768-F831-CAA67BD0578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 hasCustomPrompt="1"/>
          </p:nvPr>
        </p:nvSpPr>
        <p:spPr>
          <a:xfrm>
            <a:off x="552450" y="5611814"/>
            <a:ext cx="4860925" cy="33631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Month Year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1E1E45A4-457B-D2BF-7034-ED2D1B87E77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4" hasCustomPrompt="1"/>
          </p:nvPr>
        </p:nvSpPr>
        <p:spPr>
          <a:xfrm>
            <a:off x="552449" y="6065303"/>
            <a:ext cx="4860925" cy="67552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Presented by: (name)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52738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with 2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8110A71-4F2F-5183-655F-D7E4D25EB3E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2" y="3696010"/>
            <a:ext cx="5559388" cy="334694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04DE61B-272E-E0AF-82C3-7AB2DB82587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6523306"/>
            <a:ext cx="5559390" cy="334694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81A0B58D-6AA7-8351-291E-97F121F30A2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0"/>
          </p:nvPr>
        </p:nvSpPr>
        <p:spPr>
          <a:xfrm>
            <a:off x="0" y="1178249"/>
            <a:ext cx="5559425" cy="249260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09B44B83-B074-4E94-FB70-37F3699E568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1"/>
          </p:nvPr>
        </p:nvSpPr>
        <p:spPr>
          <a:xfrm>
            <a:off x="0" y="4030664"/>
            <a:ext cx="5559425" cy="249260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pic>
        <p:nvPicPr>
          <p:cNvPr id="14" name="Picture 13" descr="A black and white pattern&#10;&#10;AI-generated content may be incorrect.">
            <a:extLst>
              <a:ext uri="{FF2B5EF4-FFF2-40B4-BE49-F238E27FC236}">
                <a16:creationId xmlns:a16="http://schemas.microsoft.com/office/drawing/2014/main" id="{6009167C-9030-284B-C4FF-66E946398468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9" b="-1"/>
          <a:stretch>
            <a:fillRect/>
          </a:stretch>
        </p:blipFill>
        <p:spPr>
          <a:xfrm>
            <a:off x="9842019" y="0"/>
            <a:ext cx="1185101" cy="1178249"/>
          </a:xfrm>
          <a:prstGeom prst="rect">
            <a:avLst/>
          </a:prstGeom>
        </p:spPr>
      </p:pic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47EE6637-2FAE-E8DC-7830-DE4A97CD827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2" hasCustomPrompt="1"/>
          </p:nvPr>
        </p:nvSpPr>
        <p:spPr>
          <a:xfrm>
            <a:off x="425450" y="247524"/>
            <a:ext cx="9207500" cy="831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>
                <a:solidFill>
                  <a:schemeClr val="bg1"/>
                </a:solidFill>
                <a:latin typeface="Impact" panose="020B0806030902050204" pitchFamily="34" charset="0"/>
              </a:defRPr>
            </a:lvl1pPr>
          </a:lstStyle>
          <a:p>
            <a:pPr lvl="0"/>
            <a:r>
              <a:rPr lang="en-GB" dirty="0"/>
              <a:t>SLIDE TITLE</a:t>
            </a:r>
            <a:endParaRPr lang="en-US" dirty="0"/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2AA20516-57F3-5B19-8841-0D11595B6B7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 hasCustomPrompt="1"/>
          </p:nvPr>
        </p:nvSpPr>
        <p:spPr>
          <a:xfrm>
            <a:off x="6109391" y="1351125"/>
            <a:ext cx="5559425" cy="174104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(Short paragraph here)</a:t>
            </a:r>
            <a:endParaRPr lang="en-US" dirty="0"/>
          </a:p>
        </p:txBody>
      </p:sp>
      <p:sp>
        <p:nvSpPr>
          <p:cNvPr id="17" name="Text Placeholder 13">
            <a:extLst>
              <a:ext uri="{FF2B5EF4-FFF2-40B4-BE49-F238E27FC236}">
                <a16:creationId xmlns:a16="http://schemas.microsoft.com/office/drawing/2014/main" id="{6A453DF2-899F-585D-35BB-3885DA5DC9E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4" hasCustomPrompt="1"/>
          </p:nvPr>
        </p:nvSpPr>
        <p:spPr>
          <a:xfrm>
            <a:off x="6095999" y="3265046"/>
            <a:ext cx="5637291" cy="2492603"/>
          </a:xfrm>
          <a:prstGeom prst="rect">
            <a:avLst/>
          </a:prstGeom>
        </p:spPr>
        <p:txBody>
          <a:bodyPr/>
          <a:lstStyle>
            <a:lvl1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(Concise bullet points here)</a:t>
            </a:r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CC652DAD-512F-BFF8-6277-9871D4458A1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5" hasCustomPrompt="1"/>
          </p:nvPr>
        </p:nvSpPr>
        <p:spPr>
          <a:xfrm>
            <a:off x="8964" y="3712134"/>
            <a:ext cx="5450276" cy="29337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Insert photo caption here</a:t>
            </a:r>
            <a:endParaRPr lang="en-US" dirty="0"/>
          </a:p>
        </p:txBody>
      </p:sp>
      <p:sp>
        <p:nvSpPr>
          <p:cNvPr id="19" name="Text Placeholder 6">
            <a:extLst>
              <a:ext uri="{FF2B5EF4-FFF2-40B4-BE49-F238E27FC236}">
                <a16:creationId xmlns:a16="http://schemas.microsoft.com/office/drawing/2014/main" id="{77A374B1-E382-473C-D43D-EDCED2B2378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 hasCustomPrompt="1"/>
          </p:nvPr>
        </p:nvSpPr>
        <p:spPr>
          <a:xfrm>
            <a:off x="8964" y="6566530"/>
            <a:ext cx="5450276" cy="29337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Insert photo caption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79574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8D5F9F4-A324-EE20-4D74-3E69401448F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1186004"/>
            <a:ext cx="6096000" cy="5671996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4302A0E-6CC8-E1FA-6084-AA3544C57F3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0"/>
          </p:nvPr>
        </p:nvSpPr>
        <p:spPr>
          <a:xfrm>
            <a:off x="6096000" y="1185863"/>
            <a:ext cx="6096000" cy="56721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B9AB51D-C45D-DC45-E839-E9B90CB8D9E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1027121" y="-1"/>
            <a:ext cx="1164879" cy="1171575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7288297D-8F46-573D-9E18-172CECBDE05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2" hasCustomPrompt="1"/>
          </p:nvPr>
        </p:nvSpPr>
        <p:spPr>
          <a:xfrm>
            <a:off x="425450" y="247524"/>
            <a:ext cx="9207500" cy="831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>
                <a:solidFill>
                  <a:schemeClr val="bg1"/>
                </a:solidFill>
                <a:latin typeface="Impact" panose="020B0806030902050204" pitchFamily="34" charset="0"/>
              </a:defRPr>
            </a:lvl1pPr>
          </a:lstStyle>
          <a:p>
            <a:pPr lvl="0"/>
            <a:r>
              <a:rPr lang="en-GB" dirty="0"/>
              <a:t>IMPACT</a:t>
            </a:r>
            <a:endParaRPr lang="en-US" dirty="0"/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3E7A7634-BF24-613F-0A00-F3D2227DCD9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 hasCustomPrompt="1"/>
          </p:nvPr>
        </p:nvSpPr>
        <p:spPr>
          <a:xfrm>
            <a:off x="425450" y="1829371"/>
            <a:ext cx="5269040" cy="7397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>
                <a:solidFill>
                  <a:schemeClr val="bg1"/>
                </a:solidFill>
                <a:latin typeface="Impact" panose="020B0806030902050204" pitchFamily="34" charset="0"/>
              </a:defRPr>
            </a:lvl1pPr>
          </a:lstStyle>
          <a:p>
            <a:pPr lvl="0"/>
            <a:r>
              <a:rPr lang="en-GB" dirty="0"/>
              <a:t>XX%</a:t>
            </a:r>
            <a:endParaRPr lang="en-US" dirty="0"/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82CABA6F-0DD5-F033-C70E-6A6BD78136E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4" hasCustomPrompt="1"/>
          </p:nvPr>
        </p:nvSpPr>
        <p:spPr>
          <a:xfrm>
            <a:off x="425323" y="3364353"/>
            <a:ext cx="5269167" cy="7397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>
                <a:solidFill>
                  <a:schemeClr val="bg1"/>
                </a:solidFill>
                <a:latin typeface="Impact" panose="020B0806030902050204" pitchFamily="34" charset="0"/>
              </a:defRPr>
            </a:lvl1pPr>
          </a:lstStyle>
          <a:p>
            <a:pPr lvl="0"/>
            <a:r>
              <a:rPr lang="en-GB" dirty="0"/>
              <a:t>XXXX</a:t>
            </a:r>
            <a:endParaRPr lang="en-US" dirty="0"/>
          </a:p>
        </p:txBody>
      </p:sp>
      <p:sp>
        <p:nvSpPr>
          <p:cNvPr id="20" name="Text Placeholder 15">
            <a:extLst>
              <a:ext uri="{FF2B5EF4-FFF2-40B4-BE49-F238E27FC236}">
                <a16:creationId xmlns:a16="http://schemas.microsoft.com/office/drawing/2014/main" id="{EB24F7F6-9404-DD69-B8C0-C2120A5D74F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5" hasCustomPrompt="1"/>
          </p:nvPr>
        </p:nvSpPr>
        <p:spPr>
          <a:xfrm>
            <a:off x="425196" y="4947154"/>
            <a:ext cx="5269294" cy="7397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>
                <a:solidFill>
                  <a:schemeClr val="bg1"/>
                </a:solidFill>
                <a:latin typeface="Impact" panose="020B0806030902050204" pitchFamily="34" charset="0"/>
              </a:defRPr>
            </a:lvl1pPr>
          </a:lstStyle>
          <a:p>
            <a:pPr lvl="0"/>
            <a:r>
              <a:rPr lang="en-GB" dirty="0"/>
              <a:t>XXXX</a:t>
            </a:r>
            <a:endParaRPr lang="en-US" dirty="0"/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75E030F5-CE64-84F5-D2D5-4A9D489DE93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 hasCustomPrompt="1"/>
          </p:nvPr>
        </p:nvSpPr>
        <p:spPr>
          <a:xfrm>
            <a:off x="425323" y="2568575"/>
            <a:ext cx="5269040" cy="6762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Stat description here</a:t>
            </a:r>
            <a:endParaRPr lang="en-US" dirty="0"/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4F48CE91-9748-FBCE-EE21-CEBC605857B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 hasCustomPrompt="1"/>
          </p:nvPr>
        </p:nvSpPr>
        <p:spPr>
          <a:xfrm>
            <a:off x="425196" y="4158037"/>
            <a:ext cx="5269167" cy="6762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Stat description here</a:t>
            </a:r>
            <a:endParaRPr lang="en-US" dirty="0"/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D2A79753-732C-55B2-A048-1B471BE501C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8" hasCustomPrompt="1"/>
          </p:nvPr>
        </p:nvSpPr>
        <p:spPr>
          <a:xfrm>
            <a:off x="425069" y="5740244"/>
            <a:ext cx="5269294" cy="6762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Stat description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73290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rmer story (befor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0EE959B7-79AA-EE97-56EA-CE21B73CC57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0"/>
          </p:nvPr>
        </p:nvSpPr>
        <p:spPr>
          <a:xfrm>
            <a:off x="0" y="1176338"/>
            <a:ext cx="4800599" cy="51384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28C9B93-DD2E-5D7A-E38D-E2B4368B69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6314763"/>
            <a:ext cx="4800600" cy="543237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95BF9A9-9638-4AF2-84F1-6DF71C7C16E7}"/>
              </a:ext>
            </a:extLst>
          </p:cNvPr>
          <p:cNvSpPr/>
          <p:nvPr userDrawn="1"/>
        </p:nvSpPr>
        <p:spPr>
          <a:xfrm>
            <a:off x="11027121" y="-1"/>
            <a:ext cx="1164879" cy="1171575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black and white pattern&#10;&#10;AI-generated content may be incorrect.">
            <a:extLst>
              <a:ext uri="{FF2B5EF4-FFF2-40B4-BE49-F238E27FC236}">
                <a16:creationId xmlns:a16="http://schemas.microsoft.com/office/drawing/2014/main" id="{DE5CD47A-C79D-10F2-8276-1E6BDD93E986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7536" y="-1"/>
            <a:ext cx="1180532" cy="1180532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4B2E357-4BE9-DD1A-84FD-DEE79C79170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2" hasCustomPrompt="1"/>
          </p:nvPr>
        </p:nvSpPr>
        <p:spPr>
          <a:xfrm>
            <a:off x="425450" y="247524"/>
            <a:ext cx="9207500" cy="831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>
                <a:solidFill>
                  <a:schemeClr val="bg1"/>
                </a:solidFill>
                <a:latin typeface="Impact" panose="020B0806030902050204" pitchFamily="34" charset="0"/>
              </a:defRPr>
            </a:lvl1pPr>
          </a:lstStyle>
          <a:p>
            <a:pPr lvl="0"/>
            <a:r>
              <a:rPr lang="en-GB" dirty="0"/>
              <a:t>FARMER STORY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3840781E-DCEA-025C-B345-7A6F983524E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3862" y="1749544"/>
            <a:ext cx="5976937" cy="40767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ct val="150000"/>
              </a:lnSpc>
            </a:pPr>
            <a:r>
              <a:rPr lang="en-US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Before working with Ripple Effect: (+ list in bullet points)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B853BCD4-1E5F-6E76-626C-DC006ECDD64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4" hasCustomPrompt="1"/>
          </p:nvPr>
        </p:nvSpPr>
        <p:spPr>
          <a:xfrm>
            <a:off x="146049" y="6426167"/>
            <a:ext cx="4508500" cy="36861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Farmer name, country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12465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rmer story (aft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310541B-7B6B-5297-E37C-825FB19D401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5286064"/>
            <a:ext cx="4800600" cy="1571936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0D0596ED-FE91-0CCD-6806-62025687B4F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0"/>
          </p:nvPr>
        </p:nvSpPr>
        <p:spPr>
          <a:xfrm>
            <a:off x="0" y="1176338"/>
            <a:ext cx="4800600" cy="4109726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E86B964-544C-B823-57D8-F3C7E9AE4E66}"/>
              </a:ext>
            </a:extLst>
          </p:cNvPr>
          <p:cNvSpPr/>
          <p:nvPr userDrawn="1"/>
        </p:nvSpPr>
        <p:spPr>
          <a:xfrm>
            <a:off x="11027121" y="-1"/>
            <a:ext cx="1164879" cy="117157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93AB7AE-8AF1-42D0-55EB-0700AADF495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2" hasCustomPrompt="1"/>
          </p:nvPr>
        </p:nvSpPr>
        <p:spPr>
          <a:xfrm>
            <a:off x="425450" y="247524"/>
            <a:ext cx="9207500" cy="831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>
                <a:solidFill>
                  <a:schemeClr val="bg1"/>
                </a:solidFill>
                <a:latin typeface="Impact" panose="020B0806030902050204" pitchFamily="34" charset="0"/>
              </a:defRPr>
            </a:lvl1pPr>
          </a:lstStyle>
          <a:p>
            <a:pPr lvl="0"/>
            <a:r>
              <a:rPr lang="en-GB" dirty="0"/>
              <a:t>FARMER STORY</a:t>
            </a:r>
            <a:endParaRPr lang="en-US" dirty="0"/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B5DBB16C-711D-E663-8F8F-DBCDA89E8CD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 hasCustomPrompt="1"/>
          </p:nvPr>
        </p:nvSpPr>
        <p:spPr>
          <a:xfrm>
            <a:off x="5503862" y="1514153"/>
            <a:ext cx="5976937" cy="433438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600"/>
            </a:lvl1pPr>
          </a:lstStyle>
          <a:p>
            <a:pPr>
              <a:lnSpc>
                <a:spcPct val="150000"/>
              </a:lnSpc>
            </a:pPr>
            <a:r>
              <a:rPr lang="en-US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What (name) has achieved since working with us: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7EE77CB0-0BC6-0936-BC72-04548F75536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46050" y="5380672"/>
            <a:ext cx="4508500" cy="1412875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“(Short quote from farmer here)” + name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44331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(purpl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456C14C-2BE3-01A0-29DC-67BAD12CE38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60738E5-01D1-83EA-E352-A1F87BED6EA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pic>
        <p:nvPicPr>
          <p:cNvPr id="8" name="Picture 7" descr="A close up of white text&#10;&#10;AI-generated content may be incorrect.">
            <a:extLst>
              <a:ext uri="{FF2B5EF4-FFF2-40B4-BE49-F238E27FC236}">
                <a16:creationId xmlns:a16="http://schemas.microsoft.com/office/drawing/2014/main" id="{5D6A1680-1B0F-D912-86CE-06D756BA9B4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5764" y="6161835"/>
            <a:ext cx="1570161" cy="518153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3A3FDB69-10C8-DDDA-C520-D1131D4904D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 hasCustomPrompt="1"/>
          </p:nvPr>
        </p:nvSpPr>
        <p:spPr>
          <a:xfrm>
            <a:off x="6446838" y="371475"/>
            <a:ext cx="5340350" cy="56118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“(Quote)” – name, country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99501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(purpl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456C14C-2BE3-01A0-29DC-67BAD12CE38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B6DB7C16-E908-EC75-F6E5-F260ECF982B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0"/>
          </p:nvPr>
        </p:nvSpPr>
        <p:spPr>
          <a:xfrm>
            <a:off x="6095998" y="0"/>
            <a:ext cx="60960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A3C4102E-2EE0-DD84-99B9-4710200A9E3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7824" y="389582"/>
            <a:ext cx="5340350" cy="56118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“(Quote)” – name, country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61185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(lar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hart Placeholder 6">
            <a:extLst>
              <a:ext uri="{FF2B5EF4-FFF2-40B4-BE49-F238E27FC236}">
                <a16:creationId xmlns:a16="http://schemas.microsoft.com/office/drawing/2014/main" id="{6245AE40-5948-0679-C86D-D8FD8E658699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896938" y="1638300"/>
            <a:ext cx="10507662" cy="394811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439423-5581-3D1A-BD5F-015B3DA5DC34}"/>
              </a:ext>
            </a:extLst>
          </p:cNvPr>
          <p:cNvSpPr/>
          <p:nvPr userDrawn="1"/>
        </p:nvSpPr>
        <p:spPr>
          <a:xfrm>
            <a:off x="11027121" y="-1"/>
            <a:ext cx="1164879" cy="1171575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black and white pattern&#10;&#10;AI-generated content may be incorrect.">
            <a:extLst>
              <a:ext uri="{FF2B5EF4-FFF2-40B4-BE49-F238E27FC236}">
                <a16:creationId xmlns:a16="http://schemas.microsoft.com/office/drawing/2014/main" id="{A04F58A7-CFC6-6053-4D27-207749522211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4136" y="0"/>
            <a:ext cx="1180882" cy="1181867"/>
          </a:xfrm>
          <a:prstGeom prst="rect">
            <a:avLst/>
          </a:prstGeom>
        </p:spPr>
      </p:pic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30374261-644F-EA7A-D418-C0E62C208EA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2" hasCustomPrompt="1"/>
          </p:nvPr>
        </p:nvSpPr>
        <p:spPr>
          <a:xfrm>
            <a:off x="425450" y="247524"/>
            <a:ext cx="9207500" cy="831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>
                <a:solidFill>
                  <a:schemeClr val="bg1"/>
                </a:solidFill>
                <a:latin typeface="Impact" panose="020B0806030902050204" pitchFamily="34" charset="0"/>
              </a:defRPr>
            </a:lvl1pPr>
          </a:lstStyle>
          <a:p>
            <a:pPr lvl="0"/>
            <a:r>
              <a:rPr lang="en-GB" dirty="0"/>
              <a:t>NAME OF SCHART/GRAPH/TABLE</a:t>
            </a:r>
            <a:endParaRPr lang="en-US" dirty="0"/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0CEF246B-C640-5894-CF73-A9C540963DD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 hasCustomPrompt="1"/>
          </p:nvPr>
        </p:nvSpPr>
        <p:spPr>
          <a:xfrm>
            <a:off x="425450" y="5793569"/>
            <a:ext cx="9741592" cy="81690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Short explanation of what it’s showing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1572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(medium/smal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hart Placeholder 6">
            <a:extLst>
              <a:ext uri="{FF2B5EF4-FFF2-40B4-BE49-F238E27FC236}">
                <a16:creationId xmlns:a16="http://schemas.microsoft.com/office/drawing/2014/main" id="{BFDE56C0-1273-5B08-2680-7CBF3728F869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542925" y="1792288"/>
            <a:ext cx="5553075" cy="45180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pic>
        <p:nvPicPr>
          <p:cNvPr id="9" name="Picture 8" descr="A black and white polka dot pattern&#10;&#10;AI-generated content may be incorrect.">
            <a:extLst>
              <a:ext uri="{FF2B5EF4-FFF2-40B4-BE49-F238E27FC236}">
                <a16:creationId xmlns:a16="http://schemas.microsoft.com/office/drawing/2014/main" id="{A08CC7B1-3C8B-0DF1-EB99-5B9032BA745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2500" y="0"/>
            <a:ext cx="1174750" cy="1174750"/>
          </a:xfrm>
          <a:prstGeom prst="rect">
            <a:avLst/>
          </a:prstGeom>
        </p:spPr>
      </p:pic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9D4FDCC4-9E04-11B6-93C9-2726F84E0A5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2" hasCustomPrompt="1"/>
          </p:nvPr>
        </p:nvSpPr>
        <p:spPr>
          <a:xfrm>
            <a:off x="425450" y="247524"/>
            <a:ext cx="9207500" cy="831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>
                <a:solidFill>
                  <a:schemeClr val="bg1"/>
                </a:solidFill>
                <a:latin typeface="Impact" panose="020B0806030902050204" pitchFamily="34" charset="0"/>
              </a:defRPr>
            </a:lvl1pPr>
          </a:lstStyle>
          <a:p>
            <a:pPr lvl="0"/>
            <a:r>
              <a:rPr lang="en-GB" dirty="0"/>
              <a:t>NAME OF SCHART/GRAPH/TABLE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5507A6A-3A88-AA8D-14B8-F6D9F1346CF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657682" y="1792288"/>
            <a:ext cx="4991393" cy="16765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Short explanation of what it’s showing</a:t>
            </a:r>
            <a:endParaRPr lang="en-US" dirty="0"/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90B1DB03-5DBA-CDF1-8BD3-060EAD78665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657682" y="3699613"/>
            <a:ext cx="4991393" cy="2058391"/>
          </a:xfrm>
          <a:prstGeom prst="rect">
            <a:avLst/>
          </a:prstGeom>
        </p:spPr>
        <p:txBody>
          <a:bodyPr/>
          <a:lstStyle>
            <a:lvl1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K</a:t>
            </a:r>
            <a:r>
              <a:rPr lang="en-US" dirty="0" err="1"/>
              <a:t>ey</a:t>
            </a:r>
            <a:r>
              <a:rPr lang="en-US" dirty="0"/>
              <a:t> takeaways in bullet points</a:t>
            </a:r>
          </a:p>
        </p:txBody>
      </p:sp>
    </p:spTree>
    <p:extLst>
      <p:ext uri="{BB962C8B-B14F-4D97-AF65-F5344CB8AC3E}">
        <p14:creationId xmlns:p14="http://schemas.microsoft.com/office/powerpoint/2010/main" val="21974617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blem/Solu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16F870F-204D-BEAD-553D-986CDD055D9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12192000" cy="589380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Isosceles Triangle 3">
            <a:extLst>
              <a:ext uri="{FF2B5EF4-FFF2-40B4-BE49-F238E27FC236}">
                <a16:creationId xmlns:a16="http://schemas.microsoft.com/office/drawing/2014/main" id="{783DA9D6-54B1-8687-6A59-A147B1F8CC4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rot="5400000">
            <a:off x="2519104" y="2842953"/>
            <a:ext cx="6858000" cy="1172094"/>
          </a:xfrm>
          <a:prstGeom prst="triangl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54D0275-E408-90A1-4278-80C8056E662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-51303" y="-2"/>
            <a:ext cx="5413360" cy="6858001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741A2C1-E17B-D10E-9CFD-6B8FD7DED0B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583130" y="176768"/>
            <a:ext cx="25053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latin typeface="Impact" panose="020B0806030902050204" pitchFamily="34" charset="0"/>
                <a:cs typeface="Teko SemiBold" panose="02000000000000000000" pitchFamily="2" charset="0"/>
              </a:rPr>
              <a:t>PROBLEM</a:t>
            </a:r>
            <a:endParaRPr lang="en-US" sz="4800" dirty="0">
              <a:latin typeface="Impact" panose="020B0806030902050204" pitchFamily="34" charset="0"/>
              <a:cs typeface="Teko SemiBold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F9DA382-28B8-C887-65E7-6025586B95D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6831530" y="176766"/>
            <a:ext cx="26483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latin typeface="Impact" panose="020B0806030902050204" pitchFamily="34" charset="0"/>
                <a:cs typeface="Teko SemiBold" panose="02000000000000000000" pitchFamily="2" charset="0"/>
              </a:rPr>
              <a:t>SOLUTION</a:t>
            </a:r>
            <a:endParaRPr lang="en-US" sz="4800" dirty="0">
              <a:latin typeface="Impact" panose="020B0806030902050204" pitchFamily="34" charset="0"/>
              <a:cs typeface="Teko SemiBold" panose="02000000000000000000" pitchFamily="2" charset="0"/>
            </a:endParaRP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52FBB9E2-E31C-2349-CCF2-A711FCE6EFB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4" hasCustomPrompt="1"/>
          </p:nvPr>
        </p:nvSpPr>
        <p:spPr>
          <a:xfrm>
            <a:off x="6831530" y="3428998"/>
            <a:ext cx="4991393" cy="2247525"/>
          </a:xfrm>
          <a:prstGeom prst="rect">
            <a:avLst/>
          </a:prstGeom>
        </p:spPr>
        <p:txBody>
          <a:bodyPr/>
          <a:lstStyle>
            <a:lvl1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Results listed in bullet points</a:t>
            </a:r>
            <a:endParaRPr lang="en-US" dirty="0"/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E5082A65-C739-716E-91E1-EC70211C67E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5" hasCustomPrompt="1"/>
          </p:nvPr>
        </p:nvSpPr>
        <p:spPr>
          <a:xfrm>
            <a:off x="583130" y="3428998"/>
            <a:ext cx="4991393" cy="2247526"/>
          </a:xfrm>
          <a:prstGeom prst="rect">
            <a:avLst/>
          </a:prstGeom>
        </p:spPr>
        <p:txBody>
          <a:bodyPr/>
          <a:lstStyle>
            <a:lvl1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Consequences listed in bullet points</a:t>
            </a:r>
            <a:endParaRPr lang="en-US" dirty="0"/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3802326F-F0F6-8200-8C62-9DCBA425367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 hasCustomPrompt="1"/>
          </p:nvPr>
        </p:nvSpPr>
        <p:spPr>
          <a:xfrm>
            <a:off x="6831529" y="1568346"/>
            <a:ext cx="4991393" cy="16765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Short explanation of solution here</a:t>
            </a:r>
            <a:endParaRPr lang="en-US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1B7E2296-FBD2-4B1F-6216-7CF711CF61C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 hasCustomPrompt="1"/>
          </p:nvPr>
        </p:nvSpPr>
        <p:spPr>
          <a:xfrm>
            <a:off x="592736" y="1568345"/>
            <a:ext cx="4991393" cy="16765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Short explanation of problem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64528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fore/Af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1933688-AA3E-049A-5E85-3757F68EA38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B12B37-2E96-811D-FB6C-301C111D2A1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6096000" y="0"/>
            <a:ext cx="6096000" cy="6858001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A close up of white text&#10;&#10;AI-generated content may be incorrect.">
            <a:extLst>
              <a:ext uri="{FF2B5EF4-FFF2-40B4-BE49-F238E27FC236}">
                <a16:creationId xmlns:a16="http://schemas.microsoft.com/office/drawing/2014/main" id="{775B5788-64BB-143F-170D-E708C8F8855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7777" y="6058051"/>
            <a:ext cx="1639013" cy="54087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7E84D1F-D36B-8713-1B4B-5D70BD77E51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583130" y="176768"/>
            <a:ext cx="1996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latin typeface="Impact" panose="020B0806030902050204" pitchFamily="34" charset="0"/>
                <a:cs typeface="Teko SemiBold" panose="02000000000000000000" pitchFamily="2" charset="0"/>
              </a:rPr>
              <a:t>BEFORE</a:t>
            </a:r>
            <a:endParaRPr lang="en-US" sz="4800" dirty="0">
              <a:latin typeface="Impact" panose="020B0806030902050204" pitchFamily="34" charset="0"/>
              <a:cs typeface="Teko SemiBold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0AB379D-7A44-FEC7-658A-7438B6F32F2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6831530" y="176767"/>
            <a:ext cx="17815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chemeClr val="bg1"/>
                </a:solidFill>
                <a:latin typeface="Impact" panose="020B0806030902050204" pitchFamily="34" charset="0"/>
                <a:cs typeface="Teko SemiBold" panose="02000000000000000000" pitchFamily="2" charset="0"/>
              </a:rPr>
              <a:t>AFTER</a:t>
            </a:r>
            <a:endParaRPr lang="en-US" sz="4800" dirty="0">
              <a:solidFill>
                <a:schemeClr val="bg1"/>
              </a:solidFill>
              <a:latin typeface="Impact" panose="020B0806030902050204" pitchFamily="34" charset="0"/>
              <a:cs typeface="Teko SemiBold" panose="02000000000000000000" pitchFamily="2" charset="0"/>
            </a:endParaRP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CC148AAA-C7F5-B8A4-0239-0B025A53E72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2736" y="1568345"/>
            <a:ext cx="4991393" cy="16765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Short explanation of before here</a:t>
            </a:r>
            <a:endParaRPr lang="en-US" dirty="0"/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FE658F4A-4D4F-5D52-60B6-001088951F5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41136" y="1568345"/>
            <a:ext cx="4991393" cy="16765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Short explanation of after here</a:t>
            </a:r>
            <a:endParaRPr lang="en-US" dirty="0"/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5FC0B51E-FA45-0FC4-65CF-5ABAC726C48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31530" y="3428998"/>
            <a:ext cx="4991393" cy="2247525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Results listed in bullet points</a:t>
            </a:r>
            <a:endParaRPr lang="en-US" dirty="0"/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177ED919-D797-F341-7E43-3648C1BECCC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83130" y="3428998"/>
            <a:ext cx="4991393" cy="2247526"/>
          </a:xfrm>
          <a:prstGeom prst="rect">
            <a:avLst/>
          </a:prstGeom>
        </p:spPr>
        <p:txBody>
          <a:bodyPr/>
          <a:lstStyle>
            <a:lvl1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Issues listed in bullet points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1115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ivider (gre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0FC4DE6-CF3A-B0DC-190C-E11A147E393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black and white circle with a black center&#10;&#10;AI-generated content may be incorrect.">
            <a:extLst>
              <a:ext uri="{FF2B5EF4-FFF2-40B4-BE49-F238E27FC236}">
                <a16:creationId xmlns:a16="http://schemas.microsoft.com/office/drawing/2014/main" id="{1FC96383-5643-73F1-E454-6436F90AE86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b="50000"/>
          <a:stretch>
            <a:fillRect/>
          </a:stretch>
        </p:blipFill>
        <p:spPr>
          <a:xfrm>
            <a:off x="0" y="2120141"/>
            <a:ext cx="4753069" cy="4737860"/>
          </a:xfrm>
          <a:prstGeom prst="rect">
            <a:avLst/>
          </a:prstGeom>
        </p:spPr>
      </p:pic>
      <p:pic>
        <p:nvPicPr>
          <p:cNvPr id="7" name="Picture 6" descr="A close up of white text&#10;&#10;AI-generated content may be incorrect.">
            <a:extLst>
              <a:ext uri="{FF2B5EF4-FFF2-40B4-BE49-F238E27FC236}">
                <a16:creationId xmlns:a16="http://schemas.microsoft.com/office/drawing/2014/main" id="{AB536DF8-B627-E1CC-E00E-FA6CD3F81AC0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9689" y="6106116"/>
            <a:ext cx="1570161" cy="518153"/>
          </a:xfrm>
          <a:prstGeom prst="rect">
            <a:avLst/>
          </a:prstGeom>
        </p:spPr>
      </p:pic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5D5BD453-5FB7-3917-8215-78DDED4BD98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0" hasCustomPrompt="1"/>
          </p:nvPr>
        </p:nvSpPr>
        <p:spPr>
          <a:xfrm>
            <a:off x="4578698" y="1931193"/>
            <a:ext cx="6826250" cy="29956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 b="0">
                <a:solidFill>
                  <a:schemeClr val="bg1"/>
                </a:solidFill>
                <a:latin typeface="Impact" panose="020B080603090205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SECTION TITLE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8032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stainable Agriculture (ready to us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A0D2D8B-882C-23B1-86F0-28761E528C0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425451" y="1379679"/>
            <a:ext cx="6044176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Our sustainable agriculture methods follow the </a:t>
            </a:r>
            <a:r>
              <a:rPr lang="en-GB" sz="2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agroecological and climate-positive approach (ACPA),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benefiting both people and planet.</a:t>
            </a:r>
          </a:p>
          <a:p>
            <a:endParaRPr lang="en-GB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Learning growing techniques tailored to location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Making nutrient-rich compost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Boosting soil fertility and water retention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Biological pest and weed control (push-pull)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Agroforestry incorporating multi-purpose trees into farms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Improved livestock management for access to protein and better animal welfare</a:t>
            </a:r>
          </a:p>
        </p:txBody>
      </p:sp>
      <p:pic>
        <p:nvPicPr>
          <p:cNvPr id="7" name="Picture 6" descr="A person holding leaves in a garden&#10;&#10;AI-generated content may be incorrect.">
            <a:extLst>
              <a:ext uri="{FF2B5EF4-FFF2-40B4-BE49-F238E27FC236}">
                <a16:creationId xmlns:a16="http://schemas.microsoft.com/office/drawing/2014/main" id="{8BB494FD-E9D4-A062-BEBE-B98187350A1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102000"/>
                    </a14:imgEffect>
                    <a14:imgEffect>
                      <a14:brightnessContrast bright="20000"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320" t="15322" r="27219" b="-2277"/>
          <a:stretch/>
        </p:blipFill>
        <p:spPr>
          <a:xfrm>
            <a:off x="6660682" y="1154435"/>
            <a:ext cx="5531318" cy="570356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34F37BE-7AB3-B839-4144-3696FDF6666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6660682" y="5601903"/>
            <a:ext cx="5531316" cy="1256097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60F802C-6742-70D9-5632-1F9DC27F3C6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6764980" y="5703565"/>
            <a:ext cx="53901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result: communities become empowered to feed their families nutritious meals and grow surplus produce to sell.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4DD4529-2F77-DB59-8C9A-6B66F7F64B7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1027121" y="0"/>
            <a:ext cx="1164879" cy="115443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A black and white pattern&#10;&#10;AI-generated content may be incorrect.">
            <a:extLst>
              <a:ext uri="{FF2B5EF4-FFF2-40B4-BE49-F238E27FC236}">
                <a16:creationId xmlns:a16="http://schemas.microsoft.com/office/drawing/2014/main" id="{A92C1F6A-A97C-EF14-DE4D-7F7DA880234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80"/>
          <a:stretch>
            <a:fillRect/>
          </a:stretch>
        </p:blipFill>
        <p:spPr>
          <a:xfrm>
            <a:off x="9842019" y="0"/>
            <a:ext cx="1185101" cy="1154434"/>
          </a:xfrm>
          <a:prstGeom prst="rect">
            <a:avLst/>
          </a:prstGeom>
        </p:spPr>
      </p:pic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70775690-A7FC-C8FF-3ACD-DAAF15795FC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2" hasCustomPrompt="1"/>
          </p:nvPr>
        </p:nvSpPr>
        <p:spPr>
          <a:xfrm>
            <a:off x="425450" y="247524"/>
            <a:ext cx="9207500" cy="831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>
                <a:solidFill>
                  <a:schemeClr val="bg1"/>
                </a:solidFill>
                <a:latin typeface="Impact" panose="020B0806030902050204" pitchFamily="34" charset="0"/>
              </a:defRPr>
            </a:lvl1pPr>
          </a:lstStyle>
          <a:p>
            <a:pPr lvl="0"/>
            <a:r>
              <a:rPr lang="en-GB" dirty="0"/>
              <a:t>SUSTAINABLE AGRICULTURE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42410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nder &amp; Social Inclusion (ready to us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people holding potatoes&#10;&#10;AI-generated content may be incorrect.">
            <a:extLst>
              <a:ext uri="{FF2B5EF4-FFF2-40B4-BE49-F238E27FC236}">
                <a16:creationId xmlns:a16="http://schemas.microsoft.com/office/drawing/2014/main" id="{0B41FA1C-6CD6-B719-19E4-2DC55D17E50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105000"/>
                    </a14:imgEffect>
                    <a14:imgEffect>
                      <a14:brightnessContrast bright="20000"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600" t="5560" r="29416" b="9844"/>
          <a:stretch/>
        </p:blipFill>
        <p:spPr>
          <a:xfrm>
            <a:off x="6660680" y="1181867"/>
            <a:ext cx="5531318" cy="495975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5648EEA-5962-0C81-B3CB-BE75588E94A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425451" y="1379679"/>
            <a:ext cx="604417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Our approach ensures no one is left behind, creating fairer, more resilient communities.</a:t>
            </a:r>
          </a:p>
          <a:p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Actively recruiting women to boost influence and leadership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Using the Transformative Household Methodology (THM) to shift mindsets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Applying the ACAP framework (Access, Communication, Attitude, Participation) to remove barriers for people with disabilities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Supporting young adults with vocational training, entrepreneurship skills, and apprenticeships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663F8A7-9089-2E85-6DD6-7003607F7B1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6660682" y="5823284"/>
            <a:ext cx="5531316" cy="1034716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9945E49-2435-E929-FF21-EBA1676B3C8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6764980" y="5960106"/>
            <a:ext cx="53901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result: stronger families, empowered</a:t>
            </a:r>
          </a:p>
          <a:p>
            <a:r>
              <a:rPr lang="en-GB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individuals, and lasting social change.</a:t>
            </a:r>
          </a:p>
        </p:txBody>
      </p:sp>
      <p:pic>
        <p:nvPicPr>
          <p:cNvPr id="10" name="Picture 9" descr="A black and white pattern&#10;&#10;AI-generated content may be incorrect.">
            <a:extLst>
              <a:ext uri="{FF2B5EF4-FFF2-40B4-BE49-F238E27FC236}">
                <a16:creationId xmlns:a16="http://schemas.microsoft.com/office/drawing/2014/main" id="{BBCEC19C-097F-C17D-B276-C56DB6DFF85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4136" y="0"/>
            <a:ext cx="1180882" cy="1181867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4A47BD0-C146-ADBB-67B0-B11672E2B04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2" hasCustomPrompt="1"/>
          </p:nvPr>
        </p:nvSpPr>
        <p:spPr>
          <a:xfrm>
            <a:off x="425450" y="247524"/>
            <a:ext cx="9207500" cy="831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>
                <a:solidFill>
                  <a:schemeClr val="bg1"/>
                </a:solidFill>
                <a:latin typeface="Impact" panose="020B0806030902050204" pitchFamily="34" charset="0"/>
              </a:defRPr>
            </a:lvl1pPr>
          </a:lstStyle>
          <a:p>
            <a:pPr lvl="0"/>
            <a:r>
              <a:rPr lang="en-GB" dirty="0"/>
              <a:t>GENDER &amp; SOCIAL INCLUSION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94799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terprise Development (ready to us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holding bags of food&#10;&#10;AI-generated content may be incorrect.">
            <a:extLst>
              <a:ext uri="{FF2B5EF4-FFF2-40B4-BE49-F238E27FC236}">
                <a16:creationId xmlns:a16="http://schemas.microsoft.com/office/drawing/2014/main" id="{9A697745-606C-0F0E-CF8D-C1EE37511DA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45" r="10315" b="5891"/>
          <a:stretch/>
        </p:blipFill>
        <p:spPr>
          <a:xfrm>
            <a:off x="6660683" y="1180531"/>
            <a:ext cx="5531316" cy="454671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53E259A-4385-AA70-D44B-0C90DB73C85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425451" y="1379679"/>
            <a:ext cx="6044176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We support farming families to grow resilient livelihoods by building sustainable businesses that thrive beyond subsistence.</a:t>
            </a:r>
          </a:p>
          <a:p>
            <a:endParaRPr lang="en-GB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Supporting farmers to diversify income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Training in financial literacy, marketing, and recordkeeping to build business confidence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Forming and strengthening self-help groups and cooperatives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Linking participants with local markets, finance providers, and supply chains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Providing youth with entrepreneurship training and start-up support to drive innovation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193951D-71C3-A2B3-3452-D77F91569E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6660682" y="5691738"/>
            <a:ext cx="5531316" cy="116626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63165EF-CA5C-0F9C-57EA-016AF19B717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6764980" y="5732931"/>
            <a:ext cx="53901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result: increased income, thriving rural economies, and communities equipped to invest in their futures.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5591E7C-90EF-AABC-E7A0-0C0267C3A6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1027121" y="-1"/>
            <a:ext cx="1164879" cy="1171575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black and white pattern&#10;&#10;AI-generated content may be incorrect.">
            <a:extLst>
              <a:ext uri="{FF2B5EF4-FFF2-40B4-BE49-F238E27FC236}">
                <a16:creationId xmlns:a16="http://schemas.microsoft.com/office/drawing/2014/main" id="{99DBD973-D95D-8079-A1A5-64EFCB7573B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7536" y="-1"/>
            <a:ext cx="1180532" cy="1180532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3576665-4B41-29E8-F63F-F556BD7F411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2" hasCustomPrompt="1"/>
          </p:nvPr>
        </p:nvSpPr>
        <p:spPr>
          <a:xfrm>
            <a:off x="425450" y="247524"/>
            <a:ext cx="9207500" cy="831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>
                <a:solidFill>
                  <a:schemeClr val="bg1"/>
                </a:solidFill>
                <a:latin typeface="Impact" panose="020B0806030902050204" pitchFamily="34" charset="0"/>
              </a:defRPr>
            </a:lvl1pPr>
          </a:lstStyle>
          <a:p>
            <a:pPr lvl="0"/>
            <a:r>
              <a:rPr lang="en-GB" dirty="0"/>
              <a:t>ENTERPRISE DEVELOPMENT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022025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(end of presentatio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AE43D3E-CB0B-A2F7-B83B-D9FC0C1E594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42A707F-4BC7-EBA6-2E26-B278BC29ED1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555056" y="683719"/>
            <a:ext cx="498588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>
                <a:solidFill>
                  <a:schemeClr val="bg1"/>
                </a:solidFill>
                <a:latin typeface="Impact" panose="020B0806030902050204" pitchFamily="34" charset="0"/>
                <a:cs typeface="Teko SemiBold" panose="02000000000000000000" pitchFamily="2" charset="0"/>
              </a:rPr>
              <a:t>THANK YOU</a:t>
            </a:r>
            <a:endParaRPr lang="en-US" sz="8000" dirty="0">
              <a:solidFill>
                <a:schemeClr val="bg1"/>
              </a:solidFill>
              <a:latin typeface="Impact" panose="020B0806030902050204" pitchFamily="34" charset="0"/>
              <a:cs typeface="Teko SemiBold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478770-02E0-A472-B4D3-F0F2EE50582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830789" y="2538331"/>
            <a:ext cx="44344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To learn more about our work, visit</a:t>
            </a:r>
            <a:endParaRPr lang="en-US" sz="2000" b="1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pic>
        <p:nvPicPr>
          <p:cNvPr id="8" name="Picture 7" descr="A person holding a plant&#10;&#10;AI-generated content may be incorrect.">
            <a:extLst>
              <a:ext uri="{FF2B5EF4-FFF2-40B4-BE49-F238E27FC236}">
                <a16:creationId xmlns:a16="http://schemas.microsoft.com/office/drawing/2014/main" id="{C93BCE41-DBFF-2225-F979-D305F14E0AD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" r="37746"/>
          <a:stretch/>
        </p:blipFill>
        <p:spPr>
          <a:xfrm>
            <a:off x="6096000" y="0"/>
            <a:ext cx="6116180" cy="63881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6BECA5C-CF31-0DD8-294E-2C2E99A56A7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901416" y="2896122"/>
            <a:ext cx="429316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b="1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rippleeffect.org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pic>
        <p:nvPicPr>
          <p:cNvPr id="10" name="Picture 2" descr="QR Creator - Free QR code generator">
            <a:extLst>
              <a:ext uri="{FF2B5EF4-FFF2-40B4-BE49-F238E27FC236}">
                <a16:creationId xmlns:a16="http://schemas.microsoft.com/office/drawing/2014/main" id="{C96148CB-BF90-860C-DD26-24BECA649DB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2649" y="4015110"/>
            <a:ext cx="1790700" cy="179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White Arrows PNGs for Free Download">
            <a:extLst>
              <a:ext uri="{FF2B5EF4-FFF2-40B4-BE49-F238E27FC236}">
                <a16:creationId xmlns:a16="http://schemas.microsoft.com/office/drawing/2014/main" id="{E2EB2060-EF09-0523-CBFB-31E1AC88B2C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625798">
            <a:off x="1436451" y="3823852"/>
            <a:ext cx="699538" cy="699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5EDF234-25E4-012B-0812-8E559FF50CB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475016" y="6131850"/>
            <a:ext cx="51459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Follow us on socials: @RippleEffectNGO</a:t>
            </a:r>
            <a:endParaRPr lang="en-US" sz="2000" b="1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pic>
        <p:nvPicPr>
          <p:cNvPr id="13" name="Picture 12" descr="A close up of white text&#10;&#10;AI-generated content may be incorrect.">
            <a:extLst>
              <a:ext uri="{FF2B5EF4-FFF2-40B4-BE49-F238E27FC236}">
                <a16:creationId xmlns:a16="http://schemas.microsoft.com/office/drawing/2014/main" id="{57F22015-AD66-F436-2E44-B8CE20C597C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436" y="5497879"/>
            <a:ext cx="1958579" cy="646331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49CE0438-65A8-B01D-D046-C940329DA2B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6095993" y="6388100"/>
            <a:ext cx="6116180" cy="46990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30E2F1A-E0D0-4022-A24A-14861F63BA1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6176034" y="6449131"/>
            <a:ext cx="57835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Adanech and her coffee crop – Ethiopia project participant</a:t>
            </a: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057581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(custom 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AE43D3E-CB0B-A2F7-B83B-D9FC0C1E594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42A707F-4BC7-EBA6-2E26-B278BC29ED1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555056" y="683719"/>
            <a:ext cx="498588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>
                <a:solidFill>
                  <a:schemeClr val="bg1"/>
                </a:solidFill>
                <a:latin typeface="Impact" panose="020B0806030902050204" pitchFamily="34" charset="0"/>
                <a:cs typeface="Teko SemiBold" panose="02000000000000000000" pitchFamily="2" charset="0"/>
              </a:rPr>
              <a:t>THANK YOU</a:t>
            </a:r>
            <a:endParaRPr lang="en-US" sz="8000" dirty="0">
              <a:solidFill>
                <a:schemeClr val="bg1"/>
              </a:solidFill>
              <a:latin typeface="Impact" panose="020B0806030902050204" pitchFamily="34" charset="0"/>
              <a:cs typeface="Teko SemiBold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478770-02E0-A472-B4D3-F0F2EE50582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830789" y="2538331"/>
            <a:ext cx="44344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To learn more about our work, visit</a:t>
            </a:r>
            <a:endParaRPr lang="en-US" sz="2000" b="1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6BECA5C-CF31-0DD8-294E-2C2E99A56A7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901416" y="2896122"/>
            <a:ext cx="429316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b="1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rippleeffect.org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pic>
        <p:nvPicPr>
          <p:cNvPr id="10" name="Picture 2" descr="QR Creator - Free QR code generator">
            <a:extLst>
              <a:ext uri="{FF2B5EF4-FFF2-40B4-BE49-F238E27FC236}">
                <a16:creationId xmlns:a16="http://schemas.microsoft.com/office/drawing/2014/main" id="{C96148CB-BF90-860C-DD26-24BECA649DB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2649" y="4015110"/>
            <a:ext cx="1790700" cy="179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White Arrows PNGs for Free Download">
            <a:extLst>
              <a:ext uri="{FF2B5EF4-FFF2-40B4-BE49-F238E27FC236}">
                <a16:creationId xmlns:a16="http://schemas.microsoft.com/office/drawing/2014/main" id="{E2EB2060-EF09-0523-CBFB-31E1AC88B2C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625798">
            <a:off x="1436451" y="3823852"/>
            <a:ext cx="699538" cy="699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5EDF234-25E4-012B-0812-8E559FF50CB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475016" y="6131850"/>
            <a:ext cx="51459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Follow us on socials: @RippleEffectNGO</a:t>
            </a:r>
            <a:endParaRPr lang="en-US" sz="2000" b="1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AB86134-6301-7501-424F-92EC934DC8D5}"/>
              </a:ext>
            </a:extLst>
          </p:cNvPr>
          <p:cNvSpPr>
            <a:spLocks/>
          </p:cNvSpPr>
          <p:nvPr userDrawn="1"/>
        </p:nvSpPr>
        <p:spPr>
          <a:xfrm>
            <a:off x="6109392" y="5875002"/>
            <a:ext cx="6082608" cy="982998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 descr="A close up of white text&#10;&#10;AI-generated content may be incorrect.">
            <a:extLst>
              <a:ext uri="{FF2B5EF4-FFF2-40B4-BE49-F238E27FC236}">
                <a16:creationId xmlns:a16="http://schemas.microsoft.com/office/drawing/2014/main" id="{78A9DE4D-C986-3118-6513-DD72E15CFE85}"/>
              </a:ext>
            </a:extLst>
          </p:cNvPr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9689" y="6106116"/>
            <a:ext cx="1570161" cy="518153"/>
          </a:xfrm>
          <a:prstGeom prst="rect">
            <a:avLst/>
          </a:prstGeom>
        </p:spPr>
      </p:pic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B0E5EA73-5A8E-A4BC-C045-1EA9EF3F75A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60739" y="6039265"/>
            <a:ext cx="3879142" cy="68745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Insert photo caption here</a:t>
            </a:r>
            <a:endParaRPr lang="en-US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B3CA1335-AB53-B5C8-DD3B-37BDC0AEC32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108700" y="0"/>
            <a:ext cx="6083300" cy="587216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4234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ivider (oran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0FC4DE6-CF3A-B0DC-190C-E11A147E393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black and white circle with a black center&#10;&#10;AI-generated content may be incorrect.">
            <a:extLst>
              <a:ext uri="{FF2B5EF4-FFF2-40B4-BE49-F238E27FC236}">
                <a16:creationId xmlns:a16="http://schemas.microsoft.com/office/drawing/2014/main" id="{1FC96383-5643-73F1-E454-6436F90AE86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b="50000"/>
          <a:stretch>
            <a:fillRect/>
          </a:stretch>
        </p:blipFill>
        <p:spPr>
          <a:xfrm>
            <a:off x="0" y="2120141"/>
            <a:ext cx="4753069" cy="4737860"/>
          </a:xfrm>
          <a:prstGeom prst="rect">
            <a:avLst/>
          </a:prstGeom>
        </p:spPr>
      </p:pic>
      <p:pic>
        <p:nvPicPr>
          <p:cNvPr id="7" name="Picture 6" descr="A close up of white text&#10;&#10;AI-generated content may be incorrect.">
            <a:extLst>
              <a:ext uri="{FF2B5EF4-FFF2-40B4-BE49-F238E27FC236}">
                <a16:creationId xmlns:a16="http://schemas.microsoft.com/office/drawing/2014/main" id="{AB536DF8-B627-E1CC-E00E-FA6CD3F81AC0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9689" y="6106116"/>
            <a:ext cx="1570161" cy="518153"/>
          </a:xfrm>
          <a:prstGeom prst="rect">
            <a:avLst/>
          </a:prstGeom>
        </p:spPr>
      </p:pic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D20B01F0-DF14-0946-9E7F-51C4A925CAE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0" hasCustomPrompt="1"/>
          </p:nvPr>
        </p:nvSpPr>
        <p:spPr>
          <a:xfrm>
            <a:off x="4578698" y="1931193"/>
            <a:ext cx="6826250" cy="29956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 b="0">
                <a:solidFill>
                  <a:schemeClr val="bg1"/>
                </a:solidFill>
                <a:latin typeface="Impact" panose="020B080603090205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SECTION TITLE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666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ivider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0FC4DE6-CF3A-B0DC-190C-E11A147E393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black and white circle with a black center&#10;&#10;AI-generated content may be incorrect.">
            <a:extLst>
              <a:ext uri="{FF2B5EF4-FFF2-40B4-BE49-F238E27FC236}">
                <a16:creationId xmlns:a16="http://schemas.microsoft.com/office/drawing/2014/main" id="{1FC96383-5643-73F1-E454-6436F90AE86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b="50000"/>
          <a:stretch>
            <a:fillRect/>
          </a:stretch>
        </p:blipFill>
        <p:spPr>
          <a:xfrm>
            <a:off x="0" y="2120141"/>
            <a:ext cx="4753069" cy="4737860"/>
          </a:xfrm>
          <a:prstGeom prst="rect">
            <a:avLst/>
          </a:prstGeom>
        </p:spPr>
      </p:pic>
      <p:pic>
        <p:nvPicPr>
          <p:cNvPr id="7" name="Picture 6" descr="A close up of white text&#10;&#10;AI-generated content may be incorrect.">
            <a:extLst>
              <a:ext uri="{FF2B5EF4-FFF2-40B4-BE49-F238E27FC236}">
                <a16:creationId xmlns:a16="http://schemas.microsoft.com/office/drawing/2014/main" id="{AB536DF8-B627-E1CC-E00E-FA6CD3F81AC0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9689" y="6106116"/>
            <a:ext cx="1570161" cy="518153"/>
          </a:xfrm>
          <a:prstGeom prst="rect">
            <a:avLst/>
          </a:prstGeom>
        </p:spPr>
      </p:pic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4B78DFCF-7C69-D31E-EB4A-6E87F12D5D3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0" hasCustomPrompt="1"/>
          </p:nvPr>
        </p:nvSpPr>
        <p:spPr>
          <a:xfrm>
            <a:off x="4578698" y="1931193"/>
            <a:ext cx="6826250" cy="29956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 b="0">
                <a:solidFill>
                  <a:schemeClr val="bg1"/>
                </a:solidFill>
                <a:latin typeface="Impact" panose="020B080603090205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SECTION TITLE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2477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ivider (purpl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0FC4DE6-CF3A-B0DC-190C-E11A147E393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black and white circle with a black center&#10;&#10;AI-generated content may be incorrect.">
            <a:extLst>
              <a:ext uri="{FF2B5EF4-FFF2-40B4-BE49-F238E27FC236}">
                <a16:creationId xmlns:a16="http://schemas.microsoft.com/office/drawing/2014/main" id="{1FC96383-5643-73F1-E454-6436F90AE86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b="50000"/>
          <a:stretch>
            <a:fillRect/>
          </a:stretch>
        </p:blipFill>
        <p:spPr>
          <a:xfrm>
            <a:off x="0" y="2120141"/>
            <a:ext cx="4753069" cy="4737860"/>
          </a:xfrm>
          <a:prstGeom prst="rect">
            <a:avLst/>
          </a:prstGeom>
        </p:spPr>
      </p:pic>
      <p:pic>
        <p:nvPicPr>
          <p:cNvPr id="7" name="Picture 6" descr="A close up of white text&#10;&#10;AI-generated content may be incorrect.">
            <a:extLst>
              <a:ext uri="{FF2B5EF4-FFF2-40B4-BE49-F238E27FC236}">
                <a16:creationId xmlns:a16="http://schemas.microsoft.com/office/drawing/2014/main" id="{AB536DF8-B627-E1CC-E00E-FA6CD3F81AC0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9689" y="6106116"/>
            <a:ext cx="1570161" cy="518153"/>
          </a:xfrm>
          <a:prstGeom prst="rect">
            <a:avLst/>
          </a:prstGeom>
        </p:spPr>
      </p:pic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865CDDEE-1B6A-4321-C37C-CFFE65B738B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0" hasCustomPrompt="1"/>
          </p:nvPr>
        </p:nvSpPr>
        <p:spPr>
          <a:xfrm>
            <a:off x="4578698" y="1931193"/>
            <a:ext cx="6826250" cy="29956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 b="0">
                <a:solidFill>
                  <a:schemeClr val="bg1"/>
                </a:solidFill>
                <a:latin typeface="Impact" panose="020B080603090205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SECTION TITLE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39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BF224B0-FC90-2A69-5477-8534CFEB053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0" hasCustomPrompt="1"/>
          </p:nvPr>
        </p:nvSpPr>
        <p:spPr>
          <a:xfrm>
            <a:off x="425450" y="247524"/>
            <a:ext cx="9207500" cy="831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>
                <a:solidFill>
                  <a:schemeClr val="bg1"/>
                </a:solidFill>
                <a:latin typeface="Impact" panose="020B0806030902050204" pitchFamily="34" charset="0"/>
              </a:defRPr>
            </a:lvl1pPr>
          </a:lstStyle>
          <a:p>
            <a:pPr lvl="0"/>
            <a:r>
              <a:rPr lang="en-GB" dirty="0"/>
              <a:t>AGENDA</a:t>
            </a:r>
            <a:endParaRPr lang="en-US" dirty="0"/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1A7F66F1-05CE-9A1D-CEA2-3901D55A506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 hasCustomPrompt="1"/>
          </p:nvPr>
        </p:nvSpPr>
        <p:spPr>
          <a:xfrm>
            <a:off x="1077913" y="1900504"/>
            <a:ext cx="9940925" cy="3902075"/>
          </a:xfrm>
          <a:prstGeom prst="rect">
            <a:avLst/>
          </a:prstGeom>
        </p:spPr>
        <p:txBody>
          <a:bodyPr/>
          <a:lstStyle>
            <a:lvl1pPr marL="514350" indent="-514350">
              <a:lnSpc>
                <a:spcPct val="150000"/>
              </a:lnSpc>
              <a:buAutoNum type="arabicPeriod"/>
              <a:defRPr sz="20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Insert agenda items</a:t>
            </a:r>
          </a:p>
          <a:p>
            <a:pPr lvl="0"/>
            <a:r>
              <a:rPr lang="en-GB" dirty="0"/>
              <a:t>…</a:t>
            </a:r>
          </a:p>
          <a:p>
            <a:pPr lvl="0"/>
            <a:r>
              <a:rPr lang="en-GB" dirty="0"/>
              <a:t>…</a:t>
            </a:r>
          </a:p>
          <a:p>
            <a:pPr lvl="0"/>
            <a:r>
              <a:rPr lang="en-GB" dirty="0"/>
              <a:t>…</a:t>
            </a:r>
          </a:p>
          <a:p>
            <a:pPr lvl="0"/>
            <a:r>
              <a:rPr lang="en-GB" dirty="0"/>
              <a:t>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44443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ea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47DB89F0-A948-08F0-59E6-0726D5C00E5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0"/>
          </p:nvPr>
        </p:nvSpPr>
        <p:spPr>
          <a:xfrm>
            <a:off x="1219057" y="1985818"/>
            <a:ext cx="3795712" cy="361156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B607BD3-F9CF-7155-6F75-5BBA36D0188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1027121" y="-1"/>
            <a:ext cx="1164879" cy="117157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A black and white pattern&#10;&#10;AI-generated content may be incorrect.">
            <a:extLst>
              <a:ext uri="{FF2B5EF4-FFF2-40B4-BE49-F238E27FC236}">
                <a16:creationId xmlns:a16="http://schemas.microsoft.com/office/drawing/2014/main" id="{17058ECA-3FE7-843C-4A3F-5F4FE449598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9029" y="-1"/>
            <a:ext cx="1250792" cy="1171575"/>
          </a:xfrm>
          <a:prstGeom prst="rect">
            <a:avLst/>
          </a:prstGeom>
        </p:spPr>
      </p:pic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D9770F6B-DEF9-09D3-A920-F6B18F7ED8B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 hasCustomPrompt="1"/>
          </p:nvPr>
        </p:nvSpPr>
        <p:spPr>
          <a:xfrm>
            <a:off x="5572125" y="2022329"/>
            <a:ext cx="6224588" cy="584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Impact" panose="020B0806030902050204" pitchFamily="34" charset="0"/>
              </a:defRPr>
            </a:lvl1pPr>
          </a:lstStyle>
          <a:p>
            <a:pPr lvl="0"/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FB839309-C1A7-631A-B09E-CFA605A3A24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2" hasCustomPrompt="1"/>
          </p:nvPr>
        </p:nvSpPr>
        <p:spPr>
          <a:xfrm>
            <a:off x="425450" y="247524"/>
            <a:ext cx="9207500" cy="831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>
                <a:solidFill>
                  <a:schemeClr val="bg1"/>
                </a:solidFill>
                <a:latin typeface="Impact" panose="020B0806030902050204" pitchFamily="34" charset="0"/>
              </a:defRPr>
            </a:lvl1pPr>
          </a:lstStyle>
          <a:p>
            <a:pPr lvl="0"/>
            <a:r>
              <a:rPr lang="en-GB" dirty="0"/>
              <a:t>SPEAKER</a:t>
            </a:r>
            <a:endParaRPr lang="en-US" dirty="0"/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B6869EC1-DF3F-B475-0CDE-B104A53DA2D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 hasCustomPrompt="1"/>
          </p:nvPr>
        </p:nvSpPr>
        <p:spPr>
          <a:xfrm>
            <a:off x="5572125" y="2810572"/>
            <a:ext cx="6224588" cy="9334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&lt;Role&gt; at Ripple Effect</a:t>
            </a:r>
          </a:p>
        </p:txBody>
      </p:sp>
      <p:sp>
        <p:nvSpPr>
          <p:cNvPr id="20" name="Text Placeholder 17">
            <a:extLst>
              <a:ext uri="{FF2B5EF4-FFF2-40B4-BE49-F238E27FC236}">
                <a16:creationId xmlns:a16="http://schemas.microsoft.com/office/drawing/2014/main" id="{FE5D7F96-2167-AA04-CBD5-9B67368269E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4" hasCustomPrompt="1"/>
          </p:nvPr>
        </p:nvSpPr>
        <p:spPr>
          <a:xfrm>
            <a:off x="5572125" y="3914007"/>
            <a:ext cx="6224588" cy="16833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&lt;Short description&gt;</a:t>
            </a:r>
          </a:p>
        </p:txBody>
      </p:sp>
    </p:spTree>
    <p:extLst>
      <p:ext uri="{BB962C8B-B14F-4D97-AF65-F5344CB8AC3E}">
        <p14:creationId xmlns:p14="http://schemas.microsoft.com/office/powerpoint/2010/main" val="3187085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no 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F8B11DC-29FD-1FC7-345F-4C92FE02E1F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1006689" y="-1"/>
            <a:ext cx="1185312" cy="1171575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black and white pattern&#10;&#10;AI-generated content may be incorrect.">
            <a:extLst>
              <a:ext uri="{FF2B5EF4-FFF2-40B4-BE49-F238E27FC236}">
                <a16:creationId xmlns:a16="http://schemas.microsoft.com/office/drawing/2014/main" id="{C2C123EB-15C1-B69D-074D-D9074628005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77" y="-7387"/>
            <a:ext cx="1185312" cy="1185312"/>
          </a:xfrm>
          <a:prstGeom prst="rect">
            <a:avLst/>
          </a:prstGeom>
        </p:spPr>
      </p:pic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992F65EA-36FF-D7E9-488B-275466FB51A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2" hasCustomPrompt="1"/>
          </p:nvPr>
        </p:nvSpPr>
        <p:spPr>
          <a:xfrm>
            <a:off x="425450" y="247524"/>
            <a:ext cx="9207500" cy="831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>
                <a:solidFill>
                  <a:schemeClr val="bg1"/>
                </a:solidFill>
                <a:latin typeface="Impact" panose="020B0806030902050204" pitchFamily="34" charset="0"/>
              </a:defRPr>
            </a:lvl1pPr>
          </a:lstStyle>
          <a:p>
            <a:pPr lvl="0"/>
            <a:r>
              <a:rPr lang="en-GB" dirty="0"/>
              <a:t>SLIDE TITLE</a:t>
            </a:r>
            <a:endParaRPr lang="en-US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16A6186A-2501-8821-9F49-3780C654540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 hasCustomPrompt="1"/>
          </p:nvPr>
        </p:nvSpPr>
        <p:spPr>
          <a:xfrm>
            <a:off x="1167364" y="1672126"/>
            <a:ext cx="9858375" cy="14033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(Short paragraph here)</a:t>
            </a:r>
            <a:endParaRPr lang="en-US" dirty="0"/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D1EAE053-E364-5A6C-30F5-4C500C2D99F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4" hasCustomPrompt="1"/>
          </p:nvPr>
        </p:nvSpPr>
        <p:spPr>
          <a:xfrm>
            <a:off x="1166260" y="3315801"/>
            <a:ext cx="9858375" cy="2533650"/>
          </a:xfrm>
          <a:prstGeom prst="rect">
            <a:avLst/>
          </a:prstGeom>
        </p:spPr>
        <p:txBody>
          <a:bodyPr/>
          <a:lstStyle>
            <a:lvl1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(Concise bullet points here)</a:t>
            </a:r>
          </a:p>
        </p:txBody>
      </p:sp>
    </p:spTree>
    <p:extLst>
      <p:ext uri="{BB962C8B-B14F-4D97-AF65-F5344CB8AC3E}">
        <p14:creationId xmlns:p14="http://schemas.microsoft.com/office/powerpoint/2010/main" val="4067979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with 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2CC4C9B-EBAB-6499-3B4D-37598E02538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0"/>
          </p:nvPr>
        </p:nvSpPr>
        <p:spPr>
          <a:xfrm>
            <a:off x="6096000" y="1167898"/>
            <a:ext cx="6096000" cy="4704488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2EF5DEE-54E8-792E-9990-D06825697E4E}"/>
              </a:ext>
            </a:extLst>
          </p:cNvPr>
          <p:cNvSpPr>
            <a:spLocks/>
          </p:cNvSpPr>
          <p:nvPr userDrawn="1"/>
        </p:nvSpPr>
        <p:spPr>
          <a:xfrm>
            <a:off x="6109392" y="5875002"/>
            <a:ext cx="6082608" cy="982998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 descr="A close up of white text&#10;&#10;AI-generated content may be incorrect.">
            <a:extLst>
              <a:ext uri="{FF2B5EF4-FFF2-40B4-BE49-F238E27FC236}">
                <a16:creationId xmlns:a16="http://schemas.microsoft.com/office/drawing/2014/main" id="{1BF781A8-0277-B26E-883F-CE99678F5AC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9689" y="6106116"/>
            <a:ext cx="1570161" cy="518153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D9DADB4-3842-5576-5C52-052B98C764A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1008071" y="-1"/>
            <a:ext cx="1183929" cy="1167897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 black and white pattern&#10;&#10;AI-generated content may be incorrect.">
            <a:extLst>
              <a:ext uri="{FF2B5EF4-FFF2-40B4-BE49-F238E27FC236}">
                <a16:creationId xmlns:a16="http://schemas.microsoft.com/office/drawing/2014/main" id="{AB9330B0-EFDC-B394-EB3D-84C256AC29B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147" y="0"/>
            <a:ext cx="1166924" cy="1167897"/>
          </a:xfrm>
          <a:prstGeom prst="rect">
            <a:avLst/>
          </a:prstGeom>
        </p:spPr>
      </p:pic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C0155E8B-A3A0-699A-353E-7D8E8410F1F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2" hasCustomPrompt="1"/>
          </p:nvPr>
        </p:nvSpPr>
        <p:spPr>
          <a:xfrm>
            <a:off x="425450" y="247524"/>
            <a:ext cx="9207500" cy="831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>
                <a:solidFill>
                  <a:schemeClr val="bg1"/>
                </a:solidFill>
                <a:latin typeface="Impact" panose="020B0806030902050204" pitchFamily="34" charset="0"/>
              </a:defRPr>
            </a:lvl1pPr>
          </a:lstStyle>
          <a:p>
            <a:pPr lvl="0"/>
            <a:r>
              <a:rPr lang="en-GB" dirty="0"/>
              <a:t>SLIDE TITLE</a:t>
            </a:r>
            <a:endParaRPr lang="en-US" dirty="0"/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E9B3BBA7-AD2F-0344-A023-BF79903C36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 hasCustomPrompt="1"/>
          </p:nvPr>
        </p:nvSpPr>
        <p:spPr>
          <a:xfrm>
            <a:off x="520702" y="1666013"/>
            <a:ext cx="5321300" cy="174104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(Short paragraph here)</a:t>
            </a:r>
            <a:endParaRPr lang="en-US" dirty="0"/>
          </a:p>
        </p:txBody>
      </p:sp>
      <p:sp>
        <p:nvSpPr>
          <p:cNvPr id="17" name="Text Placeholder 13">
            <a:extLst>
              <a:ext uri="{FF2B5EF4-FFF2-40B4-BE49-F238E27FC236}">
                <a16:creationId xmlns:a16="http://schemas.microsoft.com/office/drawing/2014/main" id="{D7B9413E-408D-E6F8-C3AA-027636E7AE2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4" hasCustomPrompt="1"/>
          </p:nvPr>
        </p:nvSpPr>
        <p:spPr>
          <a:xfrm>
            <a:off x="520703" y="3520142"/>
            <a:ext cx="5321300" cy="3090334"/>
          </a:xfrm>
          <a:prstGeom prst="rect">
            <a:avLst/>
          </a:prstGeom>
        </p:spPr>
        <p:txBody>
          <a:bodyPr/>
          <a:lstStyle>
            <a:lvl1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(Concise bullet points here)</a:t>
            </a:r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9054283B-02F4-801B-DC73-C8AE4C0D31C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5" hasCustomPrompt="1"/>
          </p:nvPr>
        </p:nvSpPr>
        <p:spPr>
          <a:xfrm>
            <a:off x="6260739" y="6039265"/>
            <a:ext cx="3879142" cy="68745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Insert photo caption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5753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urple and white rectangle&#10;&#10;AI-generated content may be incorrect.">
            <a:extLst>
              <a:ext uri="{FF2B5EF4-FFF2-40B4-BE49-F238E27FC236}">
                <a16:creationId xmlns:a16="http://schemas.microsoft.com/office/drawing/2014/main" id="{9CD935AB-7EAD-5DA1-9029-FCD6B87BA761}"/>
              </a:ext>
            </a:extLst>
          </p:cNvPr>
          <p:cNvPicPr>
            <a:picLocks noChangeAspect="1"/>
          </p:cNvPicPr>
          <p:nvPr userDrawn="1"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0A5337DC-061E-B90D-F9A4-00C04883BF50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8588" y="6065144"/>
            <a:ext cx="1617511" cy="533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637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93" r:id="rId2"/>
    <p:sldLayoutId id="2147483694" r:id="rId3"/>
    <p:sldLayoutId id="2147483695" r:id="rId4"/>
    <p:sldLayoutId id="2147483696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5" r:id="rId16"/>
    <p:sldLayoutId id="2147483686" r:id="rId17"/>
    <p:sldLayoutId id="2147483687" r:id="rId18"/>
    <p:sldLayoutId id="2147483688" r:id="rId19"/>
    <p:sldLayoutId id="2147483689" r:id="rId20"/>
    <p:sldLayoutId id="2147483690" r:id="rId21"/>
    <p:sldLayoutId id="2147483691" r:id="rId22"/>
    <p:sldLayoutId id="2147483692" r:id="rId23"/>
    <p:sldLayoutId id="2147483697" r:id="rId2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DC827B44-B149-D956-6154-60CE1620E6F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9CC24A-BE77-6CD7-D89D-0FACA608F9E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This is the 2026 template with some useful designs. See how you get on! 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C265D5-A7BC-285F-4F13-87965BBEFAD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21A86B-60AA-70B1-C1E5-5FC58537A0D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9610619-E319-1351-0881-7E1A0511FEC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0316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1516617-7672-6F2F-CA1B-FBCFCDCA8D8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28181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9DCDC9B-D5E7-1A33-F4F6-DA101FC843B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78621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76FE11D-9C9F-0975-1409-5650973724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Thank you!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89064B-B9FB-664F-DC8A-ED8EE3B5D2B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39198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477086-804F-914A-8F48-2F9E1074DF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3D8C6BE-2F15-3EA8-FFD9-579E56544D3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TOP TIPS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0EA543E-29D9-9C31-EF23-21116202F68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29389" y="1424539"/>
            <a:ext cx="1139631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Template: 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Open the official brand PowerPoint template - don’t copy old decks. This ensures you’re using the latest layouts, colours, and fonts approved in the brand guidelines.</a:t>
            </a:r>
          </a:p>
          <a:p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Slides: 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Use the predefined slide layouts (title, content, quote, etc.) instead of manually adjusting text boxes. This keeps alignment, spacing, and styling consistent, and saves you time!</a:t>
            </a:r>
          </a:p>
          <a:p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Images: 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Use the designated boxes to add images – DO NOT add images elsewhere.</a:t>
            </a:r>
          </a:p>
          <a:p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Captions: 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Add accurate captions to all photos in the designated boxes below image.</a:t>
            </a:r>
          </a:p>
          <a:p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Text: 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Keep your text concise – avoid writing everything down. Just key points, and then you add value when you present your slides with further detail. This will engage your audience a lot better.</a:t>
            </a:r>
          </a:p>
          <a:p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Fonts: 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Do not change the fonts – the default fonts (style and colour) on the master slides are our brand ones. But, you can change the size if you want.</a:t>
            </a:r>
          </a:p>
        </p:txBody>
      </p:sp>
    </p:spTree>
    <p:extLst>
      <p:ext uri="{BB962C8B-B14F-4D97-AF65-F5344CB8AC3E}">
        <p14:creationId xmlns:p14="http://schemas.microsoft.com/office/powerpoint/2010/main" val="31025175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4D516DC-83A7-D00E-DD20-FEBC00B8F2A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5C7A61-165C-F2BD-CEC2-61C985ABDF7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2082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C72FC2F-964B-8D91-EE95-042DBA22C3A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64308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5388E47-B17B-1BBA-F1DF-DBEF86C71EB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26063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4174B3C-F292-0146-E6A9-7CAB09CE49C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38164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7BF4C08B-AE20-BE28-ACD8-92A8B1EDE88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38FEE0-6985-3E59-3684-F511C9B0240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F30BFF-DDE4-1E3F-E183-12C650036C6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AEC9ACC-3FC4-5443-E807-ADE7452C68B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38096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776DE5A-1D31-4F19-6BAF-584B3EFB37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06458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7A96AC3-4606-ECA4-AF4E-64EFE361261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6241932"/>
      </p:ext>
    </p:extLst>
  </p:cSld>
  <p:clrMapOvr>
    <a:masterClrMapping/>
  </p:clrMapOvr>
</p:sld>
</file>

<file path=ppt/theme/theme1.xml><?xml version="1.0" encoding="utf-8"?>
<a:theme xmlns:a="http://schemas.openxmlformats.org/drawingml/2006/main" name="Ripple Effect branded slides">
  <a:themeElements>
    <a:clrScheme name="Custom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25D32"/>
      </a:accent1>
      <a:accent2>
        <a:srgbClr val="FDC000"/>
      </a:accent2>
      <a:accent3>
        <a:srgbClr val="8208F1"/>
      </a:accent3>
      <a:accent4>
        <a:srgbClr val="0595D4"/>
      </a:accent4>
      <a:accent5>
        <a:srgbClr val="3DB559"/>
      </a:accent5>
      <a:accent6>
        <a:srgbClr val="FFFFFF"/>
      </a:accent6>
      <a:hlink>
        <a:srgbClr val="8208F1"/>
      </a:hlink>
      <a:folHlink>
        <a:srgbClr val="F25D3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7ffc2a1-2ddc-4ae3-9a93-b6d60a9c5cc9">
      <Terms xmlns="http://schemas.microsoft.com/office/infopath/2007/PartnerControls"/>
    </lcf76f155ced4ddcb4097134ff3c332f>
    <TaxCatchAll xmlns="ef8c4e6d-1355-4991-a81b-e23991b546e9">
      <Value>1</Value>
    </TaxCatchAll>
    <Campaign xmlns="b7ffc2a1-2ddc-4ae3-9a93-b6d60a9c5cc9" xsi:nil="true"/>
    <TaxKeywordTaxHTField xmlns="ef8c4e6d-1355-4991-a81b-e23991b546e9">
      <Terms xmlns="http://schemas.microsoft.com/office/infopath/2007/PartnerControls"/>
    </TaxKeywordTaxHTField>
    <Region xmlns="b7ffc2a1-2ddc-4ae3-9a93-b6d60a9c5cc9" xsi:nil="true"/>
    <me254e39de5a45069aea63bf5d7422e4 xmlns="b7ffc2a1-2ddc-4ae3-9a93-b6d60a9c5cc9" xsi:nil="true"/>
    <Document_x0020_Type xmlns="b7ffc2a1-2ddc-4ae3-9a93-b6d60a9c5cc9" xsi:nil="true"/>
    <Group xmlns="b7ffc2a1-2ddc-4ae3-9a93-b6d60a9c5cc9" xsi:nil="true"/>
    <h408ebb7376b4e879e5f5c77f9f1bc60 xmlns="b7ffc2a1-2ddc-4ae3-9a93-b6d60a9c5cc9">
      <Terms xmlns="http://schemas.microsoft.com/office/infopath/2007/PartnerControls">
        <TermInfo xmlns="http://schemas.microsoft.com/office/infopath/2007/PartnerControls">
          <TermName xmlns="http://schemas.microsoft.com/office/infopath/2007/PartnerControls">Ambassadors</TermName>
          <TermId xmlns="http://schemas.microsoft.com/office/infopath/2007/PartnerControls">09168614-e5ac-4c39-bdcf-46da1fddbe5c</TermId>
        </TermInfo>
      </Terms>
    </h408ebb7376b4e879e5f5c77f9f1bc60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E1385C2D889FB42B74A3FC32EADD701" ma:contentTypeVersion="42" ma:contentTypeDescription="Create a new document." ma:contentTypeScope="" ma:versionID="8da0559300729bccb57bbd39aa6b666b">
  <xsd:schema xmlns:xsd="http://www.w3.org/2001/XMLSchema" xmlns:xs="http://www.w3.org/2001/XMLSchema" xmlns:p="http://schemas.microsoft.com/office/2006/metadata/properties" xmlns:ns2="b7ffc2a1-2ddc-4ae3-9a93-b6d60a9c5cc9" xmlns:ns3="ef8c4e6d-1355-4991-a81b-e23991b546e9" targetNamespace="http://schemas.microsoft.com/office/2006/metadata/properties" ma:root="true" ma:fieldsID="1f4b0c55d8e3f3ce3c33c5d556639fb4" ns2:_="" ns3:_="">
    <xsd:import namespace="b7ffc2a1-2ddc-4ae3-9a93-b6d60a9c5cc9"/>
    <xsd:import namespace="ef8c4e6d-1355-4991-a81b-e23991b546e9"/>
    <xsd:element name="properties">
      <xsd:complexType>
        <xsd:sequence>
          <xsd:element name="documentManagement">
            <xsd:complexType>
              <xsd:all>
                <xsd:element ref="ns2:Document_x0020_Type" minOccurs="0"/>
                <xsd:element ref="ns2:Group" minOccurs="0"/>
                <xsd:element ref="ns2:Campaign" minOccurs="0"/>
                <xsd:element ref="ns2:me254e39de5a45069aea63bf5d7422e4" minOccurs="0"/>
                <xsd:element ref="ns3:TaxCatchAll" minOccurs="0"/>
                <xsd:element ref="ns2:Region" minOccurs="0"/>
                <xsd:element ref="ns3:TaxKeywordTaxHTField" minOccurs="0"/>
                <xsd:element ref="ns2:h408ebb7376b4e879e5f5c77f9f1bc60" minOccurs="0"/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7ffc2a1-2ddc-4ae3-9a93-b6d60a9c5cc9" elementFormDefault="qualified">
    <xsd:import namespace="http://schemas.microsoft.com/office/2006/documentManagement/types"/>
    <xsd:import namespace="http://schemas.microsoft.com/office/infopath/2007/PartnerControls"/>
    <xsd:element name="Document_x0020_Type" ma:index="3" nillable="true" ma:displayName="Document Type" ma:format="Dropdown" ma:internalName="Document_x0020_Type" ma:readOnly="false">
      <xsd:simpleType>
        <xsd:restriction base="dms:Choice">
          <xsd:enumeration value="Brief"/>
          <xsd:enumeration value="Budget"/>
          <xsd:enumeration value="Communication"/>
          <xsd:enumeration value="Contact"/>
          <xsd:enumeration value="Copy"/>
          <xsd:enumeration value="Data"/>
          <xsd:enumeration value="Form"/>
          <xsd:enumeration value="Image"/>
          <xsd:enumeration value="Information"/>
          <xsd:enumeration value="Press"/>
          <xsd:enumeration value="Process"/>
          <xsd:enumeration value="Report"/>
          <xsd:enumeration value="Resource"/>
          <xsd:enumeration value="Schedule"/>
          <xsd:enumeration value="Strategy"/>
          <xsd:enumeration value="Training"/>
        </xsd:restriction>
      </xsd:simpleType>
    </xsd:element>
    <xsd:element name="Group" ma:index="4" nillable="true" ma:displayName="Role" ma:format="Dropdown" ma:internalName="Group" ma:readOnly="false">
      <xsd:simpleType>
        <xsd:restriction base="dms:Choice">
          <xsd:enumeration value="Ambassador"/>
          <xsd:enumeration value="Regional Admin"/>
          <xsd:enumeration value="Regional Co-ordinator"/>
        </xsd:restriction>
      </xsd:simpleType>
    </xsd:element>
    <xsd:element name="Campaign" ma:index="5" nillable="true" ma:displayName="Keyword" ma:description="Add keywords that you may want to filter by" ma:internalName="Campaign" ma:readOnly="false">
      <xsd:simpleType>
        <xsd:restriction base="dms:Text">
          <xsd:maxLength value="255"/>
        </xsd:restriction>
      </xsd:simpleType>
    </xsd:element>
    <xsd:element name="me254e39de5a45069aea63bf5d7422e4" ma:index="8" nillable="true" ma:displayName="Financial year_0" ma:hidden="true" ma:internalName="me254e39de5a45069aea63bf5d7422e4" ma:readOnly="false">
      <xsd:simpleType>
        <xsd:restriction base="dms:Note"/>
      </xsd:simpleType>
    </xsd:element>
    <xsd:element name="Region" ma:index="10" nillable="true" ma:displayName="Region" ma:format="Dropdown" ma:internalName="Region" ma:readOnly="false">
      <xsd:simpleType>
        <xsd:restriction base="dms:Choice">
          <xsd:enumeration value="Borders and Central Scotland"/>
          <xsd:enumeration value="Devon &amp; Cornwall"/>
          <xsd:enumeration value="East Anglia"/>
          <xsd:enumeration value="East Midlands"/>
          <xsd:enumeration value="Home Counties &amp; South"/>
          <xsd:enumeration value="North East"/>
          <xsd:enumeration value="North West"/>
          <xsd:enumeration value="South East"/>
          <xsd:enumeration value="South West"/>
          <xsd:enumeration value="Wales"/>
          <xsd:enumeration value="West Midlands"/>
        </xsd:restriction>
      </xsd:simpleType>
    </xsd:element>
    <xsd:element name="h408ebb7376b4e879e5f5c77f9f1bc60" ma:index="15" ma:taxonomy="true" ma:internalName="h408ebb7376b4e879e5f5c77f9f1bc60" ma:taxonomyFieldName="library" ma:displayName="library" ma:readOnly="false" ma:default="1;#Ambassadors|09168614-e5ac-4c39-bdcf-46da1fddbe5c" ma:fieldId="{1408ebb7-376b-4e87-9e5f-5c77f9f1bc60}" ma:sspId="fadca4f2-e58f-4cbc-aeae-d831f662642b" ma:termSetId="a53db734-83f8-4cb0-af79-58631900734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ediaServiceMetadata" ma:index="1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2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25" nillable="true" ma:displayName="Tags" ma:internalName="MediaServiceAutoTags" ma:readOnly="true">
      <xsd:simpleType>
        <xsd:restriction base="dms:Text"/>
      </xsd:simpleType>
    </xsd:element>
    <xsd:element name="MediaServiceOCR" ma:index="2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3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32" nillable="true" ma:taxonomy="true" ma:internalName="lcf76f155ced4ddcb4097134ff3c332f" ma:taxonomyFieldName="MediaServiceImageTags" ma:displayName="Image Tags" ma:readOnly="false" ma:fieldId="{5cf76f15-5ced-4ddc-b409-7134ff3c332f}" ma:taxonomyMulti="true" ma:sspId="fadca4f2-e58f-4cbc-aeae-d831f662642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33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8c4e6d-1355-4991-a81b-e23991b546e9" elementFormDefault="qualified">
    <xsd:import namespace="http://schemas.microsoft.com/office/2006/documentManagement/types"/>
    <xsd:import namespace="http://schemas.microsoft.com/office/infopath/2007/PartnerControls"/>
    <xsd:element name="TaxCatchAll" ma:index="9" nillable="true" ma:displayName="Taxonomy Catch All Column" ma:hidden="true" ma:list="{acfad80f-a3ad-4f7f-a4c5-6b20d8737c7d}" ma:internalName="TaxCatchAll" ma:showField="CatchAllData" ma:web="ef8c4e6d-1355-4991-a81b-e23991b546e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KeywordTaxHTField" ma:index="13" nillable="true" ma:taxonomy="true" ma:internalName="TaxKeywordTaxHTField" ma:taxonomyFieldName="TaxKeyword" ma:displayName="Enterprise Keywords" ma:fieldId="{23f27201-bee3-471e-b2e7-b64fd8b7ca38}" ma:taxonomyMulti="true" ma:sspId="fadca4f2-e58f-4cbc-aeae-d831f662642b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SharedWithUsers" ma:index="2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6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7BBB582-54F3-4A93-BF30-34152C625F3E}">
  <ds:schemaRefs>
    <ds:schemaRef ds:uri="d1a7ccda-58d6-43cb-95a1-db25fdc34591"/>
    <ds:schemaRef ds:uri="f87a2e7d-df91-42ad-9e40-5fcbcf822400"/>
    <ds:schemaRef ds:uri="http://purl.org/dc/dcmitype/"/>
    <ds:schemaRef ds:uri="http://schemas.microsoft.com/office/infopath/2007/PartnerControls"/>
    <ds:schemaRef ds:uri="http://purl.org/dc/terms/"/>
    <ds:schemaRef ds:uri="http://www.w3.org/XML/1998/namespace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A720473F-E335-4E43-9585-848B8900AED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9DF73AA-E895-4F14-A5FD-13D10804AA9E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197</Words>
  <Application>Microsoft Office PowerPoint</Application>
  <PresentationFormat>Widescreen</PresentationFormat>
  <Paragraphs>14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Impact</vt:lpstr>
      <vt:lpstr>Ripple Effect branded slides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Anna Borsboom</dc:creator>
  <cp:lastModifiedBy>Ann Hatton</cp:lastModifiedBy>
  <cp:revision>6</cp:revision>
  <dcterms:created xsi:type="dcterms:W3CDTF">2025-10-27T16:27:06Z</dcterms:created>
  <dcterms:modified xsi:type="dcterms:W3CDTF">2026-04-20T11:23:21Z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0x0101009E1385C2D889FB42B74A3FC32EADD701</vt:lpwstr>
  </property>
  <property fmtid="{D5CDD505-2E9C-101B-9397-08002B2CF9AE}" pid="3" name="MediaServiceImageTags">
    <vt:lpwstr/>
  </property>
  <property fmtid="{D5CDD505-2E9C-101B-9397-08002B2CF9AE}" pid="4" name="Financial_x0020_year">
    <vt:lpwstr/>
  </property>
  <property fmtid="{D5CDD505-2E9C-101B-9397-08002B2CF9AE}" pid="5" name="TaxKeyword">
    <vt:lpwstr/>
  </property>
  <property fmtid="{D5CDD505-2E9C-101B-9397-08002B2CF9AE}" pid="6" name="library">
    <vt:lpwstr>1;#Ambassadors|09168614-e5ac-4c39-bdcf-46da1fddbe5c</vt:lpwstr>
  </property>
  <property fmtid="{D5CDD505-2E9C-101B-9397-08002B2CF9AE}" pid="7" name="Financial year">
    <vt:lpwstr/>
  </property>
</Properties>
</file>