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302" r:id="rId6"/>
    <p:sldId id="4579" r:id="rId7"/>
    <p:sldId id="4630" r:id="rId8"/>
    <p:sldId id="4634" r:id="rId9"/>
    <p:sldId id="4631" r:id="rId10"/>
    <p:sldId id="4632" r:id="rId11"/>
    <p:sldId id="4635" r:id="rId12"/>
    <p:sldId id="4636" r:id="rId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4A3114-2898-CB51-4622-0CB376E51422}" name="Angelique Barongo" initials="AB" userId="S::angelique.barongo@rippleeffect.org::036366c3-457e-43fd-9a52-8a5f0aac3192" providerId="AD"/>
  <p188:author id="{3741411E-B702-0BCF-0D2C-F0D9C8E06000}" name="Emily Mullen" initials="EM" userId="S::emily.mullen@rippleeffect.org::14a60c1e-8bf4-43c8-bbc7-5173cdd4fed1" providerId="AD"/>
  <p188:author id="{FB4EAC33-67F9-5747-395A-42DE2AA85B14}" name="Winnie Mbidhi" initials="WM" userId="S::Winnie.Mbidhi@rippleeffect.org::6412e64a-9d2f-401a-be02-95bb11734301" providerId="AD"/>
  <p188:author id="{9AFE7E38-392C-7645-EC27-10355E4619A0}" name="Gloria Nimpundu" initials="GN" userId="S::Gloria.Nimpundu@rippleeffect.org::4b0e3c95-a592-4aa5-9f01-c67714b9eff2" providerId="AD"/>
  <p188:author id="{FF1BDC40-98B7-C6B2-0FD2-5DE32A9452AD}" name="Fred Ochieng" initials="FO" userId="S::fred.ochieng@rippleeffect.org::78b57d0a-4d0f-483d-b468-b96157c87d7f" providerId="AD"/>
  <p188:author id="{C1D2E240-F755-AA39-B361-D131DCD92CF4}" name="Debbie Molyneux" initials="DM" userId="S::debbie_highlightpeople.com#ext#@sendacow.onmicrosoft.com::0c224d54-273d-4f4e-b99d-c92136c03c38" providerId="AD"/>
  <p188:author id="{B50B9046-CBC9-49A8-D809-8A9C25A1A815}" name="Winnie Mbidhi" initials="WM" userId="S::winnie.mbidhi@rippleeffect.org::6412e64a-9d2f-401a-be02-95bb11734301" providerId="AD"/>
  <p188:author id="{B436A24F-4E1B-74C6-4AF7-6C6BFF621217}" name="Paul Stuart" initials="PS" userId="S::paul.stuart@rippleeffect.org::ed7100ee-8136-4d96-9961-153f87725d5f" providerId="AD"/>
  <p188:author id="{54009362-7584-7887-D2D0-0ABA349CF4CF}" name="Paul Stuart" initials="PS" userId="S::Paul.Stuart@rippleeffect.org::ed7100ee-8136-4d96-9961-153f87725d5f" providerId="AD"/>
  <p188:author id="{796B2769-C361-886A-59DB-A1F235609E60}" name="Zoe Jones" initials="ZJ" userId="S::zoe.jones@rippleeffect.org::e4c9b773-4c93-48d4-a1e9-d3f07b729a61" providerId="AD"/>
  <p188:author id="{1D4B6973-F1B0-BC21-D89A-A867ED243977}" name="Melesse Berhanu" initials="" userId="S::Melesse.Berhanu@rippleeffect.org::8aba6914-d152-413d-8d12-ae1ee04111cb" providerId="AD"/>
  <p188:author id="{A80AFA83-4E2F-6795-3F7C-413576D88B48}" name="Heather Chappell" initials="HC" userId="S::heather.chappell@rippleeffect.org::2ffd065f-0e97-4744-9400-6933ccea79ad" providerId="AD"/>
  <p188:author id="{4E819E95-B860-3DF7-6FC2-AA8CBC311B1D}" name="Rowena Warren" initials="RW" userId="S::Rowena.Warren@rippleeffect.org::b0d16847-8191-425e-9e63-e7be702b433f" providerId="AD"/>
  <p188:author id="{1F2A579D-EA37-3B52-D45E-F0960A678258}" name="Zoe Jones" initials="ZJ" userId="Zoe Jones" providerId="None"/>
  <p188:author id="{AD0A2CA5-641D-7CA4-3373-1878D196A42C}" name="Fred Ochieng" initials="" userId="S::Fred.Ochieng@rippleeffect.org::78b57d0a-4d0f-483d-b468-b96157c87d7f" providerId="AD"/>
  <p188:author id="{BF9D09B0-67B4-C94B-CE17-E15B57FBF4F2}" name="Ciara Fraser" initials="CF" userId="S::Ciara.Fraser@rippleeffect.org::e651fcb7-63b2-45d0-9f56-af880cb83fb7" providerId="AD"/>
  <p188:author id="{CFCD33B2-511E-0141-4D97-06CC5D714E07}" name="Luke Mallett" initials="LM" userId="S::luke.mallett@rippleeffect.org::7b3ad13d-bb3a-454f-be6b-3ac3388013bc" providerId="AD"/>
  <p188:author id="{03680BC1-BB71-3BC5-6F36-0588F61E26C9}" name="Winnifred Mailu" initials="WM" userId="S::winnifred.mailu@rippleeffect.org::c788029d-0f18-414d-a1b1-3879ec0abd2e" providerId="AD"/>
  <p188:author id="{FC3FC6D0-D379-D9F9-4843-2AA213A542C7}" name="Heather Chappell" initials="" userId="S::Heather.Chappell@rippleeffect.org::2ffd065f-0e97-4744-9400-6933ccea79ad" providerId="AD"/>
  <p188:author id="{86D15DDF-4ADA-9BAC-E8A4-EADE07162682}" name="Rowena Warren" initials="RW" userId="S::rowena.warren@rippleeffect.org::b0d16847-8191-425e-9e63-e7be702b433f" providerId="AD"/>
  <p188:author id="{AF1915F2-0881-9FF4-8C38-094D0FB26616}" name="Ciara Fraser" initials="CF" userId="S::ciara.fraser@rippleeffect.org::e651fcb7-63b2-45d0-9f56-af880cb83fb7" providerId="AD"/>
  <p188:author id="{855A39FB-0204-A4BA-34C7-03704EBC1955}" name="Luke Mallett" initials="" userId="S::Luke.Mallett@rippleeffect.org::7b3ad13d-bb3a-454f-be6b-3ac3388013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CFD"/>
    <a:srgbClr val="8208F1"/>
    <a:srgbClr val="E98FE3"/>
    <a:srgbClr val="FEC000"/>
    <a:srgbClr val="32AB9D"/>
    <a:srgbClr val="F35C32"/>
    <a:srgbClr val="0495D5"/>
    <a:srgbClr val="BDDFF4"/>
    <a:srgbClr val="BDDFF3"/>
    <a:srgbClr val="ED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3C9D6-617C-4C04-8FEC-214A087B7A8C}" v="4" dt="2026-04-08T08:44:28.518"/>
    <p1510:client id="{C2D499DF-E043-4F2E-BA91-4C0319FF499B}" v="1" dt="2026-04-08T07:20:34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1B565E-574D-4F01-9D21-710F250F8EEF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CEE9D3-0A35-4621-8945-85BB7BF29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4D5B2-2710-157D-FC04-1551ACC1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59548-3A19-824E-ED6F-E5AEC0BD6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FBD37-EF75-7739-4078-5AE6719A2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59209-804B-1EF4-28B5-B681CA3AA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9D3-0A35-4621-8945-85BB7BF29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20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16E1E4A-BF37-1140-F348-EAB0F7E439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31111" r="8000" b="51111"/>
          <a:stretch>
            <a:fillRect/>
          </a:stretch>
        </p:blipFill>
        <p:spPr bwMode="auto">
          <a:xfrm>
            <a:off x="9142413" y="5540375"/>
            <a:ext cx="29083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49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A close up of white text&#10;&#10;Description automatically generated">
            <a:extLst>
              <a:ext uri="{FF2B5EF4-FFF2-40B4-BE49-F238E27FC236}">
                <a16:creationId xmlns:a16="http://schemas.microsoft.com/office/drawing/2014/main" id="{B09645DD-3E25-F54D-23A6-9D5E58790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966" y="5665445"/>
            <a:ext cx="2546074" cy="8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1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03AFA-7BDA-5E5A-886A-326972671CF4}"/>
              </a:ext>
            </a:extLst>
          </p:cNvPr>
          <p:cNvSpPr/>
          <p:nvPr userDrawn="1"/>
        </p:nvSpPr>
        <p:spPr>
          <a:xfrm>
            <a:off x="0" y="0"/>
            <a:ext cx="12192000" cy="944563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87CC2-80B8-692B-DFDF-E9688C8D268A}"/>
              </a:ext>
            </a:extLst>
          </p:cNvPr>
          <p:cNvSpPr/>
          <p:nvPr userDrawn="1"/>
        </p:nvSpPr>
        <p:spPr>
          <a:xfrm>
            <a:off x="0" y="0"/>
            <a:ext cx="12192000" cy="944563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E0B6D-C1D2-37E6-18B6-773486AB9A5E}"/>
              </a:ext>
            </a:extLst>
          </p:cNvPr>
          <p:cNvSpPr/>
          <p:nvPr userDrawn="1"/>
        </p:nvSpPr>
        <p:spPr>
          <a:xfrm>
            <a:off x="0" y="6065838"/>
            <a:ext cx="12192000" cy="792162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78FB2C8D-4721-56F9-9451-1019F8F233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31111" r="8000" b="51111"/>
          <a:stretch>
            <a:fillRect/>
          </a:stretch>
        </p:blipFill>
        <p:spPr bwMode="auto">
          <a:xfrm>
            <a:off x="9629775" y="39688"/>
            <a:ext cx="23987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C8250BF-A5BF-BABB-F7A7-685CAFAF4D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9" t="71852" r="25583" b="12889"/>
          <a:stretch>
            <a:fillRect/>
          </a:stretch>
        </p:blipFill>
        <p:spPr bwMode="auto">
          <a:xfrm>
            <a:off x="0" y="6065838"/>
            <a:ext cx="2527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5" y="1342524"/>
            <a:ext cx="10515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3835" y="58582"/>
            <a:ext cx="10515600" cy="82771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C4DAC7-07DD-F81F-9C2F-40875692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3585-6439-47E6-AE64-056E4415E5DA}" type="datetimeFigureOut">
              <a:rPr lang="en-GB"/>
              <a:pPr>
                <a:defRPr/>
              </a:pPr>
              <a:t>08/04/2026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463A22-2DFB-3994-A7AD-1F1A8951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53F27F-1E1C-CCF5-F63C-41EDCC61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50CE-B3B4-44AD-BD63-671BCE58A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9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03AFA-7BDA-5E5A-886A-326972671CF4}"/>
              </a:ext>
            </a:extLst>
          </p:cNvPr>
          <p:cNvSpPr/>
          <p:nvPr userDrawn="1"/>
        </p:nvSpPr>
        <p:spPr>
          <a:xfrm>
            <a:off x="0" y="0"/>
            <a:ext cx="12192000" cy="944563"/>
          </a:xfrm>
          <a:prstGeom prst="rect">
            <a:avLst/>
          </a:prstGeom>
          <a:solidFill>
            <a:srgbClr val="049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E0B6D-C1D2-37E6-18B6-773486AB9A5E}"/>
              </a:ext>
            </a:extLst>
          </p:cNvPr>
          <p:cNvSpPr/>
          <p:nvPr userDrawn="1"/>
        </p:nvSpPr>
        <p:spPr>
          <a:xfrm>
            <a:off x="0" y="6065838"/>
            <a:ext cx="12192000" cy="792162"/>
          </a:xfrm>
          <a:prstGeom prst="rect">
            <a:avLst/>
          </a:prstGeom>
          <a:solidFill>
            <a:srgbClr val="049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C8250BF-A5BF-BABB-F7A7-685CAFAF4D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3" t="71852" r="25919" b="12889"/>
          <a:stretch/>
        </p:blipFill>
        <p:spPr bwMode="auto">
          <a:xfrm>
            <a:off x="0" y="6051342"/>
            <a:ext cx="25273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5" y="1342524"/>
            <a:ext cx="10515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3835" y="58582"/>
            <a:ext cx="10515600" cy="82771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C4DAC7-07DD-F81F-9C2F-40875692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3585-6439-47E6-AE64-056E4415E5DA}" type="datetimeFigureOut">
              <a:rPr lang="en-GB"/>
              <a:pPr>
                <a:defRPr/>
              </a:pPr>
              <a:t>08/04/2026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463A22-2DFB-3994-A7AD-1F1A8951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53F27F-1E1C-CCF5-F63C-41EDCC61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50CE-B3B4-44AD-BD63-671BCE58A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0" descr="A close up of white text&#10;&#10;Description automatically generated">
            <a:extLst>
              <a:ext uri="{FF2B5EF4-FFF2-40B4-BE49-F238E27FC236}">
                <a16:creationId xmlns:a16="http://schemas.microsoft.com/office/drawing/2014/main" id="{9DBA8808-32BD-33A0-51B0-F1BDD2D3F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816" y="154427"/>
            <a:ext cx="2065223" cy="6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F777A-CC70-5F31-9B02-0959756011C3}"/>
              </a:ext>
            </a:extLst>
          </p:cNvPr>
          <p:cNvSpPr/>
          <p:nvPr userDrawn="1"/>
        </p:nvSpPr>
        <p:spPr>
          <a:xfrm>
            <a:off x="0" y="0"/>
            <a:ext cx="12192000" cy="944563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06D9D-3F50-89EC-D67F-7DC4D8BE4A49}"/>
              </a:ext>
            </a:extLst>
          </p:cNvPr>
          <p:cNvSpPr/>
          <p:nvPr userDrawn="1"/>
        </p:nvSpPr>
        <p:spPr>
          <a:xfrm>
            <a:off x="0" y="6065838"/>
            <a:ext cx="12192000" cy="792162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A47A552-2F00-4311-B190-EFC7881C07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31111" r="8000" b="51111"/>
          <a:stretch>
            <a:fillRect/>
          </a:stretch>
        </p:blipFill>
        <p:spPr bwMode="auto">
          <a:xfrm>
            <a:off x="9629775" y="39688"/>
            <a:ext cx="23987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1E37FB3-0E3C-6953-A458-CF898B6C7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9" t="71852" r="25583" b="12889"/>
          <a:stretch>
            <a:fillRect/>
          </a:stretch>
        </p:blipFill>
        <p:spPr bwMode="auto">
          <a:xfrm>
            <a:off x="0" y="6065838"/>
            <a:ext cx="2527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 person smiling with a large wooden stick&#10;&#10;Description automatically generated">
            <a:extLst>
              <a:ext uri="{FF2B5EF4-FFF2-40B4-BE49-F238E27FC236}">
                <a16:creationId xmlns:a16="http://schemas.microsoft.com/office/drawing/2014/main" id="{ABB0769F-CA25-1DDF-A633-342911CAD6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/>
          <a:stretch>
            <a:fillRect/>
          </a:stretch>
        </p:blipFill>
        <p:spPr bwMode="auto">
          <a:xfrm>
            <a:off x="7766050" y="1176338"/>
            <a:ext cx="372903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3160F2DB-BFF0-3E73-0664-F669028A4F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35900" y="1314450"/>
            <a:ext cx="3659188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Image caption: who is this? And how does this image compliment your text? 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035" y="1457763"/>
            <a:ext cx="5181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3835" y="58582"/>
            <a:ext cx="10515600" cy="82771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67EA2A3-C86B-E7F2-2C3B-4FD69B2A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7BA-A9D4-4796-B5F7-BD4B4E7F1408}" type="datetimeFigureOut">
              <a:rPr lang="en-GB"/>
              <a:pPr>
                <a:defRPr/>
              </a:pPr>
              <a:t>08/04/2026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B0129A2-9085-C2B9-82C5-F64310B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15CB714-74D9-7A98-12DC-D08C5F11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A4C9-E8B4-430E-BF13-4E2331E27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9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513F6E0-8375-26D6-0D84-A694125BD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77AC85-2A84-BF89-A68C-69382C43F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D67F4-3EF3-BD2F-C85B-8686A6503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1E45B-19D0-4211-AAC8-CE8965E2179F}" type="datetimeFigureOut">
              <a:rPr lang="en-GB"/>
              <a:pPr>
                <a:defRPr/>
              </a:pPr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37DE-5597-50C6-59E0-57FA47DDF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997ED-7B80-E485-29F0-FA85A139A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5168B-32A1-4420-A0D3-6BF203BC4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4" r:id="rId4"/>
    <p:sldLayoutId id="214748368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D178-7A47-7F07-BFB4-2C6850BDA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891" y="1385598"/>
            <a:ext cx="9144000" cy="3720476"/>
          </a:xfrm>
        </p:spPr>
        <p:txBody>
          <a:bodyPr/>
          <a:lstStyle/>
          <a:p>
            <a:r>
              <a:rPr lang="en-US"/>
              <a:t>RIPPLE EFFECT ORGANOGRAM</a:t>
            </a:r>
            <a:br>
              <a:rPr lang="en-US">
                <a:latin typeface="Impact"/>
              </a:rPr>
            </a:br>
            <a:br>
              <a:rPr lang="en-US" sz="3000">
                <a:latin typeface="Impact"/>
              </a:rPr>
            </a:br>
            <a:r>
              <a:rPr lang="en-US" sz="3600">
                <a:latin typeface="Impact"/>
              </a:rPr>
              <a:t>JANUARY 2026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9426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4F0A0-D714-DCB0-DD2D-EDECCB24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59029D-469E-BB1E-9F40-AEA4FA3A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348" y="1342524"/>
            <a:ext cx="7282573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B5C0CB-0640-349D-B01F-119FD266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35" y="67726"/>
            <a:ext cx="10515600" cy="827715"/>
          </a:xfrm>
        </p:spPr>
        <p:txBody>
          <a:bodyPr wrap="square" anchor="ctr">
            <a:normAutofit/>
          </a:bodyPr>
          <a:lstStyle/>
          <a:p>
            <a:r>
              <a:rPr lang="en-US"/>
              <a:t>Global Senior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325629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12F34A7D-29C9-1EB2-569A-6EE4197A3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22" y="2350008"/>
            <a:ext cx="11932555" cy="23197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92896D-C065-0246-7D28-3B814F05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35" y="58582"/>
            <a:ext cx="10515600" cy="827715"/>
          </a:xfrm>
        </p:spPr>
        <p:txBody>
          <a:bodyPr wrap="square" anchor="ctr">
            <a:normAutofit/>
          </a:bodyPr>
          <a:lstStyle/>
          <a:p>
            <a:r>
              <a:rPr lang="en-US"/>
              <a:t>GLOBAL FUNDRAISING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130099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F43FD9-350A-9EC8-2D26-C53A52AC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Marcomms &amp; Supporter Engagement</a:t>
            </a: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DEA6F601-A508-0FD6-295B-573A2886D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6" y="1982826"/>
            <a:ext cx="10515600" cy="30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2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815C1-6F58-ED98-68D5-B85FA3A8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Philanthropy &amp; Partnerships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5470CDE9-7BB1-52BE-84CE-92F47949A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066131"/>
            <a:ext cx="101346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1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00494F-8653-494D-450C-A1D8D10F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Programme</a:t>
            </a:r>
            <a:r>
              <a:rPr lang="en-US"/>
              <a:t> &amp; Institutional Funding</a:t>
            </a: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BC1F038C-82C3-B662-65DE-231B3AED49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85169"/>
            <a:ext cx="101346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9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E8B32-B713-025F-2750-126B69F9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Finance and resources</a:t>
            </a:r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68133CEA-9EC8-1748-8FE5-6998E3E96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490" y="1834302"/>
            <a:ext cx="10515600" cy="29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455E5-C5B6-1C7F-8279-59C90269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Hub and International </a:t>
            </a:r>
            <a:r>
              <a:rPr lang="en-US" err="1"/>
              <a:t>Programmes</a:t>
            </a:r>
            <a:endParaRPr lang="en-US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AC347A85-7617-CF0C-84F1-3F5C5F22C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69478"/>
            <a:ext cx="10821202" cy="34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7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pple Effect template - purple" id="{C2E1EBB2-CA6B-411A-A037-17CB0DB3171D}" vid="{BF47B1F7-1770-43B8-A02A-76E71BA45B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mpaign xmlns="b7ffc2a1-2ddc-4ae3-9a93-b6d60a9c5cc9" xsi:nil="true"/>
    <TaxKeywordTaxHTField xmlns="ef8c4e6d-1355-4991-a81b-e23991b546e9">
      <Terms xmlns="http://schemas.microsoft.com/office/infopath/2007/PartnerControls"/>
    </TaxKeywordTaxHTField>
    <Region xmlns="b7ffc2a1-2ddc-4ae3-9a93-b6d60a9c5cc9" xsi:nil="true"/>
    <lcf76f155ced4ddcb4097134ff3c332f xmlns="b7ffc2a1-2ddc-4ae3-9a93-b6d60a9c5cc9">
      <Terms xmlns="http://schemas.microsoft.com/office/infopath/2007/PartnerControls"/>
    </lcf76f155ced4ddcb4097134ff3c332f>
    <me254e39de5a45069aea63bf5d7422e4 xmlns="b7ffc2a1-2ddc-4ae3-9a93-b6d60a9c5cc9" xsi:nil="true"/>
    <Document_x0020_Type xmlns="b7ffc2a1-2ddc-4ae3-9a93-b6d60a9c5cc9" xsi:nil="true"/>
    <Group xmlns="b7ffc2a1-2ddc-4ae3-9a93-b6d60a9c5cc9" xsi:nil="true"/>
    <h408ebb7376b4e879e5f5c77f9f1bc60 xmlns="b7ffc2a1-2ddc-4ae3-9a93-b6d60a9c5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Ambassadors</TermName>
          <TermId xmlns="http://schemas.microsoft.com/office/infopath/2007/PartnerControls">09168614-e5ac-4c39-bdcf-46da1fddbe5c</TermId>
        </TermInfo>
      </Terms>
    </h408ebb7376b4e879e5f5c77f9f1bc60>
    <TaxCatchAll xmlns="ef8c4e6d-1355-4991-a81b-e23991b546e9">
      <Value>1</Value>
    </TaxCatchAl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1385C2D889FB42B74A3FC32EADD701" ma:contentTypeVersion="42" ma:contentTypeDescription="Create a new document." ma:contentTypeScope="" ma:versionID="8da0559300729bccb57bbd39aa6b666b">
  <xsd:schema xmlns:xsd="http://www.w3.org/2001/XMLSchema" xmlns:xs="http://www.w3.org/2001/XMLSchema" xmlns:p="http://schemas.microsoft.com/office/2006/metadata/properties" xmlns:ns2="b7ffc2a1-2ddc-4ae3-9a93-b6d60a9c5cc9" xmlns:ns3="ef8c4e6d-1355-4991-a81b-e23991b546e9" targetNamespace="http://schemas.microsoft.com/office/2006/metadata/properties" ma:root="true" ma:fieldsID="1f4b0c55d8e3f3ce3c33c5d556639fb4" ns2:_="" ns3:_="">
    <xsd:import namespace="b7ffc2a1-2ddc-4ae3-9a93-b6d60a9c5cc9"/>
    <xsd:import namespace="ef8c4e6d-1355-4991-a81b-e23991b546e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Group" minOccurs="0"/>
                <xsd:element ref="ns2:Campaign" minOccurs="0"/>
                <xsd:element ref="ns2:me254e39de5a45069aea63bf5d7422e4" minOccurs="0"/>
                <xsd:element ref="ns3:TaxCatchAll" minOccurs="0"/>
                <xsd:element ref="ns2:Region" minOccurs="0"/>
                <xsd:element ref="ns3:TaxKeywordTaxHTField" minOccurs="0"/>
                <xsd:element ref="ns2:h408ebb7376b4e879e5f5c77f9f1bc60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fc2a1-2ddc-4ae3-9a93-b6d60a9c5cc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Brief"/>
          <xsd:enumeration value="Budget"/>
          <xsd:enumeration value="Communication"/>
          <xsd:enumeration value="Contact"/>
          <xsd:enumeration value="Copy"/>
          <xsd:enumeration value="Data"/>
          <xsd:enumeration value="Form"/>
          <xsd:enumeration value="Image"/>
          <xsd:enumeration value="Information"/>
          <xsd:enumeration value="Press"/>
          <xsd:enumeration value="Process"/>
          <xsd:enumeration value="Report"/>
          <xsd:enumeration value="Resource"/>
          <xsd:enumeration value="Schedule"/>
          <xsd:enumeration value="Strategy"/>
          <xsd:enumeration value="Training"/>
        </xsd:restriction>
      </xsd:simpleType>
    </xsd:element>
    <xsd:element name="Group" ma:index="4" nillable="true" ma:displayName="Role" ma:format="Dropdown" ma:internalName="Group" ma:readOnly="false">
      <xsd:simpleType>
        <xsd:restriction base="dms:Choice">
          <xsd:enumeration value="Ambassador"/>
          <xsd:enumeration value="Regional Admin"/>
          <xsd:enumeration value="Regional Co-ordinator"/>
        </xsd:restriction>
      </xsd:simpleType>
    </xsd:element>
    <xsd:element name="Campaign" ma:index="5" nillable="true" ma:displayName="Keyword" ma:description="Add keywords that you may want to filter by" ma:internalName="Campaign" ma:readOnly="false">
      <xsd:simpleType>
        <xsd:restriction base="dms:Text">
          <xsd:maxLength value="255"/>
        </xsd:restriction>
      </xsd:simpleType>
    </xsd:element>
    <xsd:element name="me254e39de5a45069aea63bf5d7422e4" ma:index="8" nillable="true" ma:displayName="Financial year_0" ma:hidden="true" ma:internalName="me254e39de5a45069aea63bf5d7422e4" ma:readOnly="false">
      <xsd:simpleType>
        <xsd:restriction base="dms:Note"/>
      </xsd:simpleType>
    </xsd:element>
    <xsd:element name="Region" ma:index="10" nillable="true" ma:displayName="Region" ma:format="Dropdown" ma:internalName="Region" ma:readOnly="false">
      <xsd:simpleType>
        <xsd:restriction base="dms:Choice">
          <xsd:enumeration value="Borders and Central Scotland"/>
          <xsd:enumeration value="Devon &amp; Cornwall"/>
          <xsd:enumeration value="East Anglia"/>
          <xsd:enumeration value="East Midlands"/>
          <xsd:enumeration value="Home Counties &amp; South"/>
          <xsd:enumeration value="North East"/>
          <xsd:enumeration value="North West"/>
          <xsd:enumeration value="South East"/>
          <xsd:enumeration value="South West"/>
          <xsd:enumeration value="Wales"/>
          <xsd:enumeration value="West Midlands"/>
        </xsd:restriction>
      </xsd:simpleType>
    </xsd:element>
    <xsd:element name="h408ebb7376b4e879e5f5c77f9f1bc60" ma:index="15" ma:taxonomy="true" ma:internalName="h408ebb7376b4e879e5f5c77f9f1bc60" ma:taxonomyFieldName="library" ma:displayName="library" ma:readOnly="false" ma:default="1;#Ambassadors|09168614-e5ac-4c39-bdcf-46da1fddbe5c" ma:fieldId="{1408ebb7-376b-4e87-9e5f-5c77f9f1bc60}" ma:sspId="fadca4f2-e58f-4cbc-aeae-d831f662642b" ma:termSetId="a53db734-83f8-4cb0-af79-5863190073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fadca4f2-e58f-4cbc-aeae-d831f66264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c4e6d-1355-4991-a81b-e23991b546e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acfad80f-a3ad-4f7f-a4c5-6b20d8737c7d}" ma:internalName="TaxCatchAll" ma:showField="CatchAllData" ma:web="ef8c4e6d-1355-4991-a81b-e23991b54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fadca4f2-e58f-4cbc-aeae-d831f66264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52C267-A9D2-4ABC-9387-FDB517AD5CE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415FF7F-651A-4B84-8015-1CEEE965E3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907D5-22B2-4E8D-B79C-E39BC4947BAC}">
  <ds:schemaRefs>
    <ds:schemaRef ds:uri="041f6665-0342-4798-909e-714d2afefa5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7A308FA-785D-430D-A1FB-03B4171299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Widescreen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Wingdings</vt:lpstr>
      <vt:lpstr>Office Theme</vt:lpstr>
      <vt:lpstr>RIPPLE EFFECT ORGANOGRAM  JANUARY 2026</vt:lpstr>
      <vt:lpstr>Global Senior Leadership team</vt:lpstr>
      <vt:lpstr>GLOBAL FUNDRAISING AND ENGAGEMENT</vt:lpstr>
      <vt:lpstr>Marcomms &amp; Supporter Engagement</vt:lpstr>
      <vt:lpstr>Philanthropy &amp; Partnerships</vt:lpstr>
      <vt:lpstr>Programme &amp; Institutional Funding</vt:lpstr>
      <vt:lpstr>Finance and resources</vt:lpstr>
      <vt:lpstr>Regional Hub and International Programmes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Brownbill</dc:creator>
  <cp:lastModifiedBy>Ann Hatton</cp:lastModifiedBy>
  <cp:revision>7</cp:revision>
  <cp:lastPrinted>2025-03-21T09:06:52Z</cp:lastPrinted>
  <dcterms:created xsi:type="dcterms:W3CDTF">2023-10-16T13:29:55Z</dcterms:created>
  <dcterms:modified xsi:type="dcterms:W3CDTF">2026-04-08T08:49:42Z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dd4d9cb79c545468b835dd86191bfdb">
    <vt:lpwstr>Comms|b6e7055d-68a7-4f7b-8aed-02a4a4947053</vt:lpwstr>
  </property>
  <property fmtid="{D5CDD505-2E9C-101B-9397-08002B2CF9AE}" pid="3" name="TaxCatchAll">
    <vt:lpwstr>2;#Comms</vt:lpwstr>
  </property>
  <property fmtid="{D5CDD505-2E9C-101B-9397-08002B2CF9AE}" pid="4" name="lcf76f155ced4ddcb4097134ff3c332f">
    <vt:lpwstr/>
  </property>
  <property fmtid="{D5CDD505-2E9C-101B-9397-08002B2CF9AE}" pid="5" name="p60l">
    <vt:lpwstr/>
  </property>
  <property fmtid="{D5CDD505-2E9C-101B-9397-08002B2CF9AE}" pid="6" name="h384d73daad64bf1b4e1b26801c228e4">
    <vt:lpwstr/>
  </property>
  <property fmtid="{D5CDD505-2E9C-101B-9397-08002B2CF9AE}" pid="7" name="TaxKeywordTaxHTField">
    <vt:lpwstr/>
  </property>
  <property fmtid="{D5CDD505-2E9C-101B-9397-08002B2CF9AE}" pid="8" name="pfc6a823088c43a2a1312add32a9812a">
    <vt:lpwstr/>
  </property>
  <property fmtid="{D5CDD505-2E9C-101B-9397-08002B2CF9AE}" pid="9" name="fea317e50b1345408073fca79d046f45">
    <vt:lpwstr/>
  </property>
  <property fmtid="{D5CDD505-2E9C-101B-9397-08002B2CF9AE}" pid="10" name="ContentTypeId">
    <vt:lpwstr>0x0101009E1385C2D889FB42B74A3FC32EADD701</vt:lpwstr>
  </property>
  <property fmtid="{D5CDD505-2E9C-101B-9397-08002B2CF9AE}" pid="11" name="MediaServiceImageTags">
    <vt:lpwstr/>
  </property>
  <property fmtid="{D5CDD505-2E9C-101B-9397-08002B2CF9AE}" pid="12" name="TaxKeyword">
    <vt:lpwstr/>
  </property>
</Properties>
</file>