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3" r:id="rId5"/>
  </p:sldMasterIdLst>
  <p:notesMasterIdLst>
    <p:notesMasterId r:id="rId21"/>
  </p:notesMasterIdLst>
  <p:sldIdLst>
    <p:sldId id="257" r:id="rId6"/>
    <p:sldId id="268" r:id="rId7"/>
    <p:sldId id="261" r:id="rId8"/>
    <p:sldId id="260" r:id="rId9"/>
    <p:sldId id="259" r:id="rId10"/>
    <p:sldId id="262" r:id="rId11"/>
    <p:sldId id="301" r:id="rId12"/>
    <p:sldId id="380" r:id="rId13"/>
    <p:sldId id="379" r:id="rId14"/>
    <p:sldId id="373" r:id="rId15"/>
    <p:sldId id="376" r:id="rId16"/>
    <p:sldId id="384" r:id="rId17"/>
    <p:sldId id="381" r:id="rId18"/>
    <p:sldId id="382" r:id="rId19"/>
    <p:sldId id="3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41411E-B702-0BCF-0D2C-F0D9C8E06000}" name="Emily Mullen" initials="EM" userId="S::emily.mullen@rippleeffect.org::14a60c1e-8bf4-43c8-bbc7-5173cdd4fed1" providerId="AD"/>
  <p188:author id="{DE3F90FC-D563-548F-2E7D-B99FD09E63E2}" name="Rebecca Parford" initials="RP" userId="S::rebecca.parford@rippleeffect.org::481a82d9-4b75-4291-b2b6-076bfdf21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8F1"/>
    <a:srgbClr val="FD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E603C-866D-4C3A-A927-CD6D5CA2E35A}" v="20" dt="2026-01-12T14:40:51.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58959" autoAdjust="0"/>
  </p:normalViewPr>
  <p:slideViewPr>
    <p:cSldViewPr snapToGrid="0">
      <p:cViewPr varScale="1">
        <p:scale>
          <a:sx n="65" d="100"/>
          <a:sy n="65" d="100"/>
        </p:scale>
        <p:origin x="23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a Cook" userId="S::isabella.cook@rippleeffect.org::79e61d4e-5ee5-492e-9258-59ff328c1141" providerId="AD" clId="Web-{809DDBE1-5771-091F-1A08-6E9ED6D085ED}"/>
    <pc:docChg chg="modSld">
      <pc:chgData name="Isabella Cook" userId="S::isabella.cook@rippleeffect.org::79e61d4e-5ee5-492e-9258-59ff328c1141" providerId="AD" clId="Web-{809DDBE1-5771-091F-1A08-6E9ED6D085ED}" dt="2026-01-09T12:21:03.926" v="0" actId="20577"/>
      <pc:docMkLst>
        <pc:docMk/>
      </pc:docMkLst>
      <pc:sldChg chg="modSp">
        <pc:chgData name="Isabella Cook" userId="S::isabella.cook@rippleeffect.org::79e61d4e-5ee5-492e-9258-59ff328c1141" providerId="AD" clId="Web-{809DDBE1-5771-091F-1A08-6E9ED6D085ED}" dt="2026-01-09T12:21:03.926" v="0" actId="20577"/>
        <pc:sldMkLst>
          <pc:docMk/>
          <pc:sldMk cId="4007891393" sldId="373"/>
        </pc:sldMkLst>
        <pc:spChg chg="mod">
          <ac:chgData name="Isabella Cook" userId="S::isabella.cook@rippleeffect.org::79e61d4e-5ee5-492e-9258-59ff328c1141" providerId="AD" clId="Web-{809DDBE1-5771-091F-1A08-6E9ED6D085ED}" dt="2026-01-09T12:21:03.926" v="0" actId="20577"/>
          <ac:spMkLst>
            <pc:docMk/>
            <pc:sldMk cId="4007891393" sldId="373"/>
            <ac:spMk id="8" creationId="{60DF7D5F-9CFE-3B2A-BAF6-6075D84EA9A7}"/>
          </ac:spMkLst>
        </pc:spChg>
      </pc:sldChg>
    </pc:docChg>
  </pc:docChgLst>
  <pc:docChgLst>
    <pc:chgData name="Ann Hatton" userId="529d22d8-e3c7-4088-995f-21b81436ebef" providerId="ADAL" clId="{CC64F613-2604-448B-9FEE-B5B72C71D8FA}"/>
    <pc:docChg chg="undo custSel addSld delSld modSld sldOrd">
      <pc:chgData name="Ann Hatton" userId="529d22d8-e3c7-4088-995f-21b81436ebef" providerId="ADAL" clId="{CC64F613-2604-448B-9FEE-B5B72C71D8FA}" dt="2026-01-20T15:48:29.218" v="2120" actId="20577"/>
      <pc:docMkLst>
        <pc:docMk/>
      </pc:docMkLst>
      <pc:sldChg chg="addSp delSp modSp mod modNotesTx">
        <pc:chgData name="Ann Hatton" userId="529d22d8-e3c7-4088-995f-21b81436ebef" providerId="ADAL" clId="{CC64F613-2604-448B-9FEE-B5B72C71D8FA}" dt="2026-01-12T14:39:50.325" v="2107" actId="1076"/>
        <pc:sldMkLst>
          <pc:docMk/>
          <pc:sldMk cId="0" sldId="257"/>
        </pc:sldMkLst>
        <pc:spChg chg="add mod ord">
          <ac:chgData name="Ann Hatton" userId="529d22d8-e3c7-4088-995f-21b81436ebef" providerId="ADAL" clId="{CC64F613-2604-448B-9FEE-B5B72C71D8FA}" dt="2026-01-12T14:39:50.325" v="2107" actId="1076"/>
          <ac:spMkLst>
            <pc:docMk/>
            <pc:sldMk cId="0" sldId="257"/>
            <ac:spMk id="2" creationId="{8B518C3F-516F-66AB-2197-DED3EE18FADC}"/>
          </ac:spMkLst>
        </pc:spChg>
        <pc:spChg chg="add mod">
          <ac:chgData name="Ann Hatton" userId="529d22d8-e3c7-4088-995f-21b81436ebef" providerId="ADAL" clId="{CC64F613-2604-448B-9FEE-B5B72C71D8FA}" dt="2026-01-12T14:39:43.684" v="2106"/>
          <ac:spMkLst>
            <pc:docMk/>
            <pc:sldMk cId="0" sldId="257"/>
            <ac:spMk id="3" creationId="{D6B31525-9586-9951-C462-ADB69FB40C12}"/>
          </ac:spMkLst>
        </pc:spChg>
      </pc:sldChg>
      <pc:sldChg chg="addSp delSp modSp mod">
        <pc:chgData name="Ann Hatton" userId="529d22d8-e3c7-4088-995f-21b81436ebef" providerId="ADAL" clId="{CC64F613-2604-448B-9FEE-B5B72C71D8FA}" dt="2026-01-12T14:40:51.407" v="2118"/>
        <pc:sldMkLst>
          <pc:docMk/>
          <pc:sldMk cId="4007891393" sldId="373"/>
        </pc:sldMkLst>
        <pc:spChg chg="add mod">
          <ac:chgData name="Ann Hatton" userId="529d22d8-e3c7-4088-995f-21b81436ebef" providerId="ADAL" clId="{CC64F613-2604-448B-9FEE-B5B72C71D8FA}" dt="2026-01-12T14:40:51.407" v="2118"/>
          <ac:spMkLst>
            <pc:docMk/>
            <pc:sldMk cId="4007891393" sldId="373"/>
            <ac:spMk id="3" creationId="{C1079CAB-4B07-2B28-43B0-6BDB9AF1C575}"/>
          </ac:spMkLst>
        </pc:spChg>
        <pc:spChg chg="mod">
          <ac:chgData name="Ann Hatton" userId="529d22d8-e3c7-4088-995f-21b81436ebef" providerId="ADAL" clId="{CC64F613-2604-448B-9FEE-B5B72C71D8FA}" dt="2026-01-12T14:40:20.358" v="2117" actId="20577"/>
          <ac:spMkLst>
            <pc:docMk/>
            <pc:sldMk cId="4007891393" sldId="373"/>
            <ac:spMk id="8" creationId="{60DF7D5F-9CFE-3B2A-BAF6-6075D84EA9A7}"/>
          </ac:spMkLst>
        </pc:spChg>
      </pc:sldChg>
      <pc:sldChg chg="addSp delSp modSp add mod modNotesTx">
        <pc:chgData name="Ann Hatton" userId="529d22d8-e3c7-4088-995f-21b81436ebef" providerId="ADAL" clId="{CC64F613-2604-448B-9FEE-B5B72C71D8FA}" dt="2026-01-12T14:40:04.300" v="2116" actId="20577"/>
        <pc:sldMkLst>
          <pc:docMk/>
          <pc:sldMk cId="2488839763" sldId="379"/>
        </pc:sldMkLst>
        <pc:spChg chg="add mod">
          <ac:chgData name="Ann Hatton" userId="529d22d8-e3c7-4088-995f-21b81436ebef" providerId="ADAL" clId="{CC64F613-2604-448B-9FEE-B5B72C71D8FA}" dt="2026-01-12T14:40:04.300" v="2116" actId="20577"/>
          <ac:spMkLst>
            <pc:docMk/>
            <pc:sldMk cId="2488839763" sldId="379"/>
            <ac:spMk id="12" creationId="{1F0425BD-9C59-A923-A9E6-2E4809369AA1}"/>
          </ac:spMkLst>
        </pc:spChg>
      </pc:sldChg>
      <pc:sldChg chg="addSp delSp modSp add mod">
        <pc:chgData name="Ann Hatton" userId="529d22d8-e3c7-4088-995f-21b81436ebef" providerId="ADAL" clId="{CC64F613-2604-448B-9FEE-B5B72C71D8FA}" dt="2026-01-05T10:48:52.459" v="2014" actId="20577"/>
        <pc:sldMkLst>
          <pc:docMk/>
          <pc:sldMk cId="2810614958" sldId="381"/>
        </pc:sldMkLst>
        <pc:spChg chg="add mod">
          <ac:chgData name="Ann Hatton" userId="529d22d8-e3c7-4088-995f-21b81436ebef" providerId="ADAL" clId="{CC64F613-2604-448B-9FEE-B5B72C71D8FA}" dt="2026-01-05T10:48:52.459" v="2014" actId="20577"/>
          <ac:spMkLst>
            <pc:docMk/>
            <pc:sldMk cId="2810614958" sldId="381"/>
            <ac:spMk id="14" creationId="{AD141A6A-A7EA-28A1-0802-23DDB0C98369}"/>
          </ac:spMkLst>
        </pc:spChg>
        <pc:spChg chg="mod">
          <ac:chgData name="Ann Hatton" userId="529d22d8-e3c7-4088-995f-21b81436ebef" providerId="ADAL" clId="{CC64F613-2604-448B-9FEE-B5B72C71D8FA}" dt="2026-01-05T10:31:26.170" v="1685" actId="20577"/>
          <ac:spMkLst>
            <pc:docMk/>
            <pc:sldMk cId="2810614958" sldId="381"/>
            <ac:spMk id="6147" creationId="{CFBB81D2-AEF9-6B50-7A9D-EF0C24EDFDF2}"/>
          </ac:spMkLst>
        </pc:spChg>
        <pc:picChg chg="add mod">
          <ac:chgData name="Ann Hatton" userId="529d22d8-e3c7-4088-995f-21b81436ebef" providerId="ADAL" clId="{CC64F613-2604-448B-9FEE-B5B72C71D8FA}" dt="2026-01-05T10:48:13.795" v="1896" actId="1076"/>
          <ac:picMkLst>
            <pc:docMk/>
            <pc:sldMk cId="2810614958" sldId="381"/>
            <ac:picMk id="12" creationId="{F5FEABFC-3167-D822-2ED5-49A407E27C58}"/>
          </ac:picMkLst>
        </pc:picChg>
      </pc:sldChg>
      <pc:sldChg chg="addSp delSp modSp add mod modNotesTx">
        <pc:chgData name="Ann Hatton" userId="529d22d8-e3c7-4088-995f-21b81436ebef" providerId="ADAL" clId="{CC64F613-2604-448B-9FEE-B5B72C71D8FA}" dt="2026-01-20T15:48:29.218" v="2120" actId="20577"/>
        <pc:sldMkLst>
          <pc:docMk/>
          <pc:sldMk cId="545445571" sldId="382"/>
        </pc:sldMkLst>
        <pc:spChg chg="add mod">
          <ac:chgData name="Ann Hatton" userId="529d22d8-e3c7-4088-995f-21b81436ebef" providerId="ADAL" clId="{CC64F613-2604-448B-9FEE-B5B72C71D8FA}" dt="2026-01-20T15:48:27.793" v="2119" actId="20577"/>
          <ac:spMkLst>
            <pc:docMk/>
            <pc:sldMk cId="545445571" sldId="382"/>
            <ac:spMk id="10" creationId="{CF9BEE6A-3CD8-7608-91C1-8FFB1736ADB3}"/>
          </ac:spMkLst>
        </pc:spChg>
        <pc:spChg chg="mod">
          <ac:chgData name="Ann Hatton" userId="529d22d8-e3c7-4088-995f-21b81436ebef" providerId="ADAL" clId="{CC64F613-2604-448B-9FEE-B5B72C71D8FA}" dt="2026-01-05T10:46:47.278" v="1858" actId="20577"/>
          <ac:spMkLst>
            <pc:docMk/>
            <pc:sldMk cId="545445571" sldId="382"/>
            <ac:spMk id="6147" creationId="{017B7C86-F21B-A96F-6AAB-F2BEA49E455C}"/>
          </ac:spMkLst>
        </pc:spChg>
      </pc:sldChg>
      <pc:sldChg chg="addSp delSp modSp add mod modNotesTx">
        <pc:chgData name="Ann Hatton" userId="529d22d8-e3c7-4088-995f-21b81436ebef" providerId="ADAL" clId="{CC64F613-2604-448B-9FEE-B5B72C71D8FA}" dt="2026-01-05T10:47:16.573" v="1888" actId="113"/>
        <pc:sldMkLst>
          <pc:docMk/>
          <pc:sldMk cId="4255081155" sldId="383"/>
        </pc:sldMkLst>
        <pc:spChg chg="add mod">
          <ac:chgData name="Ann Hatton" userId="529d22d8-e3c7-4088-995f-21b81436ebef" providerId="ADAL" clId="{CC64F613-2604-448B-9FEE-B5B72C71D8FA}" dt="2026-01-05T10:38:54.286" v="1764" actId="14100"/>
          <ac:spMkLst>
            <pc:docMk/>
            <pc:sldMk cId="4255081155" sldId="383"/>
            <ac:spMk id="8" creationId="{35D48586-BC2B-2930-A952-663E83A0A486}"/>
          </ac:spMkLst>
        </pc:spChg>
        <pc:spChg chg="mod">
          <ac:chgData name="Ann Hatton" userId="529d22d8-e3c7-4088-995f-21b81436ebef" providerId="ADAL" clId="{CC64F613-2604-448B-9FEE-B5B72C71D8FA}" dt="2026-01-05T10:47:16.573" v="1888" actId="113"/>
          <ac:spMkLst>
            <pc:docMk/>
            <pc:sldMk cId="4255081155" sldId="383"/>
            <ac:spMk id="6147" creationId="{D65B5058-1F33-2CA3-FC4C-C07D0BBD4174}"/>
          </ac:spMkLst>
        </pc:spChg>
        <pc:picChg chg="add mod modCrop">
          <ac:chgData name="Ann Hatton" userId="529d22d8-e3c7-4088-995f-21b81436ebef" providerId="ADAL" clId="{CC64F613-2604-448B-9FEE-B5B72C71D8FA}" dt="2026-01-05T10:40:02.541" v="1775" actId="14100"/>
          <ac:picMkLst>
            <pc:docMk/>
            <pc:sldMk cId="4255081155" sldId="383"/>
            <ac:picMk id="10" creationId="{BA710480-336B-FAE3-4E66-F1765DD6E321}"/>
          </ac:picMkLst>
        </pc:picChg>
      </pc:sldChg>
      <pc:sldChg chg="addSp delSp modSp add mod">
        <pc:chgData name="Ann Hatton" userId="529d22d8-e3c7-4088-995f-21b81436ebef" providerId="ADAL" clId="{CC64F613-2604-448B-9FEE-B5B72C71D8FA}" dt="2026-01-09T07:58:10.190" v="2099" actId="1076"/>
        <pc:sldMkLst>
          <pc:docMk/>
          <pc:sldMk cId="3835723833" sldId="384"/>
        </pc:sldMkLst>
        <pc:spChg chg="add mod">
          <ac:chgData name="Ann Hatton" userId="529d22d8-e3c7-4088-995f-21b81436ebef" providerId="ADAL" clId="{CC64F613-2604-448B-9FEE-B5B72C71D8FA}" dt="2026-01-09T07:58:10.190" v="2099" actId="1076"/>
          <ac:spMkLst>
            <pc:docMk/>
            <pc:sldMk cId="3835723833" sldId="384"/>
            <ac:spMk id="2" creationId="{2F7F4F72-2049-91DF-5110-E367DA0A64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A3AD-E012-40D8-85C4-8061D2863F94}"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F7C2-7E5A-48DA-88B9-03B24D3CB2C8}" type="slidenum">
              <a:rPr lang="en-GB" smtClean="0"/>
              <a:t>‹#›</a:t>
            </a:fld>
            <a:endParaRPr lang="en-GB"/>
          </a:p>
        </p:txBody>
      </p:sp>
    </p:spTree>
    <p:extLst>
      <p:ext uri="{BB962C8B-B14F-4D97-AF65-F5344CB8AC3E}">
        <p14:creationId xmlns:p14="http://schemas.microsoft.com/office/powerpoint/2010/main" val="5811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Roboto" panose="02000000000000000000" pitchFamily="2" charset="0"/>
                <a:ea typeface="Roboto" panose="02000000000000000000" pitchFamily="2" charset="0"/>
              </a:rPr>
              <a:t>Thank you for choosing to support Ripple Effect this Lent. </a:t>
            </a:r>
            <a:endParaRPr lang="en-GB" sz="1000" b="0"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000" dirty="0">
              <a:effectLst/>
              <a:latin typeface="Roboto" panose="02000000000000000000" pitchFamily="2" charset="0"/>
              <a:ea typeface="Roboto" panose="02000000000000000000" pitchFamily="2" charset="0"/>
              <a:cs typeface="Times New Roman" panose="02020603050405020304" pitchFamily="18" charset="0"/>
            </a:endParaRPr>
          </a:p>
          <a:p>
            <a:r>
              <a:rPr lang="en-US" b="0" i="0" dirty="0">
                <a:effectLst/>
              </a:rPr>
              <a:t>During Lent, we are called to reflect on faith, perseverance, and care for creation. In this presentation, you’ll hear about Thomas and Selena in Kenya and how practical training, hard work, and trust in God have helped one family grow food, improve nutrition, and become more resilient in the face of drought and climate change. It is a reminder that even small actions, nurtured with patience and hope, can bring new life.</a:t>
            </a:r>
          </a:p>
          <a:p>
            <a:r>
              <a:rPr lang="en-US" b="0" i="0" dirty="0">
                <a:effectLst/>
              </a:rPr>
              <a:t>But first of all, let’s find out more about the work of Ripple Effect.</a:t>
            </a:r>
          </a:p>
          <a:p>
            <a:endParaRPr lang="en-US" b="0" i="0" dirty="0">
              <a:effectLst/>
            </a:endParaRPr>
          </a:p>
          <a:p>
            <a:r>
              <a:rPr lang="en-US" b="0" i="1" dirty="0">
                <a:effectLst/>
              </a:rPr>
              <a:t>There are some slides at the end of this presentation with some interesting Kenya facts, should you wish to include them in your presentation.</a:t>
            </a:r>
            <a:endParaRPr lang="en-GB" i="1" dirty="0"/>
          </a:p>
        </p:txBody>
      </p:sp>
      <p:sp>
        <p:nvSpPr>
          <p:cNvPr id="4" name="Slide Number Placeholder 3"/>
          <p:cNvSpPr>
            <a:spLocks noGrp="1"/>
          </p:cNvSpPr>
          <p:nvPr>
            <p:ph type="sldNum" sz="quarter" idx="5"/>
          </p:nvPr>
        </p:nvSpPr>
        <p:spPr/>
        <p:txBody>
          <a:bodyPr/>
          <a:lstStyle/>
          <a:p>
            <a:fld id="{51FBF7C2-7E5A-48DA-88B9-03B24D3CB2C8}" type="slidenum">
              <a:rPr lang="en-GB" smtClean="0"/>
              <a:t>1</a:t>
            </a:fld>
            <a:endParaRPr lang="en-GB"/>
          </a:p>
        </p:txBody>
      </p:sp>
    </p:spTree>
    <p:extLst>
      <p:ext uri="{BB962C8B-B14F-4D97-AF65-F5344CB8AC3E}">
        <p14:creationId xmlns:p14="http://schemas.microsoft.com/office/powerpoint/2010/main" val="165945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39162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40569-7E87-0092-8B77-FEFFF96D5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6E8D0-3CAE-B20B-1B7A-56A2107E9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9C681-5B2C-509D-83DB-A439E40D19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FD4BF10-1758-F545-79B5-547AFCF9E349}"/>
              </a:ext>
            </a:extLst>
          </p:cNvPr>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229096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6621-59DD-EA1F-778E-98B7EFFB0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25BDD-FD8F-EB6D-2D4C-D990DC913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60EA2-E501-DCDE-C0AB-AB7E1E7C10E8}"/>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Building rural resilience in Kenya: farming communities leading change</a:t>
            </a:r>
          </a:p>
          <a:p>
            <a:r>
              <a:rPr lang="en-US" sz="1200" b="0" i="0" kern="1200" dirty="0">
                <a:solidFill>
                  <a:schemeClr val="tx1"/>
                </a:solidFill>
                <a:effectLst/>
                <a:latin typeface="+mn-lt"/>
                <a:ea typeface="+mn-ea"/>
                <a:cs typeface="+mn-cs"/>
              </a:rPr>
              <a:t>Kenya is a country of immense potential, but many rural communities are facing increasing hardship due to climate change, economic instability, and food insecurity. Prolonged droughts, unpredictable rainfall, and rising living costs are making it harder for smallholder farmers to grow enough to eat or earn a stable income. </a:t>
            </a:r>
          </a:p>
          <a:p>
            <a:r>
              <a:rPr lang="en-US" sz="1200" b="0" i="0" kern="1200" dirty="0">
                <a:solidFill>
                  <a:schemeClr val="tx1"/>
                </a:solidFill>
                <a:effectLst/>
                <a:latin typeface="+mn-lt"/>
                <a:ea typeface="+mn-ea"/>
                <a:cs typeface="+mn-cs"/>
              </a:rPr>
              <a:t>As an international development charity, Ripple Effect works alongside farming families in Kenya to build resilience through sustainable agriculture, regenerative land management, and rural enterprise development. By gaining practical skills and tools, farming families are leading the way in lifting themselves out of poverty and creating lasting, local change.</a:t>
            </a:r>
          </a:p>
          <a:p>
            <a:endParaRPr lang="en-GB" dirty="0"/>
          </a:p>
        </p:txBody>
      </p:sp>
      <p:sp>
        <p:nvSpPr>
          <p:cNvPr id="4" name="Slide Number Placeholder 3">
            <a:extLst>
              <a:ext uri="{FF2B5EF4-FFF2-40B4-BE49-F238E27FC236}">
                <a16:creationId xmlns:a16="http://schemas.microsoft.com/office/drawing/2014/main" id="{9CD7F315-CACD-7843-2D5B-5742B2CBBA18}"/>
              </a:ext>
            </a:extLst>
          </p:cNvPr>
          <p:cNvSpPr>
            <a:spLocks noGrp="1"/>
          </p:cNvSpPr>
          <p:nvPr>
            <p:ph type="sldNum" sz="quarter" idx="5"/>
          </p:nvPr>
        </p:nvSpPr>
        <p:spPr/>
        <p:txBody>
          <a:bodyPr/>
          <a:lstStyle/>
          <a:p>
            <a:fld id="{51FBF7C2-7E5A-48DA-88B9-03B24D3CB2C8}" type="slidenum">
              <a:rPr lang="en-GB" smtClean="0"/>
              <a:t>13</a:t>
            </a:fld>
            <a:endParaRPr lang="en-GB"/>
          </a:p>
        </p:txBody>
      </p:sp>
    </p:spTree>
    <p:extLst>
      <p:ext uri="{BB962C8B-B14F-4D97-AF65-F5344CB8AC3E}">
        <p14:creationId xmlns:p14="http://schemas.microsoft.com/office/powerpoint/2010/main" val="138469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3CCCC-3941-C48C-DD5D-F5F016E49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D956F-C148-2BE1-7E2C-606706871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1914E-65DC-395A-6F1B-B6C9095B0401}"/>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37% of people in rural Kenya live in poverty</a:t>
            </a:r>
            <a:endParaRPr lang="en-US" dirty="0"/>
          </a:p>
          <a:p>
            <a:r>
              <a:rPr lang="en-US" sz="1200" b="0" i="0" kern="1200" dirty="0">
                <a:solidFill>
                  <a:schemeClr val="tx1"/>
                </a:solidFill>
                <a:effectLst/>
                <a:latin typeface="+mn-lt"/>
                <a:ea typeface="+mn-ea"/>
                <a:cs typeface="+mn-cs"/>
              </a:rPr>
              <a:t>Approximately 37% of rural Kenyans live below the national poverty line, struggling to access essentials such as food, healthcare, education, and reliable income (Kenya Poverty and Equity Assessment, World Bank, 2023). Meanwhile, economic inequality remains stark nationally, with a small elite controlling the majority of wealth, deepening the divide between urban and rural populations.</a:t>
            </a:r>
          </a:p>
          <a:p>
            <a:endParaRPr lang="en-GB" dirty="0"/>
          </a:p>
          <a:p>
            <a:r>
              <a:rPr lang="en-US" sz="1200" b="1" i="0" kern="1200" dirty="0">
                <a:solidFill>
                  <a:schemeClr val="tx1"/>
                </a:solidFill>
                <a:effectLst/>
                <a:latin typeface="+mn-lt"/>
                <a:ea typeface="+mn-ea"/>
                <a:cs typeface="+mn-cs"/>
              </a:rPr>
              <a:t>Climate change threatens the livelihoods of rural communities</a:t>
            </a:r>
            <a:endParaRPr lang="en-US" dirty="0"/>
          </a:p>
          <a:p>
            <a:r>
              <a:rPr lang="en-US" sz="1200" b="0" i="0" kern="1200" dirty="0">
                <a:solidFill>
                  <a:schemeClr val="tx1"/>
                </a:solidFill>
                <a:effectLst/>
                <a:latin typeface="+mn-lt"/>
                <a:ea typeface="+mn-ea"/>
                <a:cs typeface="+mn-cs"/>
              </a:rPr>
              <a:t>Around 80% of Kenya’s population lives in rural areas and depends heavily on agriculture, which accounts for about 33% of the country’s GDP (World Bank, 2023). However, climate shocks such as prolonged droughts, unpredictable rainfall, and flooding are increasingly damaging crops and livestock, putting farmers’ incomes and food security at serious risk.</a:t>
            </a:r>
          </a:p>
          <a:p>
            <a:endParaRPr lang="en-GB" dirty="0"/>
          </a:p>
          <a:p>
            <a:r>
              <a:rPr lang="en-US" sz="1200" b="1" i="0" kern="1200">
                <a:solidFill>
                  <a:schemeClr val="tx1"/>
                </a:solidFill>
                <a:effectLst/>
                <a:latin typeface="+mn-lt"/>
                <a:ea typeface="+mn-ea"/>
                <a:cs typeface="+mn-cs"/>
              </a:rPr>
              <a:t>67</a:t>
            </a:r>
            <a:r>
              <a:rPr lang="en-US" sz="1200" b="1" i="0" kern="1200" dirty="0">
                <a:solidFill>
                  <a:schemeClr val="tx1"/>
                </a:solidFill>
                <a:effectLst/>
                <a:latin typeface="+mn-lt"/>
                <a:ea typeface="+mn-ea"/>
                <a:cs typeface="+mn-cs"/>
              </a:rPr>
              <a:t>% of young Kenyans are unemployed</a:t>
            </a:r>
            <a:endParaRPr lang="en-US" dirty="0"/>
          </a:p>
          <a:p>
            <a:r>
              <a:rPr lang="en-US" sz="1200" b="0" i="0" kern="1200" dirty="0">
                <a:solidFill>
                  <a:schemeClr val="tx1"/>
                </a:solidFill>
                <a:effectLst/>
                <a:latin typeface="+mn-lt"/>
                <a:ea typeface="+mn-ea"/>
                <a:cs typeface="+mn-cs"/>
              </a:rPr>
              <a:t>Although Kenya’s overall unemployment rate stands at 12.7%, young people aged 15 to 34, who make up 35% of the population, face a disproportionately high unemployment rate of 67%, according to the Federation of Kenya Employers (FKE). This severe lack of job opportunities, especially in rural areas, limits young people’s ability to build livelihoods and contribute economically.</a:t>
            </a:r>
          </a:p>
          <a:p>
            <a:endParaRPr lang="en-GB" dirty="0"/>
          </a:p>
        </p:txBody>
      </p:sp>
      <p:sp>
        <p:nvSpPr>
          <p:cNvPr id="4" name="Slide Number Placeholder 3">
            <a:extLst>
              <a:ext uri="{FF2B5EF4-FFF2-40B4-BE49-F238E27FC236}">
                <a16:creationId xmlns:a16="http://schemas.microsoft.com/office/drawing/2014/main" id="{1541BFF6-2289-3B80-7811-6E607C78B783}"/>
              </a:ext>
            </a:extLst>
          </p:cNvPr>
          <p:cNvSpPr>
            <a:spLocks noGrp="1"/>
          </p:cNvSpPr>
          <p:nvPr>
            <p:ph type="sldNum" sz="quarter" idx="5"/>
          </p:nvPr>
        </p:nvSpPr>
        <p:spPr/>
        <p:txBody>
          <a:bodyPr/>
          <a:lstStyle/>
          <a:p>
            <a:fld id="{51FBF7C2-7E5A-48DA-88B9-03B24D3CB2C8}" type="slidenum">
              <a:rPr lang="en-GB" smtClean="0"/>
              <a:t>14</a:t>
            </a:fld>
            <a:endParaRPr lang="en-GB"/>
          </a:p>
        </p:txBody>
      </p:sp>
    </p:spTree>
    <p:extLst>
      <p:ext uri="{BB962C8B-B14F-4D97-AF65-F5344CB8AC3E}">
        <p14:creationId xmlns:p14="http://schemas.microsoft.com/office/powerpoint/2010/main" val="3844976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666E-5615-BCF0-4B8D-BF2E9E26A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B1AA9-36F8-E0EE-CB06-93247A2C6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708B6-035C-CA54-D94D-AE7F66B2EBEF}"/>
              </a:ext>
            </a:extLst>
          </p:cNvPr>
          <p:cNvSpPr>
            <a:spLocks noGrp="1"/>
          </p:cNvSpPr>
          <p:nvPr>
            <p:ph type="body" idx="1"/>
          </p:nvPr>
        </p:nvSpPr>
        <p:spPr/>
        <p:txBody>
          <a:bodyPr/>
          <a:lstStyle/>
          <a:p>
            <a:endParaRPr lang="en-GB" dirty="0"/>
          </a:p>
          <a:p>
            <a:r>
              <a:rPr lang="en-US" sz="1200" b="1" i="0" kern="1200" dirty="0">
                <a:solidFill>
                  <a:schemeClr val="tx1"/>
                </a:solidFill>
                <a:effectLst/>
                <a:latin typeface="+mn-lt"/>
                <a:ea typeface="+mn-ea"/>
                <a:cs typeface="+mn-cs"/>
              </a:rPr>
              <a:t>"Ripple Effect is transforming rural Kenya - empowering families to farm sustainably, earn with dignity, and build climate resilience. We’re not just ending poverty; we’re nurturing hope, equity, and opportunity for generations to come."</a:t>
            </a:r>
            <a:endParaRPr lang="en-US" dirty="0"/>
          </a:p>
          <a:p>
            <a:r>
              <a:rPr lang="en-US" sz="1200" b="0" i="0" kern="1200" dirty="0">
                <a:solidFill>
                  <a:schemeClr val="tx1"/>
                </a:solidFill>
                <a:effectLst/>
                <a:latin typeface="+mn-lt"/>
                <a:ea typeface="+mn-ea"/>
                <a:cs typeface="+mn-cs"/>
              </a:rPr>
              <a:t>Titus Sagala, Ripple Effect Kenya Country Director</a:t>
            </a:r>
          </a:p>
          <a:p>
            <a:endParaRPr lang="en-GB" dirty="0"/>
          </a:p>
          <a:p>
            <a:r>
              <a:rPr lang="en-US" sz="1200" b="1" i="0" kern="1200" dirty="0">
                <a:solidFill>
                  <a:schemeClr val="tx1"/>
                </a:solidFill>
                <a:effectLst/>
                <a:latin typeface="+mn-lt"/>
                <a:ea typeface="+mn-ea"/>
                <a:cs typeface="+mn-cs"/>
              </a:rPr>
              <a:t>Creating lasting change for Kenyan communities through sustainable agriculture and inclusion</a:t>
            </a:r>
          </a:p>
          <a:p>
            <a:r>
              <a:rPr lang="en-US" sz="1200" b="0" i="0" kern="1200" dirty="0">
                <a:solidFill>
                  <a:schemeClr val="tx1"/>
                </a:solidFill>
                <a:effectLst/>
                <a:latin typeface="+mn-lt"/>
                <a:ea typeface="+mn-ea"/>
                <a:cs typeface="+mn-cs"/>
              </a:rPr>
              <a:t>At Ripple Effect, we work closely with communities across Kenya to restore the land and promote climate-smart farming that strengthens food security and builds resilience to a changing climate. Our nutrition and food security </a:t>
            </a:r>
            <a:r>
              <a:rPr lang="en-US" sz="1200" b="0" i="0" kern="1200" dirty="0" err="1">
                <a:solidFill>
                  <a:schemeClr val="tx1"/>
                </a:solidFill>
                <a:effectLst/>
                <a:latin typeface="+mn-lt"/>
                <a:ea typeface="+mn-ea"/>
                <a:cs typeface="+mn-cs"/>
              </a:rPr>
              <a:t>programmes</a:t>
            </a:r>
            <a:r>
              <a:rPr lang="en-US" sz="1200" b="0" i="0" kern="1200" dirty="0">
                <a:solidFill>
                  <a:schemeClr val="tx1"/>
                </a:solidFill>
                <a:effectLst/>
                <a:latin typeface="+mn-lt"/>
                <a:ea typeface="+mn-ea"/>
                <a:cs typeface="+mn-cs"/>
              </a:rPr>
              <a:t> improve the health and wellbeing of children and families. We are committed to animal welfare, encouraging sustainable livestock care that supports both people and nature. </a:t>
            </a:r>
          </a:p>
          <a:p>
            <a:r>
              <a:rPr lang="en-US" sz="1200" b="0" i="0" kern="1200" dirty="0">
                <a:solidFill>
                  <a:schemeClr val="tx1"/>
                </a:solidFill>
                <a:effectLst/>
                <a:latin typeface="+mn-lt"/>
                <a:ea typeface="+mn-ea"/>
                <a:cs typeface="+mn-cs"/>
              </a:rPr>
              <a:t>Gender equality and social inclusion guide all our work, ensuring women and </a:t>
            </a:r>
            <a:r>
              <a:rPr lang="en-US" sz="1200" b="0" i="0" kern="1200" dirty="0" err="1">
                <a:solidFill>
                  <a:schemeClr val="tx1"/>
                </a:solidFill>
                <a:effectLst/>
                <a:latin typeface="+mn-lt"/>
                <a:ea typeface="+mn-ea"/>
                <a:cs typeface="+mn-cs"/>
              </a:rPr>
              <a:t>marginalised</a:t>
            </a:r>
            <a:r>
              <a:rPr lang="en-US" sz="1200" b="0" i="0" kern="1200" dirty="0">
                <a:solidFill>
                  <a:schemeClr val="tx1"/>
                </a:solidFill>
                <a:effectLst/>
                <a:latin typeface="+mn-lt"/>
                <a:ea typeface="+mn-ea"/>
                <a:cs typeface="+mn-cs"/>
              </a:rPr>
              <a:t> groups access training, resources, and decision-making roles. Through youth upskilling and employment initiatives, young people gain practical skills and economic opportunities to shape their own futures. By sharing knowledge and sustainable tools, Ripple Effect nurtures lasting change and stronger communities across Kenya’s rural areas.</a:t>
            </a:r>
          </a:p>
          <a:p>
            <a:r>
              <a:rPr lang="en-US" sz="1200" b="1" i="0" kern="1200" dirty="0">
                <a:solidFill>
                  <a:schemeClr val="tx1"/>
                </a:solidFill>
                <a:effectLst/>
                <a:latin typeface="+mn-lt"/>
                <a:ea typeface="+mn-ea"/>
                <a:cs typeface="+mn-cs"/>
              </a:rPr>
              <a:t>60%</a:t>
            </a:r>
            <a:r>
              <a:rPr lang="en-US" sz="1200" b="0" i="0" kern="1200" dirty="0">
                <a:solidFill>
                  <a:schemeClr val="tx1"/>
                </a:solidFill>
                <a:effectLst/>
                <a:latin typeface="+mn-lt"/>
                <a:ea typeface="+mn-ea"/>
                <a:cs typeface="+mn-cs"/>
              </a:rPr>
              <a:t>of young people earned more than $2.15 per day after just one year of the Low Hanging Fruit project, up from 16% at project start.</a:t>
            </a:r>
          </a:p>
          <a:p>
            <a:br>
              <a:rPr lang="en-US" dirty="0"/>
            </a:br>
            <a:endParaRPr lang="en-GB" dirty="0"/>
          </a:p>
        </p:txBody>
      </p:sp>
      <p:sp>
        <p:nvSpPr>
          <p:cNvPr id="4" name="Slide Number Placeholder 3">
            <a:extLst>
              <a:ext uri="{FF2B5EF4-FFF2-40B4-BE49-F238E27FC236}">
                <a16:creationId xmlns:a16="http://schemas.microsoft.com/office/drawing/2014/main" id="{44C279F7-2605-78FB-87A6-80CB095F17F4}"/>
              </a:ext>
            </a:extLst>
          </p:cNvPr>
          <p:cNvSpPr>
            <a:spLocks noGrp="1"/>
          </p:cNvSpPr>
          <p:nvPr>
            <p:ph type="sldNum" sz="quarter" idx="5"/>
          </p:nvPr>
        </p:nvSpPr>
        <p:spPr/>
        <p:txBody>
          <a:bodyPr/>
          <a:lstStyle/>
          <a:p>
            <a:fld id="{51FBF7C2-7E5A-48DA-88B9-03B24D3CB2C8}" type="slidenum">
              <a:rPr lang="en-GB" smtClean="0"/>
              <a:t>15</a:t>
            </a:fld>
            <a:endParaRPr lang="en-GB"/>
          </a:p>
        </p:txBody>
      </p:sp>
    </p:spTree>
    <p:extLst>
      <p:ext uri="{BB962C8B-B14F-4D97-AF65-F5344CB8AC3E}">
        <p14:creationId xmlns:p14="http://schemas.microsoft.com/office/powerpoint/2010/main" val="99552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Roboto" panose="02000000000000000000" pitchFamily="2" charset="0"/>
                <a:ea typeface="Roboto" panose="02000000000000000000" pitchFamily="2" charset="0"/>
              </a:rPr>
              <a:t>WHERE</a:t>
            </a:r>
            <a:endParaRPr lang="en-GB" sz="1000" dirty="0">
              <a:latin typeface="Roboto" panose="02000000000000000000" pitchFamily="2" charset="0"/>
              <a:ea typeface="Roboto" panose="02000000000000000000" pitchFamily="2" charset="0"/>
            </a:endParaRPr>
          </a:p>
          <a:p>
            <a:r>
              <a:rPr lang="en-GB" sz="1000" dirty="0">
                <a:latin typeface="Roboto" panose="02000000000000000000" pitchFamily="2" charset="0"/>
                <a:ea typeface="Roboto" panose="02000000000000000000" pitchFamily="2" charset="0"/>
              </a:rPr>
              <a:t>Ripple Effect has established country programmes in Ethiopia, Kenya, Uganda, Rwanda, Burundi and Zambia.</a:t>
            </a:r>
            <a:endParaRPr lang="en-US" sz="100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r>
              <a:rPr lang="en-GB" sz="1000" dirty="0">
                <a:latin typeface="Roboto" panose="02000000000000000000" pitchFamily="2" charset="0"/>
                <a:ea typeface="Roboto" panose="02000000000000000000" pitchFamily="2" charset="0"/>
              </a:rPr>
              <a:t>80% of Ripple Effect staff are from these countries – working with and for the communities they live alongside.</a:t>
            </a:r>
            <a:endParaRPr lang="en-US" sz="100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endParaRPr lang="en-GB" b="1" dirty="0">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2</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0" i="0" u="none" strike="noStrike" baseline="0" dirty="0">
                <a:latin typeface="Roboto" panose="02000000000000000000" pitchFamily="2" charset="0"/>
                <a:ea typeface="Roboto" panose="02000000000000000000" pitchFamily="2" charset="0"/>
              </a:rPr>
              <a:t>We have over three decades of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000" b="0" i="0" u="none" strike="noStrike" baseline="0"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Roboto" panose="02000000000000000000" pitchFamily="2" charset="0"/>
                <a:ea typeface="Roboto" panose="02000000000000000000" pitchFamily="2" charset="0"/>
                <a:cs typeface="+mn-cs"/>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Business skills</a:t>
            </a:r>
            <a:endParaRPr lang="en-GB" sz="1000" dirty="0">
              <a:latin typeface="Roboto" panose="02000000000000000000" pitchFamily="2" charset="0"/>
              <a:ea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dirty="0">
                <a:latin typeface="Roboto" panose="02000000000000000000" pitchFamily="2" charset="0"/>
                <a:ea typeface="Roboto" panose="02000000000000000000" pitchFamily="2" charset="0"/>
              </a:rPr>
              <a:t>Farming sustainably</a:t>
            </a:r>
          </a:p>
          <a:p>
            <a:pPr algn="l"/>
            <a:r>
              <a:rPr lang="en-GB" sz="1000" b="0" i="0" u="none" strike="noStrike" baseline="0" dirty="0">
                <a:solidFill>
                  <a:srgbClr val="000000"/>
                </a:solidFill>
                <a:latin typeface="Roboto" panose="02000000000000000000" pitchFamily="2" charset="0"/>
                <a:ea typeface="Roboto" panose="02000000000000000000" pitchFamily="2" charset="0"/>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Roboto" panose="02000000000000000000" pitchFamily="2" charset="0"/>
                <a:ea typeface="Roboto" panose="02000000000000000000" pitchFamily="2" charset="0"/>
              </a:rPr>
              <a:t>Community trainers and peer farmers share their knowledge with more farmers and communities, so there is a ripple effect of learning.</a:t>
            </a:r>
          </a:p>
          <a:p>
            <a:pPr algn="l"/>
            <a:endParaRPr lang="en-GB" sz="1000" dirty="0">
              <a:latin typeface="Roboto" panose="02000000000000000000" pitchFamily="2" charset="0"/>
              <a:ea typeface="Roboto" panose="02000000000000000000" pitchFamily="2" charset="0"/>
            </a:endParaRPr>
          </a:p>
          <a:p>
            <a:pPr algn="l"/>
            <a:r>
              <a:rPr lang="en-GB" sz="1000" b="0" i="0" dirty="0">
                <a:solidFill>
                  <a:srgbClr val="000000"/>
                </a:solidFill>
                <a:effectLst/>
                <a:latin typeface="Roboto" panose="02000000000000000000" pitchFamily="2" charset="0"/>
                <a:ea typeface="Roboto" panose="02000000000000000000" pitchFamily="2"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000" b="0" i="0" dirty="0">
              <a:solidFill>
                <a:srgbClr val="000000"/>
              </a:solidFill>
              <a:effectLst/>
              <a:latin typeface="Roboto" panose="02000000000000000000" pitchFamily="2" charset="0"/>
              <a:ea typeface="Roboto" panose="02000000000000000000" pitchFamily="2" charset="0"/>
            </a:endParaRPr>
          </a:p>
          <a:p>
            <a:pPr algn="l"/>
            <a:r>
              <a:rPr lang="en-GB" sz="1000" b="0" i="0" dirty="0">
                <a:solidFill>
                  <a:srgbClr val="000000"/>
                </a:solidFill>
                <a:effectLst/>
                <a:latin typeface="Roboto" panose="02000000000000000000" pitchFamily="2" charset="0"/>
                <a:ea typeface="Roboto" panose="02000000000000000000" pitchFamily="2" charset="0"/>
              </a:rPr>
              <a:t>Techniques that will be familiar to you,  such as water harvesting, composting, use of manure, vegetable growing, tree planting and animal husbandry are easily adaptable to each farmer’s own land and needs. Being able to grow more, better, means a more diverse diet and improved nutrition. </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Arial" panose="020B0604020202020204" pitchFamily="34" charset="0"/>
                <a:cs typeface="Arial" panose="020B0604020202020204" pitchFamily="34" charset="0"/>
              </a:rPr>
              <a:t>Gender and social inclusion</a:t>
            </a:r>
            <a:r>
              <a:rPr lang="en-GB" sz="1200" b="1" kern="1200" dirty="0">
                <a:solidFill>
                  <a:schemeClr val="tx1"/>
                </a:solidFill>
                <a:effectLst/>
                <a:latin typeface="Roboto-Regular"/>
                <a:ea typeface="+mn-ea"/>
                <a:cs typeface="+mn-cs"/>
              </a:rPr>
              <a:t>:</a:t>
            </a:r>
          </a:p>
          <a:p>
            <a:endParaRPr lang="en-GB" sz="1200" kern="1200" dirty="0">
              <a:solidFill>
                <a:schemeClr val="tx1"/>
              </a:solidFill>
              <a:effectLst/>
              <a:latin typeface="Robot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Roboto-Regular"/>
              </a:rPr>
              <a:t>Ripple Effect works with the most marginalised of communities: widows, orphans, those with disabilities or living with HIV/AIDs. </a:t>
            </a:r>
            <a:r>
              <a:rPr lang="en-GB" sz="1200" b="0" i="0" u="none" strike="noStrike" baseline="0" dirty="0">
                <a:solidFill>
                  <a:srgbClr val="FFFFFF"/>
                </a:solidFill>
                <a:latin typeface="Roboto-Regular"/>
              </a:rPr>
              <a:t>Across all the strands of our work we leave no one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Roboto-Regular"/>
            </a:endParaRPr>
          </a:p>
          <a:p>
            <a:pPr algn="l"/>
            <a:r>
              <a:rPr lang="en-GB" sz="1200" b="0" i="0" u="none" strike="noStrike" baseline="0" dirty="0">
                <a:latin typeface="Roboto-Regular"/>
              </a:rPr>
              <a:t>We facilitate women and men sharing decisions and responsibilities equally, extending the impact of our work across generations, and ensuring that people with different needs and abilities have the opportunity to learn more, grow more and sell more.</a:t>
            </a:r>
          </a:p>
          <a:p>
            <a:pPr algn="l"/>
            <a:endParaRPr lang="en-GB" sz="1200" dirty="0">
              <a:solidFill>
                <a:srgbClr val="FFFFFF"/>
              </a:solidFill>
              <a:effectLst/>
              <a:latin typeface="Roboto-Regular"/>
            </a:endParaRPr>
          </a:p>
          <a:p>
            <a:pPr algn="l"/>
            <a:r>
              <a:rPr lang="en-GB" sz="1200" dirty="0">
                <a:solidFill>
                  <a:srgbClr val="000000"/>
                </a:solidFill>
                <a:effectLst/>
                <a:latin typeface="Roboto-Regular"/>
              </a:rPr>
              <a:t>Through this approach, family life becomes more harmonious and prosperous, and children grow up happier, better educated and with wider horizons.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Roboto-Regular"/>
            </a:endParaRPr>
          </a:p>
          <a:p>
            <a:pPr algn="l"/>
            <a:br>
              <a:rPr lang="en-GB" sz="1200" dirty="0"/>
            </a:br>
            <a:endParaRPr lang="en-GB" sz="1200" kern="1200" dirty="0">
              <a:solidFill>
                <a:schemeClr val="tx1"/>
              </a:solidFill>
              <a:effectLst/>
              <a:latin typeface="Roboto-Regular"/>
              <a:ea typeface="+mn-ea"/>
              <a:cs typeface="+mn-cs"/>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i="0" u="none" strike="noStrike" baseline="0" dirty="0">
                <a:solidFill>
                  <a:srgbClr val="FFFFFF"/>
                </a:solidFill>
                <a:latin typeface="Roboto" panose="02000000000000000000" pitchFamily="2" charset="0"/>
                <a:ea typeface="Roboto" panose="02000000000000000000" pitchFamily="2" charset="0"/>
              </a:rPr>
              <a:t>Business skills</a:t>
            </a:r>
          </a:p>
          <a:p>
            <a:pPr algn="l"/>
            <a:endParaRPr lang="en-GB" sz="1000" b="0" i="0" u="none" strike="noStrike" baseline="0" dirty="0">
              <a:solidFill>
                <a:srgbClr val="000000"/>
              </a:solidFill>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Once families are eating well and earning enough to send their children to school, we encourage them to think bigger, beyond just food security.</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As part of their training, they learn money management and enterprise skills so they can access savings and credit services.</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They also investigate how best to add value to their produce – for example processing it into another product; and how to store it – enabling it to be sold out of season.</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Farmers become resilient entrepreneurs, capable of making choices and in charge of their own futures.   </a:t>
            </a:r>
            <a:endParaRPr lang="en-GB" sz="1000" dirty="0">
              <a:solidFill>
                <a:srgbClr val="242424"/>
              </a:solidFill>
              <a:effectLst/>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baseline="0" dirty="0">
              <a:solidFill>
                <a:srgbClr val="00000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Roboto" panose="02000000000000000000" pitchFamily="2" charset="0"/>
                <a:ea typeface="Roboto" panose="02000000000000000000" pitchFamily="2" charset="0"/>
              </a:rPr>
              <a:t>In this photo </a:t>
            </a:r>
            <a:r>
              <a:rPr lang="en-GB" sz="1000" b="0" i="0" u="none" strike="noStrike" baseline="0" dirty="0" err="1">
                <a:solidFill>
                  <a:srgbClr val="000000"/>
                </a:solidFill>
                <a:latin typeface="Roboto" panose="02000000000000000000" pitchFamily="2" charset="0"/>
                <a:ea typeface="Roboto" panose="02000000000000000000" pitchFamily="2" charset="0"/>
              </a:rPr>
              <a:t>Agripine</a:t>
            </a:r>
            <a:r>
              <a:rPr lang="en-GB" sz="1000" b="0" i="0" u="none" strike="noStrike" baseline="0" dirty="0">
                <a:solidFill>
                  <a:srgbClr val="000000"/>
                </a:solidFill>
                <a:latin typeface="Roboto" panose="02000000000000000000" pitchFamily="2" charset="0"/>
                <a:ea typeface="Roboto" panose="02000000000000000000" pitchFamily="2" charset="0"/>
              </a:rPr>
              <a:t> is holding the soap that she has been making and selling for profit.</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200086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Meet Thomas and Selena and their family (in the photo)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we Thomas and Selena a few months ago, this is what they told 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have started a vegetable garden and now receive 400KS weekly from the profits. Through the training provided by Ripple Effect, we have learned new gardening techniques that not only improve our harvests but also make us more resilient to drought and climate challenges. Thanks to this, we are already enjoying a balanced and nutritious diet.</a:t>
            </a:r>
            <a:endParaRPr lang="en-US" sz="120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Overcoming Challenges</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with the training, growing vegetables is not always easy. Dry weather and water scarcity have been major obstacles. But I [Thomas] continue to plant new vegetables after each harvest, and I mulch my raised beds. The mulch retains moisture and afterwards it rots and becomes compost! (which in turns improves the soil)</a:t>
            </a:r>
            <a:endParaRPr lang="en-US" sz="120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Reflecting on the Past</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Life was harder when I was a child. We cut trees and burned charcoal, which affected the environment, and we often only ate one meal a day. </a:t>
            </a:r>
            <a:endParaRPr lang="en-US" sz="1200" kern="1200" dirty="0">
              <a:solidFill>
                <a:schemeClr val="tx1"/>
              </a:solidFill>
              <a:effectLst/>
              <a:latin typeface="+mn-lt"/>
              <a:ea typeface="+mn-ea"/>
              <a:cs typeface="+mn-cs"/>
            </a:endParaRPr>
          </a:p>
          <a:p>
            <a:endParaRPr lang="en-US" b="0" i="0" dirty="0">
              <a:effectLst/>
            </a:endParaRPr>
          </a:p>
          <a:p>
            <a:r>
              <a:rPr lang="en-US" b="0" i="0" dirty="0">
                <a:effectLst/>
              </a:rPr>
              <a:t>But today, with better knowledge, tools, and training, Thomas and his family able to grow more food and improve their lives.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rPr>
              <a:t>I am most proud of my vegetable gardens, which have provided a good income in a short time</a:t>
            </a:r>
            <a:r>
              <a:rPr lang="en-US" b="0" i="0" dirty="0">
                <a:effectLst/>
              </a:rPr>
              <a: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FC8E5-4C70-D11C-413C-C24DF7ABD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3CD08-3108-0638-6895-387726A2A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B20D0-CF34-6865-B320-6F5B495EDECF}"/>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Buretti</a:t>
            </a:r>
            <a:r>
              <a:rPr lang="en-US" sz="1200" kern="1200" dirty="0">
                <a:solidFill>
                  <a:schemeClr val="tx1"/>
                </a:solidFill>
                <a:effectLst/>
                <a:latin typeface="+mn-lt"/>
                <a:ea typeface="+mn-ea"/>
                <a:cs typeface="+mn-cs"/>
              </a:rPr>
              <a:t> (in the photo), Thomas and Selena’s daughter, also works hard on the land. They all work together! </a:t>
            </a:r>
          </a:p>
        </p:txBody>
      </p:sp>
      <p:sp>
        <p:nvSpPr>
          <p:cNvPr id="4" name="Slide Number Placeholder 3">
            <a:extLst>
              <a:ext uri="{FF2B5EF4-FFF2-40B4-BE49-F238E27FC236}">
                <a16:creationId xmlns:a16="http://schemas.microsoft.com/office/drawing/2014/main" id="{DB897BD2-B7F2-3AA9-BE6A-6C8859E499E4}"/>
              </a:ext>
            </a:extLst>
          </p:cNvPr>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59305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2B446-490C-D029-C358-0D4C9DC7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5F986-3560-7F40-C469-8991D9A8C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3A89B-D221-58D6-ECE2-6E01B6FEA923}"/>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Take </a:t>
            </a:r>
            <a:r>
              <a:rPr lang="en-US" sz="1200" b="0" i="0" kern="1200" dirty="0">
                <a:solidFill>
                  <a:schemeClr val="tx1"/>
                </a:solidFill>
                <a:effectLst/>
                <a:latin typeface="+mn-lt"/>
                <a:ea typeface="+mn-ea"/>
                <a:cs typeface="+mn-cs"/>
              </a:rPr>
              <a:t>A</a:t>
            </a:r>
            <a:r>
              <a:rPr lang="en-US" sz="1200" b="0" i="0" kern="1200">
                <a:solidFill>
                  <a:schemeClr val="tx1"/>
                </a:solidFill>
                <a:effectLst/>
                <a:latin typeface="+mn-lt"/>
                <a:ea typeface="+mn-ea"/>
                <a:cs typeface="+mn-cs"/>
              </a:rPr>
              <a:t>ction </a:t>
            </a:r>
            <a:r>
              <a:rPr lang="en-US" sz="1200" b="0" i="0" kern="1200" dirty="0">
                <a:solidFill>
                  <a:schemeClr val="tx1"/>
                </a:solidFill>
                <a:effectLst/>
                <a:latin typeface="+mn-lt"/>
                <a:ea typeface="+mn-ea"/>
                <a:cs typeface="+mn-cs"/>
              </a:rPr>
              <a:t>this Lent</a:t>
            </a:r>
          </a:p>
          <a:p>
            <a:r>
              <a:rPr lang="en-US" sz="1200" b="0" i="0" kern="1200" dirty="0">
                <a:solidFill>
                  <a:schemeClr val="tx1"/>
                </a:solidFill>
                <a:effectLst/>
                <a:latin typeface="+mn-lt"/>
                <a:ea typeface="+mn-ea"/>
                <a:cs typeface="+mn-cs"/>
              </a:rPr>
              <a:t>This Lenten season reminds us that faith, perseverance, and resilience can bring life and hope, even in difficult circumstances. Let us care for creation, support our families, and trust in God’s guidance as we work together for a better future.</a:t>
            </a:r>
            <a:endParaRPr lang="en-US" sz="1200" kern="1200" dirty="0">
              <a:solidFill>
                <a:schemeClr val="tx1"/>
              </a:solidFill>
              <a:effectLst/>
              <a:latin typeface="+mn-lt"/>
              <a:ea typeface="+mn-ea"/>
              <a:cs typeface="+mn-cs"/>
            </a:endParaRPr>
          </a:p>
          <a:p>
            <a:endParaRPr lang="en-US" b="0" i="0" dirty="0">
              <a:effectLst/>
            </a:endParaRPr>
          </a:p>
          <a:p>
            <a:r>
              <a:rPr lang="en-US" b="1" dirty="0"/>
              <a:t>If you’ve been inspired by the work of Ripple Effect and Selena and Thomas’s story, please consider supporting our work today.</a:t>
            </a:r>
            <a:br>
              <a:rPr lang="en-US" dirty="0"/>
            </a:br>
            <a:r>
              <a:rPr lang="en-US" dirty="0"/>
              <a:t>With your support, Ripple Effect can continue working alongside communities in rural Africa — helping families like theirs grow food, build resilience to the climate crisis, and secure their futures.</a:t>
            </a:r>
          </a:p>
          <a:p>
            <a:r>
              <a:rPr lang="en-US" b="1" dirty="0"/>
              <a:t>Thank you for acting this Lent.</a:t>
            </a:r>
            <a:endParaRPr lang="en-US" dirty="0"/>
          </a:p>
        </p:txBody>
      </p:sp>
      <p:sp>
        <p:nvSpPr>
          <p:cNvPr id="4" name="Slide Number Placeholder 3">
            <a:extLst>
              <a:ext uri="{FF2B5EF4-FFF2-40B4-BE49-F238E27FC236}">
                <a16:creationId xmlns:a16="http://schemas.microsoft.com/office/drawing/2014/main" id="{C912C071-8C87-E794-6E2D-06F4F21D2989}"/>
              </a:ext>
            </a:extLst>
          </p:cNvPr>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3889699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8D2BC207-1E60-F747-BD02-E20D5FA07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384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E675654-942A-9341-A591-684A4D043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002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65060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20/01/2026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4666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8349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20/01/2026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50335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322B-6489-DD81-3785-814DAA6E5786}"/>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90C288F6-0ED4-0030-99F9-FA989A70DD3E}"/>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ADABEF0A-58A9-C63A-2FA1-DDE6BD0B8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8C3395C-1B18-3497-CE46-E660E4983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person smiling with a large wooden stick&#10;&#10;Description automatically generated">
            <a:extLst>
              <a:ext uri="{FF2B5EF4-FFF2-40B4-BE49-F238E27FC236}">
                <a16:creationId xmlns:a16="http://schemas.microsoft.com/office/drawing/2014/main" id="{B751FBE2-7A86-CF5A-EE69-8443BA3EE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6050" y="1176338"/>
            <a:ext cx="37290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EC7C89A-732A-E4E0-AAFA-B900E6F90A08}"/>
              </a:ext>
            </a:extLst>
          </p:cNvPr>
          <p:cNvSpPr txBox="1">
            <a:spLocks noChangeArrowheads="1"/>
          </p:cNvSpPr>
          <p:nvPr userDrawn="1"/>
        </p:nvSpPr>
        <p:spPr bwMode="auto">
          <a:xfrm>
            <a:off x="7835900" y="1314450"/>
            <a:ext cx="3659188" cy="9223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a:latin typeface="Arial" panose="020B0604020202020204" pitchFamily="34" charset="0"/>
                <a:cs typeface="Arial" panose="020B0604020202020204" pitchFamily="34" charset="0"/>
              </a:rPr>
              <a:t>Image caption: who is this? And how does this image compliment your text? </a:t>
            </a:r>
            <a:endParaRPr lang="en-GB" altLang="en-US">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70035" y="1457763"/>
            <a:ext cx="5181600" cy="4351338"/>
          </a:xfrm>
        </p:spPr>
        <p:txBody>
          <a:bodyPr>
            <a:normAutofit/>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9" name="Date Placeholder 4">
            <a:extLst>
              <a:ext uri="{FF2B5EF4-FFF2-40B4-BE49-F238E27FC236}">
                <a16:creationId xmlns:a16="http://schemas.microsoft.com/office/drawing/2014/main" id="{33ACE1F0-5097-D324-AAB5-090AD325D07A}"/>
              </a:ext>
            </a:extLst>
          </p:cNvPr>
          <p:cNvSpPr>
            <a:spLocks noGrp="1"/>
          </p:cNvSpPr>
          <p:nvPr>
            <p:ph type="dt" sz="half" idx="10"/>
          </p:nvPr>
        </p:nvSpPr>
        <p:spPr/>
        <p:txBody>
          <a:bodyPr/>
          <a:lstStyle>
            <a:lvl1pPr>
              <a:defRPr/>
            </a:lvl1pPr>
          </a:lstStyle>
          <a:p>
            <a:pPr>
              <a:defRPr/>
            </a:pPr>
            <a:fld id="{97F9CC47-7D5D-49C2-A249-079AE4A29B06}" type="datetimeFigureOut">
              <a:rPr lang="en-GB"/>
              <a:pPr>
                <a:defRPr/>
              </a:pPr>
              <a:t>20/01/2026</a:t>
            </a:fld>
            <a:endParaRPr lang="en-GB"/>
          </a:p>
        </p:txBody>
      </p:sp>
      <p:sp>
        <p:nvSpPr>
          <p:cNvPr id="10" name="Footer Placeholder 5">
            <a:extLst>
              <a:ext uri="{FF2B5EF4-FFF2-40B4-BE49-F238E27FC236}">
                <a16:creationId xmlns:a16="http://schemas.microsoft.com/office/drawing/2014/main" id="{8C95D779-F9D1-2384-08D7-0B91227B165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8B077548-A2B5-B13D-59BA-ABA8CEFC7B7B}"/>
              </a:ext>
            </a:extLst>
          </p:cNvPr>
          <p:cNvSpPr>
            <a:spLocks noGrp="1"/>
          </p:cNvSpPr>
          <p:nvPr>
            <p:ph type="sldNum" sz="quarter" idx="12"/>
          </p:nvPr>
        </p:nvSpPr>
        <p:spPr/>
        <p:txBody>
          <a:bodyPr/>
          <a:lstStyle>
            <a:lvl1pPr>
              <a:defRPr/>
            </a:lvl1pPr>
          </a:lstStyle>
          <a:p>
            <a:pPr>
              <a:defRPr/>
            </a:pPr>
            <a:fld id="{45DDE6CD-8F77-4E99-B6C7-C3945C2330B6}" type="slidenum">
              <a:rPr lang="en-GB"/>
              <a:pPr>
                <a:defRPr/>
              </a:pPr>
              <a:t>‹#›</a:t>
            </a:fld>
            <a:endParaRPr lang="en-GB"/>
          </a:p>
        </p:txBody>
      </p:sp>
    </p:spTree>
    <p:extLst>
      <p:ext uri="{BB962C8B-B14F-4D97-AF65-F5344CB8AC3E}">
        <p14:creationId xmlns:p14="http://schemas.microsoft.com/office/powerpoint/2010/main" val="91168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8897-EEE3-8044-B89E-8935FDEC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F7E3AA-D164-B747-9D01-7637E8F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2B51-B635-A148-8C6C-A29EC2E44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DD161-354F-F646-B1EF-711237C6363F}" type="datetimeFigureOut">
              <a:rPr lang="en-US" smtClean="0"/>
              <a:t>1/20/2026</a:t>
            </a:fld>
            <a:endParaRPr lang="en-US"/>
          </a:p>
        </p:txBody>
      </p:sp>
      <p:sp>
        <p:nvSpPr>
          <p:cNvPr id="5" name="Footer Placeholder 4">
            <a:extLst>
              <a:ext uri="{FF2B5EF4-FFF2-40B4-BE49-F238E27FC236}">
                <a16:creationId xmlns:a16="http://schemas.microsoft.com/office/drawing/2014/main" id="{1959500E-64E3-E148-8273-1BB48B6D7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5C695-B70A-DB43-B18C-6E6638D34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DBB5-3339-1145-B665-87CC8EA91F9C}" type="slidenum">
              <a:rPr lang="en-US" smtClean="0"/>
              <a:t>‹#›</a:t>
            </a:fld>
            <a:endParaRPr lang="en-US"/>
          </a:p>
        </p:txBody>
      </p:sp>
    </p:spTree>
    <p:extLst>
      <p:ext uri="{BB962C8B-B14F-4D97-AF65-F5344CB8AC3E}">
        <p14:creationId xmlns:p14="http://schemas.microsoft.com/office/powerpoint/2010/main" val="275619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83CDF3-700D-685E-719B-EE62A7288A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AD3A1F7-A644-3C9B-D2CD-54C9FFC772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B9260FB-BF21-BFE1-6665-6618A304B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CBA1ED-E662-4163-B4C0-5D4C2BC9172B}" type="datetimeFigureOut">
              <a:rPr lang="en-GB"/>
              <a:pPr>
                <a:defRPr/>
              </a:pPr>
              <a:t>20/01/2026</a:t>
            </a:fld>
            <a:endParaRPr lang="en-GB"/>
          </a:p>
        </p:txBody>
      </p:sp>
      <p:sp>
        <p:nvSpPr>
          <p:cNvPr id="5" name="Footer Placeholder 4">
            <a:extLst>
              <a:ext uri="{FF2B5EF4-FFF2-40B4-BE49-F238E27FC236}">
                <a16:creationId xmlns:a16="http://schemas.microsoft.com/office/drawing/2014/main" id="{3F8D7249-964D-83F1-ACBC-7D6E6A725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0221668-0563-34FE-8F93-05F82F65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14A1AF-7021-4A54-B285-A49B62853B1F}" type="slidenum">
              <a:rPr lang="en-GB"/>
              <a:pPr>
                <a:defRPr/>
              </a:pPr>
              <a:t>‹#›</a:t>
            </a:fld>
            <a:endParaRPr lang="en-GB"/>
          </a:p>
        </p:txBody>
      </p:sp>
    </p:spTree>
    <p:extLst>
      <p:ext uri="{BB962C8B-B14F-4D97-AF65-F5344CB8AC3E}">
        <p14:creationId xmlns:p14="http://schemas.microsoft.com/office/powerpoint/2010/main" val="272727360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7.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bananas&#10;&#10;AI-generated content may be incorrect.">
            <a:extLst>
              <a:ext uri="{FF2B5EF4-FFF2-40B4-BE49-F238E27FC236}">
                <a16:creationId xmlns:a16="http://schemas.microsoft.com/office/drawing/2014/main" id="{555567D7-6829-1C0D-E73A-247574C3BB15}"/>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DD8B36D2-FCF9-E231-A364-D06E414F8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307" y="5399314"/>
            <a:ext cx="2238872" cy="1169991"/>
          </a:xfrm>
          <a:prstGeom prst="rect">
            <a:avLst/>
          </a:prstGeom>
        </p:spPr>
      </p:pic>
      <p:sp>
        <p:nvSpPr>
          <p:cNvPr id="13" name="Rectangle 1">
            <a:extLst>
              <a:ext uri="{FF2B5EF4-FFF2-40B4-BE49-F238E27FC236}">
                <a16:creationId xmlns:a16="http://schemas.microsoft.com/office/drawing/2014/main" id="{982F3C31-1C6A-A305-BDCA-258B896B1B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1">
            <a:extLst>
              <a:ext uri="{FF2B5EF4-FFF2-40B4-BE49-F238E27FC236}">
                <a16:creationId xmlns:a16="http://schemas.microsoft.com/office/drawing/2014/main" id="{8B518C3F-516F-66AB-2197-DED3EE18FADC}"/>
              </a:ext>
            </a:extLst>
          </p:cNvPr>
          <p:cNvSpPr/>
          <p:nvPr/>
        </p:nvSpPr>
        <p:spPr>
          <a:xfrm>
            <a:off x="186640" y="6236077"/>
            <a:ext cx="7217050" cy="369321"/>
          </a:xfrm>
          <a:prstGeom prst="rect">
            <a:avLst/>
          </a:prstGeom>
          <a:solidFill>
            <a:srgbClr val="8208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B31525-9586-9951-C462-ADB69FB40C12}"/>
              </a:ext>
            </a:extLst>
          </p:cNvPr>
          <p:cNvSpPr txBox="1"/>
          <p:nvPr/>
        </p:nvSpPr>
        <p:spPr>
          <a:xfrm>
            <a:off x="186640" y="6236078"/>
            <a:ext cx="7738159" cy="369332"/>
          </a:xfrm>
          <a:prstGeom prst="rect">
            <a:avLst/>
          </a:prstGeom>
          <a:noFill/>
        </p:spPr>
        <p:txBody>
          <a:bodyPr wrap="square">
            <a:spAutoFit/>
          </a:bodyPr>
          <a:lstStyle/>
          <a:p>
            <a:r>
              <a:rPr lang="en-GB" b="1" dirty="0">
                <a:solidFill>
                  <a:srgbClr val="FFFFFF"/>
                </a:solidFill>
                <a:latin typeface="Roboto"/>
              </a:rPr>
              <a:t>Selena and Thomas, Ripple Effect farmers, with their family, Kenya</a:t>
            </a:r>
            <a:endParaRPr lang="en-US"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200" b="1" dirty="0">
                <a:solidFill>
                  <a:schemeClr val="bg1"/>
                </a:solidFill>
                <a:latin typeface="+mn-lt"/>
                <a:cs typeface="Arial" panose="020B0604020202020204" pitchFamily="34" charset="0"/>
              </a:rPr>
              <a:t>How your church can act this Lent</a:t>
            </a:r>
            <a:endParaRPr lang="en-US" altLang="en-US" sz="32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 name="TextBox 1">
            <a:extLst>
              <a:ext uri="{FF2B5EF4-FFF2-40B4-BE49-F238E27FC236}">
                <a16:creationId xmlns:a16="http://schemas.microsoft.com/office/drawing/2014/main" id="{63D3B305-D4C4-3C62-D01C-1A5CB559EC58}"/>
              </a:ext>
            </a:extLst>
          </p:cNvPr>
          <p:cNvSpPr txBox="1"/>
          <p:nvPr/>
        </p:nvSpPr>
        <p:spPr>
          <a:xfrm>
            <a:off x="557042" y="4429476"/>
            <a:ext cx="3221327" cy="1528624"/>
          </a:xfrm>
          <a:prstGeom prst="rect">
            <a:avLst/>
          </a:prstGeom>
          <a:noFill/>
        </p:spPr>
        <p:txBody>
          <a:bodyPr wrap="square">
            <a:spAutoFit/>
          </a:bodyPr>
          <a:lstStyle/>
          <a:p>
            <a:pPr>
              <a:lnSpc>
                <a:spcPct val="150000"/>
              </a:lnSpc>
              <a:spcAft>
                <a:spcPts val="800"/>
              </a:spcAft>
            </a:pPr>
            <a:r>
              <a:rPr lang="en-GB" sz="1600" b="1" dirty="0">
                <a:solidFill>
                  <a:srgbClr val="242424"/>
                </a:solidFill>
                <a:effectLst/>
                <a:latin typeface="Roboto" panose="02000000000000000000" pitchFamily="2" charset="0"/>
                <a:ea typeface="Roboto" panose="02000000000000000000" pitchFamily="2" charset="0"/>
              </a:rPr>
              <a:t>£10</a:t>
            </a:r>
            <a:r>
              <a:rPr lang="en-GB" sz="1600" b="1" dirty="0">
                <a:solidFill>
                  <a:srgbClr val="242424"/>
                </a:solidFill>
                <a:latin typeface="Roboto" panose="02000000000000000000" pitchFamily="2" charset="0"/>
                <a:ea typeface="Roboto" panose="02000000000000000000" pitchFamily="2" charset="0"/>
              </a:rPr>
              <a:t>0</a:t>
            </a:r>
            <a:r>
              <a:rPr lang="en-GB" sz="1600" b="1" dirty="0">
                <a:solidFill>
                  <a:srgbClr val="242424"/>
                </a:solidFill>
                <a:effectLst/>
                <a:latin typeface="Roboto" panose="02000000000000000000" pitchFamily="2" charset="0"/>
                <a:ea typeface="Roboto" panose="02000000000000000000" pitchFamily="2" charset="0"/>
              </a:rPr>
              <a:t> could provide vital training before  the next planting season – improving soil quality and increasing crop yields</a:t>
            </a:r>
            <a:r>
              <a:rPr lang="en-US" sz="1600" b="1" kern="0" dirty="0">
                <a:solidFill>
                  <a:srgbClr val="000000"/>
                </a:solidFill>
                <a:effectLst/>
                <a:latin typeface="Roboto" panose="02000000000000000000" pitchFamily="2" charset="0"/>
                <a:ea typeface="Roboto" panose="02000000000000000000" pitchFamily="2" charset="0"/>
              </a:rPr>
              <a:t>.</a:t>
            </a:r>
            <a:endParaRPr lang="en-GB" sz="1600" b="1" dirty="0">
              <a:solidFill>
                <a:srgbClr val="242424"/>
              </a:solidFill>
              <a:effectLst/>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910C1BD-D79B-938D-EA55-5806725E032E}"/>
              </a:ext>
            </a:extLst>
          </p:cNvPr>
          <p:cNvSpPr txBox="1"/>
          <p:nvPr/>
        </p:nvSpPr>
        <p:spPr>
          <a:xfrm>
            <a:off x="4190864" y="4429476"/>
            <a:ext cx="3596283" cy="1158330"/>
          </a:xfrm>
          <a:prstGeom prst="rect">
            <a:avLst/>
          </a:prstGeom>
          <a:noFill/>
        </p:spPr>
        <p:txBody>
          <a:bodyPr wrap="square">
            <a:spAutoFit/>
          </a:bodyPr>
          <a:lstStyle/>
          <a:p>
            <a:pPr>
              <a:lnSpc>
                <a:spcPct val="150000"/>
              </a:lnSpc>
              <a:spcAft>
                <a:spcPts val="800"/>
              </a:spcAft>
            </a:pPr>
            <a:r>
              <a:rPr lang="en-GB" sz="1600" b="1" dirty="0">
                <a:effectLst/>
                <a:latin typeface="Roboto" panose="02000000000000000000" pitchFamily="2" charset="0"/>
                <a:ea typeface="Roboto" panose="02000000000000000000" pitchFamily="2" charset="0"/>
              </a:rPr>
              <a:t>£250 </a:t>
            </a:r>
            <a:r>
              <a:rPr lang="en-US" sz="1600" b="1" kern="0" dirty="0">
                <a:latin typeface="Arial" panose="020B0604020202020204" pitchFamily="34" charset="0"/>
                <a:ea typeface="Roboto" panose="02000000000000000000" pitchFamily="2" charset="0"/>
              </a:rPr>
              <a:t>could help farmers to grow enough food all year round, even as the climate changes.</a:t>
            </a:r>
            <a:endParaRPr lang="en-GB" sz="1600" b="1" dirty="0">
              <a:solidFill>
                <a:srgbClr val="242424"/>
              </a:solidFill>
              <a:effectLst/>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714047" y="4450187"/>
            <a:ext cx="3204931" cy="1159292"/>
          </a:xfrm>
          <a:prstGeom prst="rect">
            <a:avLst/>
          </a:prstGeom>
          <a:noFill/>
        </p:spPr>
        <p:txBody>
          <a:bodyPr wrap="square" lIns="91440" tIns="45720" rIns="91440" bIns="45720" anchor="t">
            <a:spAutoFit/>
          </a:bodyPr>
          <a:lstStyle/>
          <a:p>
            <a:pPr>
              <a:lnSpc>
                <a:spcPct val="150000"/>
              </a:lnSpc>
              <a:spcAft>
                <a:spcPts val="800"/>
              </a:spcAft>
            </a:pPr>
            <a:r>
              <a:rPr lang="en-GB" sz="1600" b="1" dirty="0">
                <a:effectLst/>
                <a:latin typeface="Roboto"/>
                <a:ea typeface="Roboto"/>
                <a:cs typeface="Roboto"/>
              </a:rPr>
              <a:t>£400 could provide training in practical technologies, like keyhole gardens -  starting now!</a:t>
            </a:r>
          </a:p>
        </p:txBody>
      </p:sp>
      <p:pic>
        <p:nvPicPr>
          <p:cNvPr id="15" name="Picture 14" descr="A black and white sign with white text&#10;&#10;Description automatically generated">
            <a:extLst>
              <a:ext uri="{FF2B5EF4-FFF2-40B4-BE49-F238E27FC236}">
                <a16:creationId xmlns:a16="http://schemas.microsoft.com/office/drawing/2014/main" id="{6E301F80-3493-FB87-2F64-6FE47D618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9290" y="121378"/>
            <a:ext cx="1316691" cy="688077"/>
          </a:xfrm>
          <a:prstGeom prst="rect">
            <a:avLst/>
          </a:prstGeom>
        </p:spPr>
      </p:pic>
      <p:sp>
        <p:nvSpPr>
          <p:cNvPr id="3" name="TextBox 2">
            <a:extLst>
              <a:ext uri="{FF2B5EF4-FFF2-40B4-BE49-F238E27FC236}">
                <a16:creationId xmlns:a16="http://schemas.microsoft.com/office/drawing/2014/main" id="{C1079CAB-4B07-2B28-43B0-6BDB9AF1C575}"/>
              </a:ext>
            </a:extLst>
          </p:cNvPr>
          <p:cNvSpPr txBox="1"/>
          <p:nvPr/>
        </p:nvSpPr>
        <p:spPr>
          <a:xfrm>
            <a:off x="2733571" y="6266606"/>
            <a:ext cx="8516592" cy="369332"/>
          </a:xfrm>
          <a:prstGeom prst="rect">
            <a:avLst/>
          </a:prstGeom>
          <a:noFill/>
        </p:spPr>
        <p:txBody>
          <a:bodyPr wrap="square">
            <a:spAutoFit/>
          </a:bodyPr>
          <a:lstStyle/>
          <a:p>
            <a:r>
              <a:rPr lang="en-GB" b="1" dirty="0">
                <a:solidFill>
                  <a:schemeClr val="bg1"/>
                </a:solidFill>
                <a:latin typeface="Roboto" panose="02000000000000000000" pitchFamily="2" charset="0"/>
                <a:ea typeface="Roboto" panose="02000000000000000000" pitchFamily="2" charset="0"/>
              </a:rPr>
              <a:t>Support farmers this Lent:  rippleeffect.org/lent</a:t>
            </a:r>
            <a:endParaRPr lang="en-GB" dirty="0">
              <a:solidFill>
                <a:schemeClr val="bg1"/>
              </a:solidFill>
            </a:endParaRPr>
          </a:p>
        </p:txBody>
      </p:sp>
      <p:pic>
        <p:nvPicPr>
          <p:cNvPr id="9" name="Picture 8" descr="A child holding a bowl of leaves&#10;&#10;AI-generated content may be incorrect.">
            <a:extLst>
              <a:ext uri="{FF2B5EF4-FFF2-40B4-BE49-F238E27FC236}">
                <a16:creationId xmlns:a16="http://schemas.microsoft.com/office/drawing/2014/main" id="{552BA3A2-F6AE-A155-23F4-ADC6106A3580}"/>
              </a:ext>
            </a:extLst>
          </p:cNvPr>
          <p:cNvPicPr>
            <a:picLocks noChangeAspect="1"/>
          </p:cNvPicPr>
          <p:nvPr/>
        </p:nvPicPr>
        <p:blipFill>
          <a:blip r:embed="rId5"/>
          <a:srcRect l="28915" t="1770" r="34133" b="21505"/>
          <a:stretch>
            <a:fillRect/>
          </a:stretch>
        </p:blipFill>
        <p:spPr>
          <a:xfrm>
            <a:off x="557043" y="1148358"/>
            <a:ext cx="2920911" cy="3229150"/>
          </a:xfrm>
          <a:prstGeom prst="rect">
            <a:avLst/>
          </a:prstGeom>
        </p:spPr>
      </p:pic>
      <p:pic>
        <p:nvPicPr>
          <p:cNvPr id="10" name="Picture 9" descr="A group of people in a garden&#10;&#10;AI-generated content may be incorrect.">
            <a:extLst>
              <a:ext uri="{FF2B5EF4-FFF2-40B4-BE49-F238E27FC236}">
                <a16:creationId xmlns:a16="http://schemas.microsoft.com/office/drawing/2014/main" id="{464AAC44-693F-6F2D-5259-88985D619EB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l="69667" t="3637" r="3282" b="50918"/>
          <a:stretch>
            <a:fillRect/>
          </a:stretch>
        </p:blipFill>
        <p:spPr>
          <a:xfrm>
            <a:off x="8714047" y="1200326"/>
            <a:ext cx="3014526" cy="3249861"/>
          </a:xfrm>
          <a:prstGeom prst="rect">
            <a:avLst/>
          </a:prstGeom>
        </p:spPr>
      </p:pic>
      <p:pic>
        <p:nvPicPr>
          <p:cNvPr id="16" name="Picture 15">
            <a:extLst>
              <a:ext uri="{FF2B5EF4-FFF2-40B4-BE49-F238E27FC236}">
                <a16:creationId xmlns:a16="http://schemas.microsoft.com/office/drawing/2014/main" id="{758BCF84-5C60-437C-8CB5-130278914861}"/>
              </a:ext>
            </a:extLst>
          </p:cNvPr>
          <p:cNvPicPr>
            <a:picLocks noChangeAspect="1"/>
          </p:cNvPicPr>
          <p:nvPr/>
        </p:nvPicPr>
        <p:blipFill>
          <a:blip r:embed="rId8"/>
          <a:srcRect l="27246" t="1770" r="22421" b="3578"/>
          <a:stretch>
            <a:fillRect/>
          </a:stretch>
        </p:blipFill>
        <p:spPr>
          <a:xfrm>
            <a:off x="4396309" y="1189951"/>
            <a:ext cx="3243345" cy="3180676"/>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Thank you for choosing to support Ripple Effect this Lent!</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B31B0847-BBCC-8C2C-0469-2FDB59BA4899}"/>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0D942BFE-F9A0-A9A6-9A76-0658866DFAFB}"/>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pic>
        <p:nvPicPr>
          <p:cNvPr id="6" name="Picture 5" descr="A group of people holding bananas&#10;&#10;AI-generated content may be incorrect.">
            <a:extLst>
              <a:ext uri="{FF2B5EF4-FFF2-40B4-BE49-F238E27FC236}">
                <a16:creationId xmlns:a16="http://schemas.microsoft.com/office/drawing/2014/main" id="{42DD00C0-C89D-A487-82B2-3D340EBF3CFE}"/>
              </a:ext>
            </a:extLst>
          </p:cNvPr>
          <p:cNvPicPr>
            <a:picLocks noChangeAspect="1"/>
          </p:cNvPicPr>
          <p:nvPr/>
        </p:nvPicPr>
        <p:blipFill>
          <a:blip r:embed="rId5"/>
          <a:stretch>
            <a:fillRect/>
          </a:stretch>
        </p:blipFill>
        <p:spPr>
          <a:xfrm>
            <a:off x="1548580" y="933655"/>
            <a:ext cx="9438967" cy="5129192"/>
          </a:xfrm>
          <a:prstGeom prst="rect">
            <a:avLst/>
          </a:prstGeom>
        </p:spPr>
      </p:pic>
    </p:spTree>
    <p:extLst>
      <p:ext uri="{BB962C8B-B14F-4D97-AF65-F5344CB8AC3E}">
        <p14:creationId xmlns:p14="http://schemas.microsoft.com/office/powerpoint/2010/main" val="103623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BED6C-70F1-7F11-24D0-491E387826BC}"/>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56433B7B-1DB9-549E-A9F6-F5B4C20D38BF}"/>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23532594-0036-3203-3D35-2E0971BA6EEA}"/>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3FD05F9-2016-AA4E-7628-EAB8475BF8EF}"/>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0BED2DDA-B1F8-2D46-5A7C-A67270D2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6BB874B0-2F34-EB1E-2B0C-981ED7E9B316}"/>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Thank you for choosing to support Ripple Effect this Lent!</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F96071F1-4996-6D8F-1D58-F51A10745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873AB562-0067-13E3-DF8C-90FDBD6DCC13}"/>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5CA6620C-4CB6-043C-1D90-1BB569B0E516}"/>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
        <p:nvSpPr>
          <p:cNvPr id="2" name="TextBox 1">
            <a:extLst>
              <a:ext uri="{FF2B5EF4-FFF2-40B4-BE49-F238E27FC236}">
                <a16:creationId xmlns:a16="http://schemas.microsoft.com/office/drawing/2014/main" id="{2F7F4F72-2049-91DF-5110-E367DA0A643E}"/>
              </a:ext>
            </a:extLst>
          </p:cNvPr>
          <p:cNvSpPr txBox="1"/>
          <p:nvPr/>
        </p:nvSpPr>
        <p:spPr>
          <a:xfrm>
            <a:off x="2400035" y="2883742"/>
            <a:ext cx="7391929" cy="1200329"/>
          </a:xfrm>
          <a:prstGeom prst="rect">
            <a:avLst/>
          </a:prstGeom>
          <a:noFill/>
        </p:spPr>
        <p:txBody>
          <a:bodyPr wrap="square" rtlCol="0">
            <a:spAutoFit/>
          </a:bodyPr>
          <a:lstStyle/>
          <a:p>
            <a:r>
              <a:rPr lang="en-US" sz="3600" dirty="0"/>
              <a:t>The following slides provide some additional information about Kenya</a:t>
            </a:r>
            <a:endParaRPr lang="en-GB" sz="3600" dirty="0"/>
          </a:p>
        </p:txBody>
      </p:sp>
    </p:spTree>
    <p:extLst>
      <p:ext uri="{BB962C8B-B14F-4D97-AF65-F5344CB8AC3E}">
        <p14:creationId xmlns:p14="http://schemas.microsoft.com/office/powerpoint/2010/main" val="383572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02FEA-CDF5-851A-948E-AE6650AB07DB}"/>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387FED7D-D9A2-F14C-17D5-67C1CC833C69}"/>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3E2ADC0A-A251-A571-450C-03105DD68B5D}"/>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38B5AA1-E115-8272-B884-689646CACFD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85801714-644A-A651-C912-23D238302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CFBB81D2-AEF9-6B50-7A9D-EF0C24EDFDF2}"/>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Additional information about Kenya</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C9E2868C-C29E-1301-2F86-434B1E541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5" name="TextBox 4">
            <a:extLst>
              <a:ext uri="{FF2B5EF4-FFF2-40B4-BE49-F238E27FC236}">
                <a16:creationId xmlns:a16="http://schemas.microsoft.com/office/drawing/2014/main" id="{30D9318B-3154-AA3B-BA5D-9F05D6E0E955}"/>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pic>
        <p:nvPicPr>
          <p:cNvPr id="12" name="Picture 11" descr="Two women standing together in a forest&#10;&#10;AI-generated content may be incorrect.">
            <a:extLst>
              <a:ext uri="{FF2B5EF4-FFF2-40B4-BE49-F238E27FC236}">
                <a16:creationId xmlns:a16="http://schemas.microsoft.com/office/drawing/2014/main" id="{F5FEABFC-3167-D822-2ED5-49A407E27C58}"/>
              </a:ext>
            </a:extLst>
          </p:cNvPr>
          <p:cNvPicPr>
            <a:picLocks noChangeAspect="1"/>
          </p:cNvPicPr>
          <p:nvPr/>
        </p:nvPicPr>
        <p:blipFill>
          <a:blip r:embed="rId5"/>
          <a:stretch>
            <a:fillRect/>
          </a:stretch>
        </p:blipFill>
        <p:spPr>
          <a:xfrm>
            <a:off x="1975055" y="1125873"/>
            <a:ext cx="8241890" cy="4629195"/>
          </a:xfrm>
          <a:prstGeom prst="rect">
            <a:avLst/>
          </a:prstGeom>
        </p:spPr>
      </p:pic>
      <p:sp>
        <p:nvSpPr>
          <p:cNvPr id="14" name="TextBox 13">
            <a:extLst>
              <a:ext uri="{FF2B5EF4-FFF2-40B4-BE49-F238E27FC236}">
                <a16:creationId xmlns:a16="http://schemas.microsoft.com/office/drawing/2014/main" id="{AD141A6A-A7EA-28A1-0802-23DDB0C98369}"/>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Fatuma, Ripple Effect farmer, Kenya, with her mother</a:t>
            </a:r>
            <a:endParaRPr lang="en-GB" sz="2000" dirty="0">
              <a:solidFill>
                <a:schemeClr val="bg1"/>
              </a:solidFill>
            </a:endParaRPr>
          </a:p>
        </p:txBody>
      </p:sp>
    </p:spTree>
    <p:extLst>
      <p:ext uri="{BB962C8B-B14F-4D97-AF65-F5344CB8AC3E}">
        <p14:creationId xmlns:p14="http://schemas.microsoft.com/office/powerpoint/2010/main" val="2810614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3EFEB-1148-4EA0-DA1F-C76011AA8A77}"/>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89C43508-A0F2-365E-2131-5E6376BD6DA9}"/>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BCD6D142-0540-F435-0620-5B5B53408FFA}"/>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3041FF5-137C-22F2-0156-24AC3B78F8D6}"/>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0F66CEC7-810F-AD32-35AA-9D4E35A4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017B7C86-F21B-A96F-6AAB-F2BEA49E455C}"/>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Some stats about Kenya</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1C619BCA-FDE4-0EBF-AC1D-A866E30A3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677542E5-86BD-A37F-9247-D5E038EFA8F0}"/>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7AF140A0-D987-5576-4738-7D2DBAECC2F7}"/>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
        <p:nvSpPr>
          <p:cNvPr id="10" name="TextBox 9">
            <a:extLst>
              <a:ext uri="{FF2B5EF4-FFF2-40B4-BE49-F238E27FC236}">
                <a16:creationId xmlns:a16="http://schemas.microsoft.com/office/drawing/2014/main" id="{CF9BEE6A-3CD8-7608-91C1-8FFB1736ADB3}"/>
              </a:ext>
            </a:extLst>
          </p:cNvPr>
          <p:cNvSpPr txBox="1"/>
          <p:nvPr/>
        </p:nvSpPr>
        <p:spPr>
          <a:xfrm>
            <a:off x="630215" y="1583240"/>
            <a:ext cx="10931570" cy="4401205"/>
          </a:xfrm>
          <a:prstGeom prst="rect">
            <a:avLst/>
          </a:prstGeom>
          <a:noFill/>
        </p:spPr>
        <p:txBody>
          <a:bodyPr wrap="square">
            <a:spAutoFit/>
          </a:bodyPr>
          <a:lstStyle/>
          <a:p>
            <a:pPr marL="571500" indent="-571500">
              <a:buFont typeface="Arial" panose="020B0604020202020204" pitchFamily="34" charset="0"/>
              <a:buChar char="•"/>
            </a:pPr>
            <a:r>
              <a:rPr lang="en-US" sz="4000" b="1" dirty="0"/>
              <a:t>37% of people in rural Kenya live in poverty</a:t>
            </a:r>
            <a:endParaRPr lang="en-US" sz="4000" dirty="0"/>
          </a:p>
          <a:p>
            <a:pPr marL="571500" indent="-571500">
              <a:buFont typeface="Arial" panose="020B0604020202020204" pitchFamily="34" charset="0"/>
              <a:buChar char="•"/>
            </a:pPr>
            <a:endParaRPr lang="en-US" sz="4000" b="1" i="0" kern="1200" dirty="0">
              <a:solidFill>
                <a:schemeClr val="tx1"/>
              </a:solidFill>
              <a:effectLst/>
              <a:latin typeface="+mn-lt"/>
              <a:ea typeface="+mn-ea"/>
              <a:cs typeface="+mn-cs"/>
            </a:endParaRPr>
          </a:p>
          <a:p>
            <a:pPr marL="571500" indent="-571500">
              <a:buFont typeface="Arial" panose="020B0604020202020204" pitchFamily="34" charset="0"/>
              <a:buChar char="•"/>
            </a:pPr>
            <a:r>
              <a:rPr lang="en-US" sz="4000" b="1" i="0" kern="1200" dirty="0">
                <a:solidFill>
                  <a:schemeClr val="tx1"/>
                </a:solidFill>
                <a:effectLst/>
                <a:latin typeface="+mn-lt"/>
                <a:ea typeface="+mn-ea"/>
                <a:cs typeface="+mn-cs"/>
              </a:rPr>
              <a:t>Around 80% of Kenya’s population lives in rural areas and depends heavily on agriculture</a:t>
            </a:r>
          </a:p>
          <a:p>
            <a:pPr marL="571500" indent="-571500">
              <a:buFont typeface="Arial" panose="020B0604020202020204" pitchFamily="34" charset="0"/>
              <a:buChar char="•"/>
            </a:pPr>
            <a:endParaRPr lang="en-US" sz="4000" b="1" dirty="0"/>
          </a:p>
          <a:p>
            <a:pPr marL="571500" indent="-571500">
              <a:buFont typeface="Arial" panose="020B0604020202020204" pitchFamily="34" charset="0"/>
              <a:buChar char="•"/>
            </a:pPr>
            <a:r>
              <a:rPr lang="en-US" sz="4000" b="1" dirty="0"/>
              <a:t>67% of young Kenyans are unemployed</a:t>
            </a:r>
            <a:endParaRPr lang="en-US" sz="4000" dirty="0"/>
          </a:p>
          <a:p>
            <a:endParaRPr lang="en-GB" sz="4000" b="1" dirty="0"/>
          </a:p>
        </p:txBody>
      </p:sp>
    </p:spTree>
    <p:extLst>
      <p:ext uri="{BB962C8B-B14F-4D97-AF65-F5344CB8AC3E}">
        <p14:creationId xmlns:p14="http://schemas.microsoft.com/office/powerpoint/2010/main" val="54544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E6A7-E781-3A6C-DAD4-816519AA28CA}"/>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81CFA6E9-CD9A-E94B-97A6-00C190AB33C8}"/>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91769DA2-1D99-F282-5057-48CDE1830559}"/>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BF2ABB6-79F5-D66B-9FBA-3B525C35E2E4}"/>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209C6708-E63B-1F23-B90E-9F565B559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D65B5058-1F33-2CA3-FC4C-C07D0BBD4174}"/>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solidFill>
                  <a:schemeClr val="bg1"/>
                </a:solidFill>
              </a:rPr>
              <a:t>Ripple Effect is transforming rural Kenya </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1782527A-B362-4ECC-01FF-9F0C8D4BB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699EF0D0-5965-3213-CA42-8BC64EB97565}"/>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4E127D4D-E457-AB1B-F527-93BCA9DCAB61}"/>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
        <p:nvSpPr>
          <p:cNvPr id="8" name="TextBox 7">
            <a:extLst>
              <a:ext uri="{FF2B5EF4-FFF2-40B4-BE49-F238E27FC236}">
                <a16:creationId xmlns:a16="http://schemas.microsoft.com/office/drawing/2014/main" id="{35D48586-BC2B-2930-A952-663E83A0A486}"/>
              </a:ext>
            </a:extLst>
          </p:cNvPr>
          <p:cNvSpPr txBox="1"/>
          <p:nvPr/>
        </p:nvSpPr>
        <p:spPr>
          <a:xfrm>
            <a:off x="501839" y="1189951"/>
            <a:ext cx="5780974" cy="4832092"/>
          </a:xfrm>
          <a:prstGeom prst="rect">
            <a:avLst/>
          </a:prstGeom>
          <a:noFill/>
        </p:spPr>
        <p:txBody>
          <a:bodyPr wrap="square">
            <a:spAutoFit/>
          </a:bodyPr>
          <a:lstStyle/>
          <a:p>
            <a:r>
              <a:rPr lang="en-US" sz="2800" b="1" i="1" kern="1200" dirty="0">
                <a:solidFill>
                  <a:schemeClr val="tx1"/>
                </a:solidFill>
                <a:effectLst/>
                <a:latin typeface="+mn-lt"/>
                <a:ea typeface="+mn-ea"/>
                <a:cs typeface="+mn-cs"/>
              </a:rPr>
              <a:t>"Ripple Effect is transforming rural Kenya - empowering families to farm sustainably, earn with dignity, and build climate resilience. We’re not just ending poverty; we’re nurturing hope, equity, and opportunity for generations to come.“</a:t>
            </a:r>
          </a:p>
          <a:p>
            <a:endParaRPr lang="en-US" sz="2800" b="1" i="1" dirty="0"/>
          </a:p>
          <a:p>
            <a:r>
              <a:rPr lang="en-US" sz="2800" dirty="0"/>
              <a:t>Titus Sagala, Ripple Effect Kenya Country Director</a:t>
            </a:r>
          </a:p>
          <a:p>
            <a:endParaRPr lang="en-US" sz="2800" i="1" dirty="0"/>
          </a:p>
        </p:txBody>
      </p:sp>
      <p:pic>
        <p:nvPicPr>
          <p:cNvPr id="10" name="Picture 9" descr="A person in a purple shirt&#10;&#10;AI-generated content may be incorrect.">
            <a:extLst>
              <a:ext uri="{FF2B5EF4-FFF2-40B4-BE49-F238E27FC236}">
                <a16:creationId xmlns:a16="http://schemas.microsoft.com/office/drawing/2014/main" id="{BA710480-336B-FAE3-4E66-F1765DD6E321}"/>
              </a:ext>
            </a:extLst>
          </p:cNvPr>
          <p:cNvPicPr>
            <a:picLocks noChangeAspect="1"/>
          </p:cNvPicPr>
          <p:nvPr/>
        </p:nvPicPr>
        <p:blipFill>
          <a:blip r:embed="rId5"/>
          <a:srcRect l="20193"/>
          <a:stretch>
            <a:fillRect/>
          </a:stretch>
        </p:blipFill>
        <p:spPr>
          <a:xfrm>
            <a:off x="6898111" y="1332175"/>
            <a:ext cx="5131852" cy="3977244"/>
          </a:xfrm>
          <a:prstGeom prst="rect">
            <a:avLst/>
          </a:prstGeom>
        </p:spPr>
      </p:pic>
    </p:spTree>
    <p:extLst>
      <p:ext uri="{BB962C8B-B14F-4D97-AF65-F5344CB8AC3E}">
        <p14:creationId xmlns:p14="http://schemas.microsoft.com/office/powerpoint/2010/main" val="425508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The three strands of our work</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picture containing striped, person&#10;&#10;Description automatically generated">
            <a:extLst>
              <a:ext uri="{FF2B5EF4-FFF2-40B4-BE49-F238E27FC236}">
                <a16:creationId xmlns:a16="http://schemas.microsoft.com/office/drawing/2014/main" id="{D62FB96C-3197-8FB5-D2E3-02C47F7AE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820" y="1421907"/>
            <a:ext cx="4330180" cy="4061044"/>
          </a:xfrm>
          <a:prstGeom prst="rect">
            <a:avLst/>
          </a:prstGeom>
        </p:spPr>
      </p:pic>
      <p:pic>
        <p:nvPicPr>
          <p:cNvPr id="2" name="Picture 1">
            <a:extLst>
              <a:ext uri="{FF2B5EF4-FFF2-40B4-BE49-F238E27FC236}">
                <a16:creationId xmlns:a16="http://schemas.microsoft.com/office/drawing/2014/main" id="{036C7EA2-3098-37E4-60BB-B1185B79D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25876"/>
            <a:ext cx="4040408" cy="4040408"/>
          </a:xfrm>
          <a:prstGeom prst="rect">
            <a:avLst/>
          </a:prstGeom>
        </p:spPr>
      </p:pic>
      <p:pic>
        <p:nvPicPr>
          <p:cNvPr id="11" name="Picture 10" descr="A group of women standing in a garden&#10;&#10;Description automatically generated">
            <a:extLst>
              <a:ext uri="{FF2B5EF4-FFF2-40B4-BE49-F238E27FC236}">
                <a16:creationId xmlns:a16="http://schemas.microsoft.com/office/drawing/2014/main" id="{4F0D4A19-98FB-2EBE-EC8E-68A2C34820E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40408" y="1421906"/>
            <a:ext cx="4043416" cy="4043416"/>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vegetables in a garden&#10;&#10;Description automatically generated">
            <a:extLst>
              <a:ext uri="{FF2B5EF4-FFF2-40B4-BE49-F238E27FC236}">
                <a16:creationId xmlns:a16="http://schemas.microsoft.com/office/drawing/2014/main" id="{FAA81736-6901-3AA7-329A-58055CE25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53077"/>
            <a:ext cx="12192000" cy="5900162"/>
          </a:xfrm>
          <a:prstGeom prst="rect">
            <a:avLst/>
          </a:prstGeom>
        </p:spPr>
      </p:pic>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err="1">
                <a:solidFill>
                  <a:schemeClr val="bg1"/>
                </a:solidFill>
                <a:effectLst/>
                <a:latin typeface="Arial" panose="020B0604020202020204" pitchFamily="34" charset="0"/>
                <a:cs typeface="Arial" panose="020B0604020202020204" pitchFamily="34" charset="0"/>
              </a:rPr>
              <a:t>Meselech</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group of women standing in a garden&#10;&#10;Description automatically generated">
            <a:extLst>
              <a:ext uri="{FF2B5EF4-FFF2-40B4-BE49-F238E27FC236}">
                <a16:creationId xmlns:a16="http://schemas.microsoft.com/office/drawing/2014/main" id="{B7AD9C15-F176-2924-1F5E-ED36E73D141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2821"/>
          <a:stretch/>
        </p:blipFill>
        <p:spPr>
          <a:xfrm>
            <a:off x="0" y="953076"/>
            <a:ext cx="13779500" cy="6038388"/>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spTree>
    <p:extLst>
      <p:ext uri="{BB962C8B-B14F-4D97-AF65-F5344CB8AC3E}">
        <p14:creationId xmlns:p14="http://schemas.microsoft.com/office/powerpoint/2010/main" val="234172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Business skills</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A picture containing striped, person&#10;&#10;Description automatically generated">
            <a:extLst>
              <a:ext uri="{FF2B5EF4-FFF2-40B4-BE49-F238E27FC236}">
                <a16:creationId xmlns:a16="http://schemas.microsoft.com/office/drawing/2014/main" id="{61DCAE5A-3F2A-A6C5-BC31-FA7B190C2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216" y="939800"/>
            <a:ext cx="5125961" cy="5125961"/>
          </a:xfrm>
          <a:prstGeom prst="rect">
            <a:avLst/>
          </a:prstGeom>
        </p:spPr>
      </p:pic>
      <p:sp>
        <p:nvSpPr>
          <p:cNvPr id="6" name="TextBox 5">
            <a:extLst>
              <a:ext uri="{FF2B5EF4-FFF2-40B4-BE49-F238E27FC236}">
                <a16:creationId xmlns:a16="http://schemas.microsoft.com/office/drawing/2014/main" id="{3C847072-D2CA-D2C4-E530-83F6674F9B44}"/>
              </a:ext>
            </a:extLst>
          </p:cNvPr>
          <p:cNvSpPr txBox="1"/>
          <p:nvPr/>
        </p:nvSpPr>
        <p:spPr>
          <a:xfrm>
            <a:off x="3630689" y="6207204"/>
            <a:ext cx="8502650" cy="519886"/>
          </a:xfrm>
          <a:prstGeom prst="rect">
            <a:avLst/>
          </a:prstGeom>
          <a:noFill/>
        </p:spPr>
        <p:txBody>
          <a:bodyPr wrap="square">
            <a:spAutoFit/>
          </a:bodyPr>
          <a:lstStyle/>
          <a:p>
            <a:pPr>
              <a:lnSpc>
                <a:spcPct val="107000"/>
              </a:lnSpc>
              <a:spcAft>
                <a:spcPts val="800"/>
              </a:spcAft>
            </a:pPr>
            <a:r>
              <a:rPr lang="en-GB" sz="2800" b="1" err="1">
                <a:solidFill>
                  <a:schemeClr val="bg1"/>
                </a:solidFill>
                <a:latin typeface="Arial" panose="020B0604020202020204" pitchFamily="34" charset="0"/>
                <a:ea typeface="Calibri" panose="020F0502020204030204" pitchFamily="34" charset="0"/>
                <a:cs typeface="Arial" panose="020B0604020202020204" pitchFamily="34" charset="0"/>
              </a:rPr>
              <a:t>Agripine</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Burundi</a:t>
            </a:r>
          </a:p>
        </p:txBody>
      </p:sp>
    </p:spTree>
    <p:extLst>
      <p:ext uri="{BB962C8B-B14F-4D97-AF65-F5344CB8AC3E}">
        <p14:creationId xmlns:p14="http://schemas.microsoft.com/office/powerpoint/2010/main" val="366160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000" b="1" dirty="0">
                <a:solidFill>
                  <a:schemeClr val="bg1"/>
                </a:solidFill>
                <a:latin typeface="+mn-lt"/>
                <a:cs typeface="Arial" panose="020B0604020202020204" pitchFamily="34" charset="0"/>
              </a:rPr>
              <a:t>Nahimana’s story</a:t>
            </a:r>
            <a:endParaRPr lang="en-US" altLang="en-US" sz="30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15" name="TextBox 14">
            <a:extLst>
              <a:ext uri="{FF2B5EF4-FFF2-40B4-BE49-F238E27FC236}">
                <a16:creationId xmlns:a16="http://schemas.microsoft.com/office/drawing/2014/main" id="{274740F8-1D11-5202-520A-9F8B4DA97AA9}"/>
              </a:ext>
            </a:extLst>
          </p:cNvPr>
          <p:cNvSpPr txBox="1"/>
          <p:nvPr/>
        </p:nvSpPr>
        <p:spPr>
          <a:xfrm>
            <a:off x="9604857" y="62878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FFFFFF"/>
                </a:solidFill>
                <a:latin typeface="Roboto"/>
              </a:rPr>
              <a:t>Nahimana, Burundi</a:t>
            </a:r>
            <a:endParaRPr lang="en-US" b="1" dirty="0">
              <a:solidFill>
                <a:srgbClr val="FFFFFF"/>
              </a:solidFill>
            </a:endParaRPr>
          </a:p>
        </p:txBody>
      </p:sp>
      <p:pic>
        <p:nvPicPr>
          <p:cNvPr id="5" name="Picture 4" descr="A group of people in a garden&#10;&#10;AI-generated content may be incorrect.">
            <a:extLst>
              <a:ext uri="{FF2B5EF4-FFF2-40B4-BE49-F238E27FC236}">
                <a16:creationId xmlns:a16="http://schemas.microsoft.com/office/drawing/2014/main" id="{C020F2BB-AB13-3709-E594-15B1C40FBA5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0" y="-265471"/>
            <a:ext cx="12192000" cy="7169003"/>
          </a:xfrm>
          <a:prstGeom prst="rect">
            <a:avLst/>
          </a:prstGeom>
        </p:spPr>
      </p:pic>
    </p:spTree>
    <p:extLst>
      <p:ext uri="{BB962C8B-B14F-4D97-AF65-F5344CB8AC3E}">
        <p14:creationId xmlns:p14="http://schemas.microsoft.com/office/powerpoint/2010/main" val="145114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99D8D-F63A-0B39-2D44-D784E1A1AEC7}"/>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1576920D-1BD7-9C42-4C75-1545A1E0BD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2">
            <a:extLst>
              <a:ext uri="{FF2B5EF4-FFF2-40B4-BE49-F238E27FC236}">
                <a16:creationId xmlns:a16="http://schemas.microsoft.com/office/drawing/2014/main" id="{9E2D4A6B-50A4-1120-B387-B9D69241677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36C3B382-E859-7B9C-A41E-65A800497181}"/>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4">
            <a:extLst>
              <a:ext uri="{FF2B5EF4-FFF2-40B4-BE49-F238E27FC236}">
                <a16:creationId xmlns:a16="http://schemas.microsoft.com/office/drawing/2014/main" id="{F4C8CA58-51D8-A261-E430-66909E77F316}"/>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descr="A child holding a bowl of leaves&#10;&#10;AI-generated content may be incorrect.">
            <a:extLst>
              <a:ext uri="{FF2B5EF4-FFF2-40B4-BE49-F238E27FC236}">
                <a16:creationId xmlns:a16="http://schemas.microsoft.com/office/drawing/2014/main" id="{65B4D25B-A843-3A43-50EB-200CE2F806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512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DB88-E064-E818-0FDD-42C547DAC73F}"/>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716BD99F-05B4-EE62-191F-62BF86FF46F6}"/>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F66DFBE6-4DC0-72CC-26F6-99786C4A5D97}"/>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B68DE61-F705-18F6-5079-EEE1C17419EA}"/>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F5041F5A-FD7C-0F3C-5A5C-6099FC2E0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A black and white sign with white text&#10;&#10;Description automatically generated">
            <a:extLst>
              <a:ext uri="{FF2B5EF4-FFF2-40B4-BE49-F238E27FC236}">
                <a16:creationId xmlns:a16="http://schemas.microsoft.com/office/drawing/2014/main" id="{4DC0DE89-7CF1-6911-6871-BB8041A86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a:extLst>
              <a:ext uri="{FF2B5EF4-FFF2-40B4-BE49-F238E27FC236}">
                <a16:creationId xmlns:a16="http://schemas.microsoft.com/office/drawing/2014/main" id="{F4B01C20-39A6-3329-3DA9-7ABB9AB76DD8}"/>
              </a:ext>
            </a:extLst>
          </p:cNvPr>
          <p:cNvPicPr>
            <a:picLocks noChangeAspect="1"/>
          </p:cNvPicPr>
          <p:nvPr/>
        </p:nvPicPr>
        <p:blipFill>
          <a:blip r:embed="rId5"/>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F0425BD-9C59-A923-A9E6-2E4809369AA1}"/>
              </a:ext>
            </a:extLst>
          </p:cNvPr>
          <p:cNvSpPr txBox="1"/>
          <p:nvPr/>
        </p:nvSpPr>
        <p:spPr>
          <a:xfrm>
            <a:off x="339213" y="1089898"/>
            <a:ext cx="3524865" cy="4678204"/>
          </a:xfrm>
          <a:prstGeom prst="rect">
            <a:avLst/>
          </a:prstGeom>
          <a:solidFill>
            <a:srgbClr val="FDC000"/>
          </a:solidFill>
        </p:spPr>
        <p:txBody>
          <a:bodyPr wrap="square" rtlCol="0">
            <a:spAutoFit/>
          </a:bodyPr>
          <a:lstStyle/>
          <a:p>
            <a:r>
              <a:rPr lang="en-US" sz="2000" b="1" i="1" dirty="0"/>
              <a:t>“My family nutrition has changed. There didn’t used to be enough food for us all. We’d make ugali in the evenings and eat the leftovers for breakfast. From the production of fruit, including bananas, and vegetables we’ve been able to earn enough to buy other food types. </a:t>
            </a:r>
          </a:p>
          <a:p>
            <a:endParaRPr lang="en-US" sz="2000" b="1" i="1" dirty="0"/>
          </a:p>
          <a:p>
            <a:r>
              <a:rPr lang="en-US" sz="2000" b="1" i="1" dirty="0"/>
              <a:t>We eat three meals a day now and they are very nutritious</a:t>
            </a:r>
            <a:r>
              <a:rPr lang="en-US" sz="2000" dirty="0"/>
              <a:t>.”</a:t>
            </a:r>
          </a:p>
          <a:p>
            <a:r>
              <a:rPr lang="en-US" sz="2000" dirty="0"/>
              <a:t>Selena, Kenya.</a:t>
            </a:r>
          </a:p>
          <a:p>
            <a:endParaRPr lang="en-GB" dirty="0"/>
          </a:p>
        </p:txBody>
      </p:sp>
    </p:spTree>
    <p:extLst>
      <p:ext uri="{BB962C8B-B14F-4D97-AF65-F5344CB8AC3E}">
        <p14:creationId xmlns:p14="http://schemas.microsoft.com/office/powerpoint/2010/main" val="2488839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ple Effect template - purple" id="{C2E1EBB2-CA6B-411A-A037-17CB0DB3171D}" vid="{BF47B1F7-1770-43B8-A02A-76E71BA45B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8c4e6d-1355-4991-a81b-e23991b546e9" xsi:nil="true"/>
    <TaxKeywordTaxHTField xmlns="ef8c4e6d-1355-4991-a81b-e23991b546e9">
      <Terms xmlns="http://schemas.microsoft.com/office/infopath/2007/PartnerControls"/>
    </TaxKeywordTaxHTField>
    <SharedWithUsers xmlns="ef8c4e6d-1355-4991-a81b-e23991b546e9">
      <UserInfo>
        <DisplayName>Ann Hatton</DisplayName>
        <AccountId>26</AccountId>
        <AccountType/>
      </UserInfo>
      <UserInfo>
        <DisplayName>Ruth Orriss</DisplayName>
        <AccountId>461</AccountId>
        <AccountType/>
      </UserInfo>
    </SharedWithUsers>
    <lcf76f155ced4ddcb4097134ff3c332f xmlns="38553129-87da-4fb4-8ef9-2d5c2accabbd">
      <Terms xmlns="http://schemas.microsoft.com/office/infopath/2007/PartnerControls"/>
    </lcf76f155ced4ddcb4097134ff3c332f>
    <p1105576c3fb4054a18336fd78f3a986 xmlns="38553129-87da-4fb4-8ef9-2d5c2accabbd" xsi:nil="true"/>
    <ef2a0d7ff0aa420a8295e5306d5b080a xmlns="38553129-87da-4fb4-8ef9-2d5c2accabbd" xsi:nil="true"/>
    <l00c74efaba14df198dd611e60e978cb xmlns="38553129-87da-4fb4-8ef9-2d5c2accabbd" xsi:nil="true"/>
    <jf7804190a954e0c956845a3a2669988 xmlns="38553129-87da-4fb4-8ef9-2d5c2accabb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146162DAB912458DBED66A96BED18B" ma:contentTypeVersion="33" ma:contentTypeDescription="Create a new document." ma:contentTypeScope="" ma:versionID="ad9c79134c56c0ff218a15bc8b4b79a5">
  <xsd:schema xmlns:xsd="http://www.w3.org/2001/XMLSchema" xmlns:xs="http://www.w3.org/2001/XMLSchema" xmlns:p="http://schemas.microsoft.com/office/2006/metadata/properties" xmlns:ns2="38553129-87da-4fb4-8ef9-2d5c2accabbd" xmlns:ns3="ef8c4e6d-1355-4991-a81b-e23991b546e9" targetNamespace="http://schemas.microsoft.com/office/2006/metadata/properties" ma:root="true" ma:fieldsID="49ca5e8cd6c4b7f1c1b61ea04878e222" ns2:_="" ns3:_="">
    <xsd:import namespace="38553129-87da-4fb4-8ef9-2d5c2accabbd"/>
    <xsd:import namespace="ef8c4e6d-1355-4991-a81b-e23991b546e9"/>
    <xsd:element name="properties">
      <xsd:complexType>
        <xsd:sequence>
          <xsd:element name="documentManagement">
            <xsd:complexType>
              <xsd:all>
                <xsd:element ref="ns2:l00c74efaba14df198dd611e60e978cb" minOccurs="0"/>
                <xsd:element ref="ns3:TaxCatchAll" minOccurs="0"/>
                <xsd:element ref="ns2:p1105576c3fb4054a18336fd78f3a986" minOccurs="0"/>
                <xsd:element ref="ns3:TaxKeywordTaxHTField" minOccurs="0"/>
                <xsd:element ref="ns2:jf7804190a954e0c956845a3a2669988" minOccurs="0"/>
                <xsd:element ref="ns2:ef2a0d7ff0aa420a8295e5306d5b080a"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53129-87da-4fb4-8ef9-2d5c2accabbd" elementFormDefault="qualified">
    <xsd:import namespace="http://schemas.microsoft.com/office/2006/documentManagement/types"/>
    <xsd:import namespace="http://schemas.microsoft.com/office/infopath/2007/PartnerControls"/>
    <xsd:element name="l00c74efaba14df198dd611e60e978cb" ma:index="5" nillable="true" ma:displayName="Year_0" ma:hidden="true" ma:internalName="l00c74efaba14df198dd611e60e978cb" ma:readOnly="false">
      <xsd:simpleType>
        <xsd:restriction base="dms:Note"/>
      </xsd:simpleType>
    </xsd:element>
    <xsd:element name="p1105576c3fb4054a18336fd78f3a986" ma:index="8" nillable="true" ma:displayName="Appeal_0" ma:hidden="true" ma:internalName="p1105576c3fb4054a18336fd78f3a986" ma:readOnly="false">
      <xsd:simpleType>
        <xsd:restriction base="dms:Note"/>
      </xsd:simpleType>
    </xsd:element>
    <xsd:element name="jf7804190a954e0c956845a3a2669988" ma:index="12" nillable="true" ma:displayName="Doc type_0" ma:hidden="true" ma:internalName="jf7804190a954e0c956845a3a2669988" ma:readOnly="false">
      <xsd:simpleType>
        <xsd:restriction base="dms:Note"/>
      </xsd:simpleType>
    </xsd:element>
    <xsd:element name="ef2a0d7ff0aa420a8295e5306d5b080a" ma:index="14" nillable="true" ma:displayName="Festivals_0" ma:hidden="true" ma:internalName="ef2a0d7ff0aa420a8295e5306d5b080a" ma:readOnly="false">
      <xsd:simpleType>
        <xsd:restriction base="dms:Note"/>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a828f0c2-8388-4d23-bcaa-a0437ae529bb}"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E2795D-8B45-4031-932F-F2CCAB5ED824}">
  <ds:schemaRefs>
    <ds:schemaRef ds:uri="http://www.w3.org/XML/1998/namespace"/>
    <ds:schemaRef ds:uri="http://purl.org/dc/dcmitype/"/>
    <ds:schemaRef ds:uri="http://schemas.microsoft.com/office/2006/documentManagement/types"/>
    <ds:schemaRef ds:uri="http://purl.org/dc/elements/1.1/"/>
    <ds:schemaRef ds:uri="http://purl.org/dc/terms/"/>
    <ds:schemaRef ds:uri="38553129-87da-4fb4-8ef9-2d5c2accabbd"/>
    <ds:schemaRef ds:uri="http://schemas.openxmlformats.org/package/2006/metadata/core-properties"/>
    <ds:schemaRef ds:uri="ef8c4e6d-1355-4991-a81b-e23991b546e9"/>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02CFCC78-70B1-4DDF-BFC2-2E66DC379B1A}">
  <ds:schemaRefs>
    <ds:schemaRef ds:uri="http://schemas.microsoft.com/sharepoint/v3/contenttype/forms"/>
  </ds:schemaRefs>
</ds:datastoreItem>
</file>

<file path=customXml/itemProps3.xml><?xml version="1.0" encoding="utf-8"?>
<ds:datastoreItem xmlns:ds="http://schemas.openxmlformats.org/officeDocument/2006/customXml" ds:itemID="{6921A5DD-F729-4A74-9FF5-BB44DA8C77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53129-87da-4fb4-8ef9-2d5c2accabbd"/>
    <ds:schemaRef ds:uri="ef8c4e6d-1355-4991-a81b-e23991b54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Widescreen</PresentationFormat>
  <Paragraphs>141</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Impact</vt:lpstr>
      <vt:lpstr>Roboto</vt:lpstr>
      <vt:lpstr>Roboto-Regular</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Rawlins</dc:creator>
  <cp:lastModifiedBy>Ann Hatton</cp:lastModifiedBy>
  <cp:revision>21</cp:revision>
  <dcterms:created xsi:type="dcterms:W3CDTF">2022-03-21T16:53:05Z</dcterms:created>
  <dcterms:modified xsi:type="dcterms:W3CDTF">2026-01-20T15:48:36Z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ppeal">
    <vt:lpwstr/>
  </property>
  <property fmtid="{D5CDD505-2E9C-101B-9397-08002B2CF9AE}" pid="4" name="Year">
    <vt:lpwstr/>
  </property>
  <property fmtid="{D5CDD505-2E9C-101B-9397-08002B2CF9AE}" pid="5" name="Doc type">
    <vt:lpwstr/>
  </property>
  <property fmtid="{D5CDD505-2E9C-101B-9397-08002B2CF9AE}" pid="6" name="MediaServiceImageTags">
    <vt:lpwstr/>
  </property>
  <property fmtid="{D5CDD505-2E9C-101B-9397-08002B2CF9AE}" pid="7" name="Festivals">
    <vt:lpwstr/>
  </property>
  <property fmtid="{D5CDD505-2E9C-101B-9397-08002B2CF9AE}" pid="8" name="Financial_x0020_year">
    <vt:lpwstr/>
  </property>
  <property fmtid="{D5CDD505-2E9C-101B-9397-08002B2CF9AE}" pid="9" name="Order">
    <vt:lpwstr>347500.000000000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xd_Signature">
    <vt:lpwstr/>
  </property>
  <property fmtid="{D5CDD505-2E9C-101B-9397-08002B2CF9AE}" pid="15" name="TriggerFlowInfo">
    <vt:lpwstr/>
  </property>
  <property fmtid="{D5CDD505-2E9C-101B-9397-08002B2CF9AE}" pid="16" name="Financial year">
    <vt:lpwstr/>
  </property>
  <property fmtid="{D5CDD505-2E9C-101B-9397-08002B2CF9AE}" pid="17" name="ContentTypeId">
    <vt:lpwstr>0x010100A3146162DAB912458DBED66A96BED18B</vt:lpwstr>
  </property>
  <property fmtid="{D5CDD505-2E9C-101B-9397-08002B2CF9AE}" pid="18" name="Doc_x0020_type">
    <vt:lpwstr/>
  </property>
</Properties>
</file>