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3" r:id="rId5"/>
  </p:sldMasterIdLst>
  <p:notesMasterIdLst>
    <p:notesMasterId r:id="rId18"/>
  </p:notesMasterIdLst>
  <p:sldIdLst>
    <p:sldId id="257" r:id="rId6"/>
    <p:sldId id="378" r:id="rId7"/>
    <p:sldId id="268" r:id="rId8"/>
    <p:sldId id="261" r:id="rId9"/>
    <p:sldId id="260" r:id="rId10"/>
    <p:sldId id="259" r:id="rId11"/>
    <p:sldId id="262" r:id="rId12"/>
    <p:sldId id="301" r:id="rId13"/>
    <p:sldId id="375" r:id="rId14"/>
    <p:sldId id="377" r:id="rId15"/>
    <p:sldId id="373" r:id="rId16"/>
    <p:sldId id="3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3F90FC-D563-548F-2E7D-B99FD09E63E2}" name="Rebecca Parford" initials="RP" userId="S::rebecca.parford@rippleeffect.org::481a82d9-4b75-4291-b2b6-076bfdf212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000"/>
    <a:srgbClr val="820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26EC7C-3E88-FAAE-7BBB-7665ACD29FBF}" v="9" dt="2025-06-13T08:49:26.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397" autoAdjust="0"/>
  </p:normalViewPr>
  <p:slideViewPr>
    <p:cSldViewPr snapToGrid="0">
      <p:cViewPr varScale="1">
        <p:scale>
          <a:sx n="39" d="100"/>
          <a:sy n="39" d="100"/>
        </p:scale>
        <p:origin x="1684"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Hatton" userId="529d22d8-e3c7-4088-995f-21b81436ebef" providerId="ADAL" clId="{9C8B7B26-13D8-4892-AA40-F6087D236EF4}"/>
    <pc:docChg chg="undo custSel addSld delSld modSld sldOrd">
      <pc:chgData name="Ann Hatton" userId="529d22d8-e3c7-4088-995f-21b81436ebef" providerId="ADAL" clId="{9C8B7B26-13D8-4892-AA40-F6087D236EF4}" dt="2025-06-02T13:49:19.746" v="2362" actId="1076"/>
      <pc:docMkLst>
        <pc:docMk/>
      </pc:docMkLst>
      <pc:sldChg chg="addSp delSp modSp mod modTransition delAnim modAnim modNotesTx">
        <pc:chgData name="Ann Hatton" userId="529d22d8-e3c7-4088-995f-21b81436ebef" providerId="ADAL" clId="{9C8B7B26-13D8-4892-AA40-F6087D236EF4}" dt="2025-06-02T13:24:12.407" v="1272" actId="478"/>
        <pc:sldMkLst>
          <pc:docMk/>
          <pc:sldMk cId="0" sldId="257"/>
        </pc:sldMkLst>
        <pc:spChg chg="add mod">
          <ac:chgData name="Ann Hatton" userId="529d22d8-e3c7-4088-995f-21b81436ebef" providerId="ADAL" clId="{9C8B7B26-13D8-4892-AA40-F6087D236EF4}" dt="2025-06-02T09:57:39.589" v="1263" actId="1076"/>
          <ac:spMkLst>
            <pc:docMk/>
            <pc:sldMk cId="0" sldId="257"/>
            <ac:spMk id="2" creationId="{D5894F72-314C-8303-E310-DBE826F458AD}"/>
          </ac:spMkLst>
        </pc:spChg>
        <pc:spChg chg="add del mod">
          <ac:chgData name="Ann Hatton" userId="529d22d8-e3c7-4088-995f-21b81436ebef" providerId="ADAL" clId="{9C8B7B26-13D8-4892-AA40-F6087D236EF4}" dt="2025-06-02T09:57:16.173" v="1256" actId="478"/>
          <ac:spMkLst>
            <pc:docMk/>
            <pc:sldMk cId="0" sldId="257"/>
            <ac:spMk id="15" creationId="{4A38C171-1AED-430D-7DEA-EE2B30761F41}"/>
          </ac:spMkLst>
        </pc:spChg>
        <pc:spChg chg="del mod">
          <ac:chgData name="Ann Hatton" userId="529d22d8-e3c7-4088-995f-21b81436ebef" providerId="ADAL" clId="{9C8B7B26-13D8-4892-AA40-F6087D236EF4}" dt="2025-06-02T09:57:29.253" v="1260" actId="478"/>
          <ac:spMkLst>
            <pc:docMk/>
            <pc:sldMk cId="0" sldId="257"/>
            <ac:spMk id="18" creationId="{A09052E7-0C07-DCD0-4FB4-B563EFB75405}"/>
          </ac:spMkLst>
        </pc:spChg>
        <pc:picChg chg="add mod">
          <ac:chgData name="Ann Hatton" userId="529d22d8-e3c7-4088-995f-21b81436ebef" providerId="ADAL" clId="{9C8B7B26-13D8-4892-AA40-F6087D236EF4}" dt="2025-05-22T07:48:22.563" v="125" actId="1076"/>
          <ac:picMkLst>
            <pc:docMk/>
            <pc:sldMk cId="0" sldId="257"/>
            <ac:picMk id="4" creationId="{B06FAA9C-03DB-8C24-9144-9BFE53BCAD60}"/>
          </ac:picMkLst>
        </pc:picChg>
        <pc:picChg chg="mod">
          <ac:chgData name="Ann Hatton" userId="529d22d8-e3c7-4088-995f-21b81436ebef" providerId="ADAL" clId="{9C8B7B26-13D8-4892-AA40-F6087D236EF4}" dt="2025-05-22T14:28:46.890" v="1170" actId="1076"/>
          <ac:picMkLst>
            <pc:docMk/>
            <pc:sldMk cId="0" sldId="257"/>
            <ac:picMk id="7" creationId="{D4611059-1606-4B3A-32AA-FF7122D9A462}"/>
          </ac:picMkLst>
        </pc:picChg>
        <pc:picChg chg="add mod ord modCrop">
          <ac:chgData name="Ann Hatton" userId="529d22d8-e3c7-4088-995f-21b81436ebef" providerId="ADAL" clId="{9C8B7B26-13D8-4892-AA40-F6087D236EF4}" dt="2025-06-02T09:57:33.182" v="1262" actId="1076"/>
          <ac:picMkLst>
            <pc:docMk/>
            <pc:sldMk cId="0" sldId="257"/>
            <ac:picMk id="14" creationId="{9CA88D81-36E0-24B8-5117-B99DA5DCC731}"/>
          </ac:picMkLst>
        </pc:picChg>
        <pc:picChg chg="add del mod">
          <ac:chgData name="Ann Hatton" userId="529d22d8-e3c7-4088-995f-21b81436ebef" providerId="ADAL" clId="{9C8B7B26-13D8-4892-AA40-F6087D236EF4}" dt="2025-06-02T13:24:12.407" v="1272" actId="478"/>
          <ac:picMkLst>
            <pc:docMk/>
            <pc:sldMk cId="0" sldId="257"/>
            <ac:picMk id="23" creationId="{107C19A8-E5D8-942E-3756-9D1B38CB8E89}"/>
          </ac:picMkLst>
        </pc:picChg>
      </pc:sldChg>
      <pc:sldChg chg="modNotesTx">
        <pc:chgData name="Ann Hatton" userId="529d22d8-e3c7-4088-995f-21b81436ebef" providerId="ADAL" clId="{9C8B7B26-13D8-4892-AA40-F6087D236EF4}" dt="2025-05-22T15:34:38.394" v="1224" actId="255"/>
        <pc:sldMkLst>
          <pc:docMk/>
          <pc:sldMk cId="2341723412" sldId="259"/>
        </pc:sldMkLst>
      </pc:sldChg>
      <pc:sldChg chg="modNotesTx">
        <pc:chgData name="Ann Hatton" userId="529d22d8-e3c7-4088-995f-21b81436ebef" providerId="ADAL" clId="{9C8B7B26-13D8-4892-AA40-F6087D236EF4}" dt="2025-05-22T15:34:20.752" v="1222" actId="2711"/>
        <pc:sldMkLst>
          <pc:docMk/>
          <pc:sldMk cId="1641926184" sldId="260"/>
        </pc:sldMkLst>
      </pc:sldChg>
      <pc:sldChg chg="modNotesTx">
        <pc:chgData name="Ann Hatton" userId="529d22d8-e3c7-4088-995f-21b81436ebef" providerId="ADAL" clId="{9C8B7B26-13D8-4892-AA40-F6087D236EF4}" dt="2025-05-22T15:34:10.809" v="1221" actId="2711"/>
        <pc:sldMkLst>
          <pc:docMk/>
          <pc:sldMk cId="215382755" sldId="261"/>
        </pc:sldMkLst>
      </pc:sldChg>
      <pc:sldChg chg="modNotesTx">
        <pc:chgData name="Ann Hatton" userId="529d22d8-e3c7-4088-995f-21b81436ebef" providerId="ADAL" clId="{9C8B7B26-13D8-4892-AA40-F6087D236EF4}" dt="2025-05-22T15:34:53.113" v="1226" actId="255"/>
        <pc:sldMkLst>
          <pc:docMk/>
          <pc:sldMk cId="3661602000" sldId="262"/>
        </pc:sldMkLst>
      </pc:sldChg>
      <pc:sldChg chg="del">
        <pc:chgData name="Ann Hatton" userId="529d22d8-e3c7-4088-995f-21b81436ebef" providerId="ADAL" clId="{9C8B7B26-13D8-4892-AA40-F6087D236EF4}" dt="2025-05-22T07:54:27.566" v="210" actId="47"/>
        <pc:sldMkLst>
          <pc:docMk/>
          <pc:sldMk cId="1203616986" sldId="267"/>
        </pc:sldMkLst>
      </pc:sldChg>
      <pc:sldChg chg="modNotesTx">
        <pc:chgData name="Ann Hatton" userId="529d22d8-e3c7-4088-995f-21b81436ebef" providerId="ADAL" clId="{9C8B7B26-13D8-4892-AA40-F6087D236EF4}" dt="2025-05-22T15:33:56.554" v="1220" actId="2711"/>
        <pc:sldMkLst>
          <pc:docMk/>
          <pc:sldMk cId="803860884" sldId="268"/>
        </pc:sldMkLst>
      </pc:sldChg>
      <pc:sldChg chg="addSp delSp modSp mod modNotesTx">
        <pc:chgData name="Ann Hatton" userId="529d22d8-e3c7-4088-995f-21b81436ebef" providerId="ADAL" clId="{9C8B7B26-13D8-4892-AA40-F6087D236EF4}" dt="2025-05-22T15:35:21.547" v="1248" actId="20577"/>
        <pc:sldMkLst>
          <pc:docMk/>
          <pc:sldMk cId="145114668" sldId="301"/>
        </pc:sldMkLst>
        <pc:spChg chg="mod">
          <ac:chgData name="Ann Hatton" userId="529d22d8-e3c7-4088-995f-21b81436ebef" providerId="ADAL" clId="{9C8B7B26-13D8-4892-AA40-F6087D236EF4}" dt="2025-05-22T08:29:40.731" v="965" actId="404"/>
          <ac:spMkLst>
            <pc:docMk/>
            <pc:sldMk cId="145114668" sldId="301"/>
            <ac:spMk id="6147" creationId="{F65BDD89-D6E0-972D-2A48-4A41D3419D67}"/>
          </ac:spMkLst>
        </pc:spChg>
        <pc:picChg chg="add mod modCrop">
          <ac:chgData name="Ann Hatton" userId="529d22d8-e3c7-4088-995f-21b81436ebef" providerId="ADAL" clId="{9C8B7B26-13D8-4892-AA40-F6087D236EF4}" dt="2025-05-22T08:00:28.299" v="364" actId="732"/>
          <ac:picMkLst>
            <pc:docMk/>
            <pc:sldMk cId="145114668" sldId="301"/>
            <ac:picMk id="6" creationId="{18A7951E-67B1-5CEE-0349-EA584328D92A}"/>
          </ac:picMkLst>
        </pc:picChg>
      </pc:sldChg>
      <pc:sldChg chg="addSp delSp modSp mod modNotesTx">
        <pc:chgData name="Ann Hatton" userId="529d22d8-e3c7-4088-995f-21b81436ebef" providerId="ADAL" clId="{9C8B7B26-13D8-4892-AA40-F6087D236EF4}" dt="2025-05-22T12:26:51.683" v="1150" actId="1076"/>
        <pc:sldMkLst>
          <pc:docMk/>
          <pc:sldMk cId="4007891393" sldId="373"/>
        </pc:sldMkLst>
        <pc:spChg chg="mod">
          <ac:chgData name="Ann Hatton" userId="529d22d8-e3c7-4088-995f-21b81436ebef" providerId="ADAL" clId="{9C8B7B26-13D8-4892-AA40-F6087D236EF4}" dt="2025-05-22T12:26:51.683" v="1150" actId="1076"/>
          <ac:spMkLst>
            <pc:docMk/>
            <pc:sldMk cId="4007891393" sldId="373"/>
            <ac:spMk id="2" creationId="{63D3B305-D4C4-3C62-D01C-1A5CB559EC58}"/>
          </ac:spMkLst>
        </pc:spChg>
        <pc:spChg chg="mod">
          <ac:chgData name="Ann Hatton" userId="529d22d8-e3c7-4088-995f-21b81436ebef" providerId="ADAL" clId="{9C8B7B26-13D8-4892-AA40-F6087D236EF4}" dt="2025-05-22T12:25:43.469" v="1139" actId="113"/>
          <ac:spMkLst>
            <pc:docMk/>
            <pc:sldMk cId="4007891393" sldId="373"/>
            <ac:spMk id="5" creationId="{8910C1BD-D79B-938D-EA55-5806725E032E}"/>
          </ac:spMkLst>
        </pc:spChg>
        <pc:spChg chg="mod">
          <ac:chgData name="Ann Hatton" userId="529d22d8-e3c7-4088-995f-21b81436ebef" providerId="ADAL" clId="{9C8B7B26-13D8-4892-AA40-F6087D236EF4}" dt="2025-05-22T12:26:45.242" v="1149" actId="1076"/>
          <ac:spMkLst>
            <pc:docMk/>
            <pc:sldMk cId="4007891393" sldId="373"/>
            <ac:spMk id="8" creationId="{60DF7D5F-9CFE-3B2A-BAF6-6075D84EA9A7}"/>
          </ac:spMkLst>
        </pc:spChg>
        <pc:spChg chg="add mod">
          <ac:chgData name="Ann Hatton" userId="529d22d8-e3c7-4088-995f-21b81436ebef" providerId="ADAL" clId="{9C8B7B26-13D8-4892-AA40-F6087D236EF4}" dt="2025-05-22T08:31:17.320" v="981" actId="2711"/>
          <ac:spMkLst>
            <pc:docMk/>
            <pc:sldMk cId="4007891393" sldId="373"/>
            <ac:spMk id="11" creationId="{CD596544-4756-D455-646D-DCCF0461F3F7}"/>
          </ac:spMkLst>
        </pc:spChg>
        <pc:spChg chg="mod">
          <ac:chgData name="Ann Hatton" userId="529d22d8-e3c7-4088-995f-21b81436ebef" providerId="ADAL" clId="{9C8B7B26-13D8-4892-AA40-F6087D236EF4}" dt="2025-05-22T08:31:10.324" v="980" actId="404"/>
          <ac:spMkLst>
            <pc:docMk/>
            <pc:sldMk cId="4007891393" sldId="373"/>
            <ac:spMk id="6147" creationId="{F65BDD89-D6E0-972D-2A48-4A41D3419D67}"/>
          </ac:spMkLst>
        </pc:spChg>
        <pc:picChg chg="add mod">
          <ac:chgData name="Ann Hatton" userId="529d22d8-e3c7-4088-995f-21b81436ebef" providerId="ADAL" clId="{9C8B7B26-13D8-4892-AA40-F6087D236EF4}" dt="2025-05-22T08:28:07.024" v="932"/>
          <ac:picMkLst>
            <pc:docMk/>
            <pc:sldMk cId="4007891393" sldId="373"/>
            <ac:picMk id="12" creationId="{DB8BDF62-102E-2A98-5D21-164FC559CEFC}"/>
          </ac:picMkLst>
        </pc:picChg>
        <pc:picChg chg="add mod modCrop">
          <ac:chgData name="Ann Hatton" userId="529d22d8-e3c7-4088-995f-21b81436ebef" providerId="ADAL" clId="{9C8B7B26-13D8-4892-AA40-F6087D236EF4}" dt="2025-05-22T12:26:34.355" v="1147" actId="1076"/>
          <ac:picMkLst>
            <pc:docMk/>
            <pc:sldMk cId="4007891393" sldId="373"/>
            <ac:picMk id="17" creationId="{F55C8C33-9251-C85A-1D82-6BA68DAFE184}"/>
          </ac:picMkLst>
        </pc:picChg>
        <pc:picChg chg="add mod modCrop">
          <ac:chgData name="Ann Hatton" userId="529d22d8-e3c7-4088-995f-21b81436ebef" providerId="ADAL" clId="{9C8B7B26-13D8-4892-AA40-F6087D236EF4}" dt="2025-05-22T12:24:20.219" v="1116" actId="14100"/>
          <ac:picMkLst>
            <pc:docMk/>
            <pc:sldMk cId="4007891393" sldId="373"/>
            <ac:picMk id="19" creationId="{903EF9E0-C1C2-FACA-788A-4EE5E4F8DC58}"/>
          </ac:picMkLst>
        </pc:picChg>
        <pc:picChg chg="add mod modCrop">
          <ac:chgData name="Ann Hatton" userId="529d22d8-e3c7-4088-995f-21b81436ebef" providerId="ADAL" clId="{9C8B7B26-13D8-4892-AA40-F6087D236EF4}" dt="2025-05-22T12:26:39.858" v="1148" actId="1076"/>
          <ac:picMkLst>
            <pc:docMk/>
            <pc:sldMk cId="4007891393" sldId="373"/>
            <ac:picMk id="21" creationId="{5906BFE3-9AFC-B0C8-4170-383BF310AC8C}"/>
          </ac:picMkLst>
        </pc:picChg>
      </pc:sldChg>
      <pc:sldChg chg="del">
        <pc:chgData name="Ann Hatton" userId="529d22d8-e3c7-4088-995f-21b81436ebef" providerId="ADAL" clId="{9C8B7B26-13D8-4892-AA40-F6087D236EF4}" dt="2025-05-22T08:23:46.229" v="860" actId="47"/>
        <pc:sldMkLst>
          <pc:docMk/>
          <pc:sldMk cId="1796155644" sldId="374"/>
        </pc:sldMkLst>
      </pc:sldChg>
      <pc:sldChg chg="addSp delSp modSp mod modNotesTx">
        <pc:chgData name="Ann Hatton" userId="529d22d8-e3c7-4088-995f-21b81436ebef" providerId="ADAL" clId="{9C8B7B26-13D8-4892-AA40-F6087D236EF4}" dt="2025-05-22T15:35:32.530" v="1249" actId="2711"/>
        <pc:sldMkLst>
          <pc:docMk/>
          <pc:sldMk cId="66657414" sldId="375"/>
        </pc:sldMkLst>
        <pc:spChg chg="add mod">
          <ac:chgData name="Ann Hatton" userId="529d22d8-e3c7-4088-995f-21b81436ebef" providerId="ADAL" clId="{9C8B7B26-13D8-4892-AA40-F6087D236EF4}" dt="2025-05-22T15:35:32.530" v="1249" actId="2711"/>
          <ac:spMkLst>
            <pc:docMk/>
            <pc:sldMk cId="66657414" sldId="375"/>
            <ac:spMk id="14" creationId="{46A9EC57-9D71-85E0-7E42-01F5173E52A2}"/>
          </ac:spMkLst>
        </pc:spChg>
        <pc:spChg chg="add mod">
          <ac:chgData name="Ann Hatton" userId="529d22d8-e3c7-4088-995f-21b81436ebef" providerId="ADAL" clId="{9C8B7B26-13D8-4892-AA40-F6087D236EF4}" dt="2025-05-22T08:30:41.043" v="975" actId="1076"/>
          <ac:spMkLst>
            <pc:docMk/>
            <pc:sldMk cId="66657414" sldId="375"/>
            <ac:spMk id="17" creationId="{B09B4C8C-B4BB-1E13-CF76-565B95EAF857}"/>
          </ac:spMkLst>
        </pc:spChg>
        <pc:spChg chg="mod">
          <ac:chgData name="Ann Hatton" userId="529d22d8-e3c7-4088-995f-21b81436ebef" providerId="ADAL" clId="{9C8B7B26-13D8-4892-AA40-F6087D236EF4}" dt="2025-05-22T08:30:24.656" v="973" actId="255"/>
          <ac:spMkLst>
            <pc:docMk/>
            <pc:sldMk cId="66657414" sldId="375"/>
            <ac:spMk id="6147" creationId="{F65BDD89-D6E0-972D-2A48-4A41D3419D67}"/>
          </ac:spMkLst>
        </pc:spChg>
        <pc:picChg chg="add mod modCrop">
          <ac:chgData name="Ann Hatton" userId="529d22d8-e3c7-4088-995f-21b81436ebef" providerId="ADAL" clId="{9C8B7B26-13D8-4892-AA40-F6087D236EF4}" dt="2025-05-22T08:21:26.881" v="827" actId="732"/>
          <ac:picMkLst>
            <pc:docMk/>
            <pc:sldMk cId="66657414" sldId="375"/>
            <ac:picMk id="12" creationId="{99791312-C0BA-9DAA-41AC-0868D21EC637}"/>
          </ac:picMkLst>
        </pc:picChg>
      </pc:sldChg>
      <pc:sldChg chg="addSp delSp modSp mod">
        <pc:chgData name="Ann Hatton" userId="529d22d8-e3c7-4088-995f-21b81436ebef" providerId="ADAL" clId="{9C8B7B26-13D8-4892-AA40-F6087D236EF4}" dt="2025-05-22T15:36:24.267" v="1255" actId="20577"/>
        <pc:sldMkLst>
          <pc:docMk/>
          <pc:sldMk cId="1036230976" sldId="376"/>
        </pc:sldMkLst>
        <pc:spChg chg="mod">
          <ac:chgData name="Ann Hatton" userId="529d22d8-e3c7-4088-995f-21b81436ebef" providerId="ADAL" clId="{9C8B7B26-13D8-4892-AA40-F6087D236EF4}" dt="2025-05-22T15:36:24.267" v="1255" actId="20577"/>
          <ac:spMkLst>
            <pc:docMk/>
            <pc:sldMk cId="1036230976" sldId="376"/>
            <ac:spMk id="13" creationId="{B31B0847-BBCC-8C2C-0469-2FDB59BA4899}"/>
          </ac:spMkLst>
        </pc:spChg>
        <pc:spChg chg="mod">
          <ac:chgData name="Ann Hatton" userId="529d22d8-e3c7-4088-995f-21b81436ebef" providerId="ADAL" clId="{9C8B7B26-13D8-4892-AA40-F6087D236EF4}" dt="2025-05-22T08:31:41.659" v="986" actId="6549"/>
          <ac:spMkLst>
            <pc:docMk/>
            <pc:sldMk cId="1036230976" sldId="376"/>
            <ac:spMk id="6147" creationId="{F65BDD89-D6E0-972D-2A48-4A41D3419D67}"/>
          </ac:spMkLst>
        </pc:spChg>
        <pc:picChg chg="add mod">
          <ac:chgData name="Ann Hatton" userId="529d22d8-e3c7-4088-995f-21b81436ebef" providerId="ADAL" clId="{9C8B7B26-13D8-4892-AA40-F6087D236EF4}" dt="2025-05-22T08:32:28.450" v="1072" actId="1076"/>
          <ac:picMkLst>
            <pc:docMk/>
            <pc:sldMk cId="1036230976" sldId="376"/>
            <ac:picMk id="2" creationId="{D72079B9-42A1-64E5-8293-DFC33ABB8E16}"/>
          </ac:picMkLst>
        </pc:picChg>
        <pc:picChg chg="add mod modCrop">
          <ac:chgData name="Ann Hatton" userId="529d22d8-e3c7-4088-995f-21b81436ebef" providerId="ADAL" clId="{9C8B7B26-13D8-4892-AA40-F6087D236EF4}" dt="2025-05-22T12:28:15.987" v="1164" actId="14100"/>
          <ac:picMkLst>
            <pc:docMk/>
            <pc:sldMk cId="1036230976" sldId="376"/>
            <ac:picMk id="6" creationId="{FF24AE67-36D2-6D47-C56F-A776F52AC65F}"/>
          </ac:picMkLst>
        </pc:picChg>
      </pc:sldChg>
      <pc:sldChg chg="addSp delSp modSp mod ord modNotesTx">
        <pc:chgData name="Ann Hatton" userId="529d22d8-e3c7-4088-995f-21b81436ebef" providerId="ADAL" clId="{9C8B7B26-13D8-4892-AA40-F6087D236EF4}" dt="2025-05-22T15:36:00.857" v="1252" actId="2711"/>
        <pc:sldMkLst>
          <pc:docMk/>
          <pc:sldMk cId="2811709117" sldId="377"/>
        </pc:sldMkLst>
        <pc:spChg chg="mod">
          <ac:chgData name="Ann Hatton" userId="529d22d8-e3c7-4088-995f-21b81436ebef" providerId="ADAL" clId="{9C8B7B26-13D8-4892-AA40-F6087D236EF4}" dt="2025-05-22T15:35:51.502" v="1251" actId="404"/>
          <ac:spMkLst>
            <pc:docMk/>
            <pc:sldMk cId="2811709117" sldId="377"/>
            <ac:spMk id="2" creationId="{63D3B305-D4C4-3C62-D01C-1A5CB559EC58}"/>
          </ac:spMkLst>
        </pc:spChg>
        <pc:spChg chg="mod">
          <ac:chgData name="Ann Hatton" userId="529d22d8-e3c7-4088-995f-21b81436ebef" providerId="ADAL" clId="{9C8B7B26-13D8-4892-AA40-F6087D236EF4}" dt="2025-05-22T08:30:57.671" v="978" actId="2711"/>
          <ac:spMkLst>
            <pc:docMk/>
            <pc:sldMk cId="2811709117" sldId="377"/>
            <ac:spMk id="13" creationId="{B31B0847-BBCC-8C2C-0469-2FDB59BA4899}"/>
          </ac:spMkLst>
        </pc:spChg>
        <pc:spChg chg="mod">
          <ac:chgData name="Ann Hatton" userId="529d22d8-e3c7-4088-995f-21b81436ebef" providerId="ADAL" clId="{9C8B7B26-13D8-4892-AA40-F6087D236EF4}" dt="2025-05-22T08:30:51.189" v="977" actId="404"/>
          <ac:spMkLst>
            <pc:docMk/>
            <pc:sldMk cId="2811709117" sldId="377"/>
            <ac:spMk id="6147" creationId="{F65BDD89-D6E0-972D-2A48-4A41D3419D67}"/>
          </ac:spMkLst>
        </pc:spChg>
        <pc:picChg chg="add mod">
          <ac:chgData name="Ann Hatton" userId="529d22d8-e3c7-4088-995f-21b81436ebef" providerId="ADAL" clId="{9C8B7B26-13D8-4892-AA40-F6087D236EF4}" dt="2025-05-22T08:27:18.914" v="895" actId="14100"/>
          <ac:picMkLst>
            <pc:docMk/>
            <pc:sldMk cId="2811709117" sldId="377"/>
            <ac:picMk id="5" creationId="{3695C84B-DD67-0A42-3262-312E1A91ED2A}"/>
          </ac:picMkLst>
        </pc:picChg>
      </pc:sldChg>
      <pc:sldChg chg="addSp delSp modSp add mod modTransition modAnim modNotesTx">
        <pc:chgData name="Ann Hatton" userId="529d22d8-e3c7-4088-995f-21b81436ebef" providerId="ADAL" clId="{9C8B7B26-13D8-4892-AA40-F6087D236EF4}" dt="2025-06-02T13:49:19.746" v="2362" actId="1076"/>
        <pc:sldMkLst>
          <pc:docMk/>
          <pc:sldMk cId="2890267283" sldId="378"/>
        </pc:sldMkLst>
        <pc:spChg chg="del">
          <ac:chgData name="Ann Hatton" userId="529d22d8-e3c7-4088-995f-21b81436ebef" providerId="ADAL" clId="{9C8B7B26-13D8-4892-AA40-F6087D236EF4}" dt="2025-06-02T13:24:02.230" v="1268" actId="478"/>
          <ac:spMkLst>
            <pc:docMk/>
            <pc:sldMk cId="2890267283" sldId="378"/>
            <ac:spMk id="2" creationId="{D5894F72-314C-8303-E310-DBE826F458AD}"/>
          </ac:spMkLst>
        </pc:spChg>
        <pc:spChg chg="add mod">
          <ac:chgData name="Ann Hatton" userId="529d22d8-e3c7-4088-995f-21b81436ebef" providerId="ADAL" clId="{9C8B7B26-13D8-4892-AA40-F6087D236EF4}" dt="2025-06-02T13:32:10.478" v="2325" actId="1076"/>
          <ac:spMkLst>
            <pc:docMk/>
            <pc:sldMk cId="2890267283" sldId="378"/>
            <ac:spMk id="3" creationId="{D6CFE17F-8CFA-6D26-4D12-EAA1EBAB8F6C}"/>
          </ac:spMkLst>
        </pc:spChg>
        <pc:picChg chg="del">
          <ac:chgData name="Ann Hatton" userId="529d22d8-e3c7-4088-995f-21b81436ebef" providerId="ADAL" clId="{9C8B7B26-13D8-4892-AA40-F6087D236EF4}" dt="2025-06-02T13:23:59.942" v="1267" actId="478"/>
          <ac:picMkLst>
            <pc:docMk/>
            <pc:sldMk cId="2890267283" sldId="378"/>
            <ac:picMk id="4" creationId="{B06FAA9C-03DB-8C24-9144-9BFE53BCAD60}"/>
          </ac:picMkLst>
        </pc:picChg>
        <pc:picChg chg="del">
          <ac:chgData name="Ann Hatton" userId="529d22d8-e3c7-4088-995f-21b81436ebef" providerId="ADAL" clId="{9C8B7B26-13D8-4892-AA40-F6087D236EF4}" dt="2025-06-02T13:24:03.214" v="1269" actId="478"/>
          <ac:picMkLst>
            <pc:docMk/>
            <pc:sldMk cId="2890267283" sldId="378"/>
            <ac:picMk id="7" creationId="{D4611059-1606-4B3A-32AA-FF7122D9A462}"/>
          </ac:picMkLst>
        </pc:picChg>
        <pc:picChg chg="add del mod ord">
          <ac:chgData name="Ann Hatton" userId="529d22d8-e3c7-4088-995f-21b81436ebef" providerId="ADAL" clId="{9C8B7B26-13D8-4892-AA40-F6087D236EF4}" dt="2025-06-02T13:36:49.574" v="2332"/>
          <ac:picMkLst>
            <pc:docMk/>
            <pc:sldMk cId="2890267283" sldId="378"/>
            <ac:picMk id="8" creationId="{BE12238E-C9E2-7D28-66F3-38C5066C6622}"/>
          </ac:picMkLst>
        </pc:picChg>
        <pc:picChg chg="add del mod">
          <ac:chgData name="Ann Hatton" userId="529d22d8-e3c7-4088-995f-21b81436ebef" providerId="ADAL" clId="{9C8B7B26-13D8-4892-AA40-F6087D236EF4}" dt="2025-06-02T13:36:56.248" v="2334"/>
          <ac:picMkLst>
            <pc:docMk/>
            <pc:sldMk cId="2890267283" sldId="378"/>
            <ac:picMk id="9" creationId="{9505D5E8-5814-E6DC-6EB0-05F85E0DBFE6}"/>
          </ac:picMkLst>
        </pc:picChg>
        <pc:picChg chg="add del mod ord">
          <ac:chgData name="Ann Hatton" userId="529d22d8-e3c7-4088-995f-21b81436ebef" providerId="ADAL" clId="{9C8B7B26-13D8-4892-AA40-F6087D236EF4}" dt="2025-06-02T13:37:49.108" v="2335"/>
          <ac:picMkLst>
            <pc:docMk/>
            <pc:sldMk cId="2890267283" sldId="378"/>
            <ac:picMk id="12" creationId="{8BA62CEA-2884-393E-F278-1B210CCFF5E8}"/>
          </ac:picMkLst>
        </pc:picChg>
        <pc:picChg chg="add del mod">
          <ac:chgData name="Ann Hatton" userId="529d22d8-e3c7-4088-995f-21b81436ebef" providerId="ADAL" clId="{9C8B7B26-13D8-4892-AA40-F6087D236EF4}" dt="2025-06-02T13:39:45.329" v="2339"/>
          <ac:picMkLst>
            <pc:docMk/>
            <pc:sldMk cId="2890267283" sldId="378"/>
            <ac:picMk id="13" creationId="{01BBD0F2-AB14-99B3-29B6-368191FA88C2}"/>
          </ac:picMkLst>
        </pc:picChg>
        <pc:picChg chg="del">
          <ac:chgData name="Ann Hatton" userId="529d22d8-e3c7-4088-995f-21b81436ebef" providerId="ADAL" clId="{9C8B7B26-13D8-4892-AA40-F6087D236EF4}" dt="2025-06-02T13:23:58.710" v="1266" actId="478"/>
          <ac:picMkLst>
            <pc:docMk/>
            <pc:sldMk cId="2890267283" sldId="378"/>
            <ac:picMk id="14" creationId="{9CA88D81-36E0-24B8-5117-B99DA5DCC731}"/>
          </ac:picMkLst>
        </pc:picChg>
        <pc:picChg chg="add del mod ord">
          <ac:chgData name="Ann Hatton" userId="529d22d8-e3c7-4088-995f-21b81436ebef" providerId="ADAL" clId="{9C8B7B26-13D8-4892-AA40-F6087D236EF4}" dt="2025-06-02T13:40:05.787" v="2340"/>
          <ac:picMkLst>
            <pc:docMk/>
            <pc:sldMk cId="2890267283" sldId="378"/>
            <ac:picMk id="18" creationId="{B23351F6-CA63-A507-34F2-342D0E3A674E}"/>
          </ac:picMkLst>
        </pc:picChg>
        <pc:picChg chg="add del mod">
          <ac:chgData name="Ann Hatton" userId="529d22d8-e3c7-4088-995f-21b81436ebef" providerId="ADAL" clId="{9C8B7B26-13D8-4892-AA40-F6087D236EF4}" dt="2025-06-02T13:40:10.312" v="2342"/>
          <ac:picMkLst>
            <pc:docMk/>
            <pc:sldMk cId="2890267283" sldId="378"/>
            <ac:picMk id="19" creationId="{628D41DD-2FC8-4AF4-1EB3-B209A33E9EA8}"/>
          </ac:picMkLst>
        </pc:picChg>
        <pc:picChg chg="add del mod ord">
          <ac:chgData name="Ann Hatton" userId="529d22d8-e3c7-4088-995f-21b81436ebef" providerId="ADAL" clId="{9C8B7B26-13D8-4892-AA40-F6087D236EF4}" dt="2025-06-02T13:40:37.391" v="2343"/>
          <ac:picMkLst>
            <pc:docMk/>
            <pc:sldMk cId="2890267283" sldId="378"/>
            <ac:picMk id="22" creationId="{16421A13-680B-0DC7-41A3-83EC5091C233}"/>
          </ac:picMkLst>
        </pc:picChg>
        <pc:picChg chg="del mod">
          <ac:chgData name="Ann Hatton" userId="529d22d8-e3c7-4088-995f-21b81436ebef" providerId="ADAL" clId="{9C8B7B26-13D8-4892-AA40-F6087D236EF4}" dt="2025-06-02T13:36:32.446" v="2331"/>
          <ac:picMkLst>
            <pc:docMk/>
            <pc:sldMk cId="2890267283" sldId="378"/>
            <ac:picMk id="23" creationId="{107C19A8-E5D8-942E-3756-9D1B38CB8E89}"/>
          </ac:picMkLst>
        </pc:picChg>
        <pc:picChg chg="add del mod">
          <ac:chgData name="Ann Hatton" userId="529d22d8-e3c7-4088-995f-21b81436ebef" providerId="ADAL" clId="{9C8B7B26-13D8-4892-AA40-F6087D236EF4}" dt="2025-06-02T13:40:42.289" v="2345"/>
          <ac:picMkLst>
            <pc:docMk/>
            <pc:sldMk cId="2890267283" sldId="378"/>
            <ac:picMk id="24" creationId="{F97B09F2-DD50-6AE7-8394-120BE26DC3E6}"/>
          </ac:picMkLst>
        </pc:picChg>
        <pc:picChg chg="add del mod ord">
          <ac:chgData name="Ann Hatton" userId="529d22d8-e3c7-4088-995f-21b81436ebef" providerId="ADAL" clId="{9C8B7B26-13D8-4892-AA40-F6087D236EF4}" dt="2025-06-02T13:41:46.927" v="2346"/>
          <ac:picMkLst>
            <pc:docMk/>
            <pc:sldMk cId="2890267283" sldId="378"/>
            <ac:picMk id="27" creationId="{BFC5B80D-E5D9-B644-CC69-416CBAEB0C6A}"/>
          </ac:picMkLst>
        </pc:picChg>
        <pc:picChg chg="add del mod">
          <ac:chgData name="Ann Hatton" userId="529d22d8-e3c7-4088-995f-21b81436ebef" providerId="ADAL" clId="{9C8B7B26-13D8-4892-AA40-F6087D236EF4}" dt="2025-06-02T13:43:08.398" v="2348"/>
          <ac:picMkLst>
            <pc:docMk/>
            <pc:sldMk cId="2890267283" sldId="378"/>
            <ac:picMk id="28" creationId="{E0C11A6C-9996-15AD-434C-199E0EE85ACA}"/>
          </ac:picMkLst>
        </pc:picChg>
        <pc:picChg chg="add del mod ord">
          <ac:chgData name="Ann Hatton" userId="529d22d8-e3c7-4088-995f-21b81436ebef" providerId="ADAL" clId="{9C8B7B26-13D8-4892-AA40-F6087D236EF4}" dt="2025-06-02T13:44:05.740" v="2349"/>
          <ac:picMkLst>
            <pc:docMk/>
            <pc:sldMk cId="2890267283" sldId="378"/>
            <ac:picMk id="33" creationId="{2FF11150-0E81-47AB-F2FE-2BA574C44F98}"/>
          </ac:picMkLst>
        </pc:picChg>
        <pc:picChg chg="add del mod">
          <ac:chgData name="Ann Hatton" userId="529d22d8-e3c7-4088-995f-21b81436ebef" providerId="ADAL" clId="{9C8B7B26-13D8-4892-AA40-F6087D236EF4}" dt="2025-06-02T13:45:42.296" v="2351"/>
          <ac:picMkLst>
            <pc:docMk/>
            <pc:sldMk cId="2890267283" sldId="378"/>
            <ac:picMk id="34" creationId="{58A5AF03-69C0-D2FD-0246-5DE346B537B2}"/>
          </ac:picMkLst>
        </pc:picChg>
        <pc:picChg chg="add del mod ord">
          <ac:chgData name="Ann Hatton" userId="529d22d8-e3c7-4088-995f-21b81436ebef" providerId="ADAL" clId="{9C8B7B26-13D8-4892-AA40-F6087D236EF4}" dt="2025-06-02T13:46:10.680" v="2352"/>
          <ac:picMkLst>
            <pc:docMk/>
            <pc:sldMk cId="2890267283" sldId="378"/>
            <ac:picMk id="39" creationId="{6DDE4ADD-4B47-8C0E-2585-917C3E4ED86D}"/>
          </ac:picMkLst>
        </pc:picChg>
        <pc:picChg chg="add del mod">
          <ac:chgData name="Ann Hatton" userId="529d22d8-e3c7-4088-995f-21b81436ebef" providerId="ADAL" clId="{9C8B7B26-13D8-4892-AA40-F6087D236EF4}" dt="2025-06-02T13:46:14.908" v="2354"/>
          <ac:picMkLst>
            <pc:docMk/>
            <pc:sldMk cId="2890267283" sldId="378"/>
            <ac:picMk id="40" creationId="{B963BCB8-8BA3-5550-CE1D-AE17FD1F31A4}"/>
          </ac:picMkLst>
        </pc:picChg>
        <pc:picChg chg="add del mod ord">
          <ac:chgData name="Ann Hatton" userId="529d22d8-e3c7-4088-995f-21b81436ebef" providerId="ADAL" clId="{9C8B7B26-13D8-4892-AA40-F6087D236EF4}" dt="2025-06-02T13:47:12.129" v="2355"/>
          <ac:picMkLst>
            <pc:docMk/>
            <pc:sldMk cId="2890267283" sldId="378"/>
            <ac:picMk id="43" creationId="{A41EFD0B-2A47-CBF5-6578-45C4A6D8D549}"/>
          </ac:picMkLst>
        </pc:picChg>
        <pc:picChg chg="add mod">
          <ac:chgData name="Ann Hatton" userId="529d22d8-e3c7-4088-995f-21b81436ebef" providerId="ADAL" clId="{9C8B7B26-13D8-4892-AA40-F6087D236EF4}" dt="2025-06-02T13:49:19.746" v="2362" actId="1076"/>
          <ac:picMkLst>
            <pc:docMk/>
            <pc:sldMk cId="2890267283" sldId="378"/>
            <ac:picMk id="44" creationId="{EC443330-687B-2C59-BA0E-9C1D9BA1096D}"/>
          </ac:picMkLst>
        </pc:picChg>
      </pc:sldChg>
    </pc:docChg>
  </pc:docChgLst>
  <pc:docChgLst>
    <pc:chgData name="Isabella Cook" userId="S::isabella.cook@rippleeffect.org::79e61d4e-5ee5-492e-9258-59ff328c1141" providerId="AD" clId="Web-{FF26EC7C-3E88-FAAE-7BBB-7665ACD29FBF}"/>
    <pc:docChg chg="modSld">
      <pc:chgData name="Isabella Cook" userId="S::isabella.cook@rippleeffect.org::79e61d4e-5ee5-492e-9258-59ff328c1141" providerId="AD" clId="Web-{FF26EC7C-3E88-FAAE-7BBB-7665ACD29FBF}" dt="2025-06-13T08:49:23.797" v="3" actId="20577"/>
      <pc:docMkLst>
        <pc:docMk/>
      </pc:docMkLst>
      <pc:sldChg chg="modSp">
        <pc:chgData name="Isabella Cook" userId="S::isabella.cook@rippleeffect.org::79e61d4e-5ee5-492e-9258-59ff328c1141" providerId="AD" clId="Web-{FF26EC7C-3E88-FAAE-7BBB-7665ACD29FBF}" dt="2025-06-13T08:49:23.797" v="3" actId="20577"/>
        <pc:sldMkLst>
          <pc:docMk/>
          <pc:sldMk cId="66657414" sldId="375"/>
        </pc:sldMkLst>
        <pc:spChg chg="mod">
          <ac:chgData name="Isabella Cook" userId="S::isabella.cook@rippleeffect.org::79e61d4e-5ee5-492e-9258-59ff328c1141" providerId="AD" clId="Web-{FF26EC7C-3E88-FAAE-7BBB-7665ACD29FBF}" dt="2025-06-13T08:49:23.797" v="3" actId="20577"/>
          <ac:spMkLst>
            <pc:docMk/>
            <pc:sldMk cId="66657414" sldId="375"/>
            <ac:spMk id="14" creationId="{46A9EC57-9D71-85E0-7E42-01F5173E52A2}"/>
          </ac:spMkLst>
        </pc:spChg>
      </pc:sldChg>
      <pc:sldChg chg="modSp">
        <pc:chgData name="Isabella Cook" userId="S::isabella.cook@rippleeffect.org::79e61d4e-5ee5-492e-9258-59ff328c1141" providerId="AD" clId="Web-{FF26EC7C-3E88-FAAE-7BBB-7665ACD29FBF}" dt="2025-06-13T08:46:37.635" v="0" actId="20577"/>
        <pc:sldMkLst>
          <pc:docMk/>
          <pc:sldMk cId="2890267283" sldId="378"/>
        </pc:sldMkLst>
        <pc:spChg chg="mod">
          <ac:chgData name="Isabella Cook" userId="S::isabella.cook@rippleeffect.org::79e61d4e-5ee5-492e-9258-59ff328c1141" providerId="AD" clId="Web-{FF26EC7C-3E88-FAAE-7BBB-7665ACD29FBF}" dt="2025-06-13T08:46:37.635" v="0" actId="20577"/>
          <ac:spMkLst>
            <pc:docMk/>
            <pc:sldMk cId="2890267283" sldId="378"/>
            <ac:spMk id="3" creationId="{D6CFE17F-8CFA-6D26-4D12-EAA1EBAB8F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1A3AD-E012-40D8-85C4-8061D2863F94}" type="datetimeFigureOut">
              <a:rPr lang="en-GB" smtClean="0"/>
              <a:t>13/06/2025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BF7C2-7E5A-48DA-88B9-03B24D3CB2C8}" type="slidenum">
              <a:rPr lang="en-GB" smtClean="0"/>
              <a:t>‹#›</a:t>
            </a:fld>
            <a:endParaRPr lang="en-GB"/>
          </a:p>
        </p:txBody>
      </p:sp>
    </p:spTree>
    <p:extLst>
      <p:ext uri="{BB962C8B-B14F-4D97-AF65-F5344CB8AC3E}">
        <p14:creationId xmlns:p14="http://schemas.microsoft.com/office/powerpoint/2010/main" val="581149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ea typeface="Roboto" panose="02000000000000000000" pitchFamily="2" charset="0"/>
                <a:cs typeface="Arial" panose="020B0604020202020204" pitchFamily="34" charset="0"/>
              </a:rPr>
              <a:t>Thank you for choosing to support Ripple Effect this Harvest. </a:t>
            </a:r>
            <a:endParaRPr lang="en-GB" sz="1600" b="0" dirty="0">
              <a:latin typeface="Arial" panose="020B0604020202020204" pitchFamily="34" charset="0"/>
              <a:ea typeface="Roboto" panose="02000000000000000000" pitchFamily="2" charset="0"/>
              <a:cs typeface="Arial" panose="020B0604020202020204" pitchFamily="34" charset="0"/>
            </a:endParaRPr>
          </a:p>
          <a:p>
            <a:endParaRPr lang="en-GB" sz="16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effectLst/>
                <a:latin typeface="Arial" panose="020B0604020202020204" pitchFamily="34" charset="0"/>
                <a:ea typeface="Roboto" panose="02000000000000000000" pitchFamily="2" charset="0"/>
                <a:cs typeface="Arial" panose="020B0604020202020204" pitchFamily="34" charset="0"/>
              </a:rPr>
              <a:t>In this presentation, you’ll learn about the work of Ripple Effect and find how your church can support farming families in rural Africa to restore their land for a future free from hunger.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600" dirty="0">
              <a:effectLst/>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600" i="1" dirty="0">
              <a:effectLst/>
              <a:latin typeface="Arial" panose="020B0604020202020204" pitchFamily="34" charset="0"/>
              <a:ea typeface="Roboto" panose="02000000000000000000" pitchFamily="2"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a:t>
            </a:fld>
            <a:endParaRPr lang="en-GB"/>
          </a:p>
        </p:txBody>
      </p:sp>
    </p:spTree>
    <p:extLst>
      <p:ext uri="{BB962C8B-B14F-4D97-AF65-F5344CB8AC3E}">
        <p14:creationId xmlns:p14="http://schemas.microsoft.com/office/powerpoint/2010/main" val="165945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The Restore project is vital not just for families, but for the region’s wider environmental health. Lake </a:t>
            </a:r>
            <a:r>
              <a:rPr lang="en-GB" sz="1200" dirty="0" err="1">
                <a:effectLst/>
                <a:latin typeface="Arial" panose="020B0604020202020204" pitchFamily="34" charset="0"/>
                <a:ea typeface="Times New Roman" panose="02020603050405020304" pitchFamily="18" charset="0"/>
                <a:cs typeface="Arial" panose="020B0604020202020204" pitchFamily="34" charset="0"/>
              </a:rPr>
              <a:t>Cyohoha</a:t>
            </a:r>
            <a:r>
              <a:rPr lang="en-GB" sz="1200" dirty="0">
                <a:effectLst/>
                <a:latin typeface="Arial" panose="020B0604020202020204" pitchFamily="34" charset="0"/>
                <a:ea typeface="Times New Roman" panose="02020603050405020304" pitchFamily="18" charset="0"/>
                <a:cs typeface="Arial" panose="020B0604020202020204" pitchFamily="34" charset="0"/>
              </a:rPr>
              <a:t> is a crucial water source, and restoring soil prevents runoff that pollutes the lake and damages biodiversity. With healthy land, healthy crops, and resilient ecosystems, this region can have a fighting chance against the climate crisis. </a:t>
            </a:r>
          </a:p>
          <a:p>
            <a:pPr>
              <a:lnSpc>
                <a:spcPct val="116000"/>
              </a:lnSpc>
              <a:spcAft>
                <a:spcPts val="800"/>
              </a:spcAft>
              <a:buNone/>
            </a:pPr>
            <a:endParaRPr lang="en-GB" sz="12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r>
              <a:rPr lang="en-GB" sz="12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£250 could train mothers, like Jeanne, in climate-smart technologies helping families regenerate their land, grow enough to eat and sell, and build a future filled with hope.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This Harvest, will your church donate your Harvest collection, host a Harvest supper, or organise a Songs of Praise event to support mothers like Jeanne? </a:t>
            </a:r>
          </a:p>
          <a:p>
            <a:pPr>
              <a:lnSpc>
                <a:spcPct val="116000"/>
              </a:lnSpc>
              <a:spcAft>
                <a:spcPts val="800"/>
              </a:spcAft>
              <a:buNone/>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With help from your church, mothers like Jeanne can transform their lives—feeding their children well, restoring their soil, and sending their children to school.</a:t>
            </a:r>
          </a:p>
          <a:p>
            <a:pPr>
              <a:lnSpc>
                <a:spcPct val="116000"/>
              </a:lnSpc>
              <a:spcAft>
                <a:spcPts val="800"/>
              </a:spcAft>
              <a:buNone/>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r>
              <a:rPr lang="en-GB" sz="1200" b="1" dirty="0">
                <a:effectLst/>
                <a:latin typeface="Arial" panose="020B0604020202020204" pitchFamily="34" charset="0"/>
                <a:ea typeface="Times New Roman" panose="02020603050405020304" pitchFamily="18" charset="0"/>
                <a:cs typeface="Arial" panose="020B0604020202020204" pitchFamily="34" charset="0"/>
              </a:rPr>
              <a:t>Whatever you are able to give, your donation is supporting families like Jeanne’s to restore their land for a future free from hunger. Thank you.</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10</a:t>
            </a:fld>
            <a:endParaRPr lang="en-GB"/>
          </a:p>
        </p:txBody>
      </p:sp>
    </p:spTree>
    <p:extLst>
      <p:ext uri="{BB962C8B-B14F-4D97-AF65-F5344CB8AC3E}">
        <p14:creationId xmlns:p14="http://schemas.microsoft.com/office/powerpoint/2010/main" val="3476651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11</a:t>
            </a:fld>
            <a:endParaRPr lang="en-GB"/>
          </a:p>
        </p:txBody>
      </p:sp>
    </p:spTree>
    <p:extLst>
      <p:ext uri="{BB962C8B-B14F-4D97-AF65-F5344CB8AC3E}">
        <p14:creationId xmlns:p14="http://schemas.microsoft.com/office/powerpoint/2010/main" val="2823081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12</a:t>
            </a:fld>
            <a:endParaRPr lang="en-GB"/>
          </a:p>
        </p:txBody>
      </p:sp>
    </p:spTree>
    <p:extLst>
      <p:ext uri="{BB962C8B-B14F-4D97-AF65-F5344CB8AC3E}">
        <p14:creationId xmlns:p14="http://schemas.microsoft.com/office/powerpoint/2010/main" val="39162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Roboto-Regular"/>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2</a:t>
            </a:fld>
            <a:endParaRPr lang="en-GB"/>
          </a:p>
        </p:txBody>
      </p:sp>
    </p:spTree>
    <p:extLst>
      <p:ext uri="{BB962C8B-B14F-4D97-AF65-F5344CB8AC3E}">
        <p14:creationId xmlns:p14="http://schemas.microsoft.com/office/powerpoint/2010/main" val="392051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ea typeface="Roboto" panose="02000000000000000000" pitchFamily="2" charset="0"/>
                <a:cs typeface="Arial" panose="020B0604020202020204" pitchFamily="34" charset="0"/>
              </a:rPr>
              <a:t>WHERE</a:t>
            </a:r>
            <a:endParaRPr lang="en-GB" sz="1000" dirty="0">
              <a:latin typeface="Arial" panose="020B0604020202020204" pitchFamily="34" charset="0"/>
              <a:ea typeface="Roboto" panose="02000000000000000000" pitchFamily="2" charset="0"/>
              <a:cs typeface="Arial" panose="020B0604020202020204" pitchFamily="34" charset="0"/>
            </a:endParaRPr>
          </a:p>
          <a:p>
            <a:r>
              <a:rPr lang="en-GB" sz="1000" dirty="0">
                <a:latin typeface="Arial" panose="020B0604020202020204" pitchFamily="34" charset="0"/>
                <a:ea typeface="Roboto" panose="02000000000000000000" pitchFamily="2" charset="0"/>
                <a:cs typeface="Arial" panose="020B0604020202020204" pitchFamily="34" charset="0"/>
              </a:rPr>
              <a:t>Ripple Effect has established country programmes in Ethiopia, Kenya, Uganda, Rwanda, Burundi and Zambia.</a:t>
            </a:r>
            <a:endParaRPr lang="en-US" sz="1000" dirty="0">
              <a:latin typeface="Arial" panose="020B0604020202020204" pitchFamily="34" charset="0"/>
              <a:ea typeface="Roboto" panose="02000000000000000000" pitchFamily="2" charset="0"/>
              <a:cs typeface="Arial" panose="020B0604020202020204" pitchFamily="34" charset="0"/>
            </a:endParaRPr>
          </a:p>
          <a:p>
            <a:endParaRPr lang="en-GB" sz="1000" dirty="0">
              <a:latin typeface="Arial" panose="020B0604020202020204" pitchFamily="34" charset="0"/>
              <a:ea typeface="Roboto" panose="02000000000000000000" pitchFamily="2" charset="0"/>
              <a:cs typeface="Arial" panose="020B0604020202020204" pitchFamily="34" charset="0"/>
            </a:endParaRPr>
          </a:p>
          <a:p>
            <a:r>
              <a:rPr lang="en-GB" sz="1000" dirty="0">
                <a:latin typeface="Arial" panose="020B0604020202020204" pitchFamily="34" charset="0"/>
                <a:ea typeface="Roboto" panose="02000000000000000000" pitchFamily="2" charset="0"/>
                <a:cs typeface="Arial" panose="020B0604020202020204" pitchFamily="34" charset="0"/>
              </a:rPr>
              <a:t>80% of Ripple Effect staff are from these countries – working with and for the communities they live alongside.</a:t>
            </a:r>
            <a:endParaRPr lang="en-US" sz="1000" dirty="0">
              <a:latin typeface="Arial" panose="020B0604020202020204" pitchFamily="34" charset="0"/>
              <a:ea typeface="Roboto" panose="02000000000000000000" pitchFamily="2" charset="0"/>
              <a:cs typeface="Arial" panose="020B0604020202020204" pitchFamily="34" charset="0"/>
            </a:endParaRPr>
          </a:p>
          <a:p>
            <a:endParaRPr lang="en-GB" sz="1000" dirty="0">
              <a:latin typeface="Arial" panose="020B0604020202020204" pitchFamily="34" charset="0"/>
              <a:ea typeface="Roboto" panose="02000000000000000000" pitchFamily="2" charset="0"/>
              <a:cs typeface="Arial" panose="020B0604020202020204" pitchFamily="34" charset="0"/>
            </a:endParaRPr>
          </a:p>
          <a:p>
            <a:endParaRPr lang="en-GB" b="1" dirty="0">
              <a:latin typeface="Roboto-Regular"/>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3</a:t>
            </a:fld>
            <a:endParaRPr lang="en-GB"/>
          </a:p>
        </p:txBody>
      </p:sp>
    </p:spTree>
    <p:extLst>
      <p:ext uri="{BB962C8B-B14F-4D97-AF65-F5344CB8AC3E}">
        <p14:creationId xmlns:p14="http://schemas.microsoft.com/office/powerpoint/2010/main" val="211008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0" i="0" u="none" strike="noStrike" baseline="0" dirty="0">
                <a:latin typeface="Arial" panose="020B0604020202020204" pitchFamily="34" charset="0"/>
                <a:ea typeface="Roboto" panose="02000000000000000000" pitchFamily="2" charset="0"/>
                <a:cs typeface="Arial" panose="020B0604020202020204" pitchFamily="34" charset="0"/>
              </a:rPr>
              <a:t>We have 37 years' experience supporting families in rural Africa to learn more, grow more and sell more.  Our projects are typically three years long.  Once families have completed their Ripple Effect training, they then share what they know and have with their communities, creating a ripple effect across rural Africa.</a:t>
            </a:r>
          </a:p>
          <a:p>
            <a:pPr algn="l"/>
            <a:endParaRPr lang="en-GB" sz="1000" b="0" i="0" u="none" strike="noStrike" baseline="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Roboto" panose="02000000000000000000" pitchFamily="2" charset="0"/>
                <a:cs typeface="Arial" panose="020B0604020202020204" pitchFamily="34" charset="0"/>
              </a:rPr>
              <a:t>There are three core strands to our work (detailed in the following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Arial" panose="020B0604020202020204" pitchFamily="34" charset="0"/>
                <a:ea typeface="Roboto" panose="02000000000000000000" pitchFamily="2" charset="0"/>
                <a:cs typeface="Arial" panose="020B0604020202020204" pitchFamily="34" charset="0"/>
              </a:rPr>
              <a:t>Farming sustainably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Arial" panose="020B0604020202020204" pitchFamily="34" charset="0"/>
                <a:ea typeface="Roboto" panose="02000000000000000000" pitchFamily="2" charset="0"/>
                <a:cs typeface="Arial" panose="020B0604020202020204" pitchFamily="34" charset="0"/>
              </a:rPr>
              <a:t>Gender and social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Arial" panose="020B0604020202020204" pitchFamily="34" charset="0"/>
                <a:ea typeface="Roboto" panose="02000000000000000000" pitchFamily="2" charset="0"/>
                <a:cs typeface="Arial" panose="020B0604020202020204" pitchFamily="34" charset="0"/>
              </a:rPr>
              <a:t>Business skills</a:t>
            </a:r>
            <a:endParaRPr lang="en-GB" sz="1000" dirty="0">
              <a:latin typeface="Arial" panose="020B0604020202020204" pitchFamily="34" charset="0"/>
              <a:ea typeface="Roboto" panose="02000000000000000000" pitchFamily="2"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4</a:t>
            </a:fld>
            <a:endParaRPr lang="en-GB"/>
          </a:p>
        </p:txBody>
      </p:sp>
    </p:spTree>
    <p:extLst>
      <p:ext uri="{BB962C8B-B14F-4D97-AF65-F5344CB8AC3E}">
        <p14:creationId xmlns:p14="http://schemas.microsoft.com/office/powerpoint/2010/main" val="309278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1" dirty="0">
                <a:latin typeface="Arial" panose="020B0604020202020204" pitchFamily="34" charset="0"/>
                <a:ea typeface="Roboto" panose="02000000000000000000" pitchFamily="2" charset="0"/>
                <a:cs typeface="Arial" panose="020B0604020202020204" pitchFamily="34" charset="0"/>
              </a:rPr>
              <a:t>Farming sustainably</a:t>
            </a:r>
          </a:p>
          <a:p>
            <a:pPr algn="l"/>
            <a:r>
              <a:rPr lang="en-GB" sz="1000" b="0" i="0" u="none" strike="noStrike" baseline="0" dirty="0">
                <a:solidFill>
                  <a:srgbClr val="000000"/>
                </a:solidFill>
                <a:latin typeface="Arial" panose="020B0604020202020204" pitchFamily="34" charset="0"/>
                <a:ea typeface="Roboto" panose="02000000000000000000" pitchFamily="2" charset="0"/>
                <a:cs typeface="Arial" panose="020B0604020202020204" pitchFamily="34" charset="0"/>
              </a:rPr>
              <a:t>Ripple Effect trains families in using up to date and traditional approaches to farming. Families learn to build productive farms and to adapt to the effects of the climate crisis. And ultimately their farms will have a climate-positive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latin typeface="Arial" panose="020B0604020202020204" pitchFamily="34" charset="0"/>
                <a:ea typeface="Roboto" panose="02000000000000000000" pitchFamily="2" charset="0"/>
                <a:cs typeface="Arial" panose="020B0604020202020204" pitchFamily="34" charset="0"/>
              </a:rPr>
              <a:t>Community trainers and peer farmers share their knowledge with more farmers and communities, so there is a ripple effect of learning.</a:t>
            </a:r>
          </a:p>
          <a:p>
            <a:pPr algn="l"/>
            <a:endParaRPr lang="en-GB" sz="1000" dirty="0">
              <a:latin typeface="Arial" panose="020B0604020202020204" pitchFamily="34" charset="0"/>
              <a:ea typeface="Roboto" panose="02000000000000000000" pitchFamily="2" charset="0"/>
              <a:cs typeface="Arial" panose="020B0604020202020204" pitchFamily="34" charset="0"/>
            </a:endParaRPr>
          </a:p>
          <a:p>
            <a:pPr algn="l"/>
            <a:r>
              <a:rPr lang="en-GB" sz="1000" b="0" i="0" dirty="0">
                <a:solidFill>
                  <a:srgbClr val="000000"/>
                </a:solidFill>
                <a:effectLst/>
                <a:latin typeface="Arial" panose="020B0604020202020204" pitchFamily="34" charset="0"/>
                <a:ea typeface="Roboto" panose="02000000000000000000" pitchFamily="2" charset="0"/>
                <a:cs typeface="Arial" panose="020B0604020202020204" pitchFamily="34" charset="0"/>
              </a:rPr>
              <a:t>Ripple Effect helps farmers think about the resources available to them within their community. We then teach the organic agricultural principles and skills they need to integrate these into a sustainable, biodiverse farm – without expensive artificial fertilisers or GM seeds. </a:t>
            </a:r>
          </a:p>
          <a:p>
            <a:pPr algn="l"/>
            <a:endParaRPr lang="en-GB" sz="1000" b="0" i="0"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p>
            <a:pPr algn="l"/>
            <a:r>
              <a:rPr lang="en-GB" sz="1000" b="0" i="0" dirty="0">
                <a:solidFill>
                  <a:srgbClr val="000000"/>
                </a:solidFill>
                <a:effectLst/>
                <a:latin typeface="Arial" panose="020B0604020202020204" pitchFamily="34" charset="0"/>
                <a:ea typeface="Roboto" panose="02000000000000000000" pitchFamily="2" charset="0"/>
                <a:cs typeface="Arial" panose="020B0604020202020204" pitchFamily="34" charset="0"/>
              </a:rPr>
              <a:t>Techniques (many that you’ll be familiar with) such as water harvesting, composting, use of manure, vegetable growing, tree planting and animal husbandry are easily adaptable to each farmer’s own land and needs. </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5</a:t>
            </a:fld>
            <a:endParaRPr lang="en-GB"/>
          </a:p>
        </p:txBody>
      </p:sp>
    </p:spTree>
    <p:extLst>
      <p:ext uri="{BB962C8B-B14F-4D97-AF65-F5344CB8AC3E}">
        <p14:creationId xmlns:p14="http://schemas.microsoft.com/office/powerpoint/2010/main" val="357539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200" b="1" kern="100" dirty="0">
                <a:effectLst/>
                <a:latin typeface="Arial" panose="020B0604020202020204" pitchFamily="34" charset="0"/>
                <a:ea typeface="Aptos" panose="020B0004020202020204" pitchFamily="34" charset="0"/>
                <a:cs typeface="Arial" panose="020B0604020202020204" pitchFamily="34" charset="0"/>
              </a:rPr>
              <a:t>Gender and social inclusion:</a:t>
            </a: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Ripple Effect’s local staff in Africa help families develop a shared vision for their home. Through facilitated activities we help the family work out how best to share the workload and decision-making to achieve their vision.</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Through this approach, family life becomes more harmonious and prosperous, and children grow up happier, better educated and with wider horizons.    </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Women in particular are supported to raise their aspirations beyond subsistence farming.</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65% of the people we work with are women – research indicates women are more likely to invest income into their family’s future</a:t>
            </a: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50% of those women are widows – some of the most vulnerable people</a:t>
            </a:r>
          </a:p>
          <a:p>
            <a:pPr algn="l"/>
            <a:br>
              <a:rPr lang="en-GB" sz="1200" dirty="0">
                <a:latin typeface="Arial" panose="020B0604020202020204" pitchFamily="34" charset="0"/>
                <a:cs typeface="Arial" panose="020B0604020202020204" pitchFamily="34" charset="0"/>
              </a:rPr>
            </a:b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6</a:t>
            </a:fld>
            <a:endParaRPr lang="en-GB"/>
          </a:p>
        </p:txBody>
      </p:sp>
    </p:spTree>
    <p:extLst>
      <p:ext uri="{BB962C8B-B14F-4D97-AF65-F5344CB8AC3E}">
        <p14:creationId xmlns:p14="http://schemas.microsoft.com/office/powerpoint/2010/main" val="8587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dirty="0">
                <a:solidFill>
                  <a:srgbClr val="FFFFFF"/>
                </a:solidFill>
                <a:latin typeface="Arial" panose="020B0604020202020204" pitchFamily="34" charset="0"/>
                <a:ea typeface="Roboto" panose="02000000000000000000" pitchFamily="2" charset="0"/>
                <a:cs typeface="Arial" panose="020B0604020202020204" pitchFamily="34" charset="0"/>
              </a:rPr>
              <a:t>Business skills</a:t>
            </a: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More farmers learn to manage their farm as a business, moving away from subsistence farming to control their own futures: developing profitable businesses and co-operatives which can access new markets.</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As part of their training farmers learn money management and enterprise skills. They also investigate how best to add value to their produce – for example processing it into another product or storing it so that it can be sold out of season.</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Ripple Effect farmers become resilient entrepreneurs, capable of making choices and in charge of their own futures.   </a:t>
            </a:r>
          </a:p>
          <a:p>
            <a:pPr>
              <a:lnSpc>
                <a:spcPct val="115000"/>
              </a:lnSpc>
              <a:spcAft>
                <a:spcPts val="800"/>
              </a:spcAft>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kern="100" dirty="0">
                <a:effectLst/>
                <a:latin typeface="Arial" panose="020B0604020202020204" pitchFamily="34" charset="0"/>
                <a:ea typeface="Aptos" panose="020B0004020202020204" pitchFamily="34" charset="0"/>
                <a:cs typeface="Arial" panose="020B0604020202020204" pitchFamily="34" charset="0"/>
              </a:rPr>
              <a:t>In this photo </a:t>
            </a:r>
            <a:r>
              <a:rPr lang="en-GB" sz="1200" kern="100" dirty="0" err="1">
                <a:effectLst/>
                <a:latin typeface="Arial" panose="020B0604020202020204" pitchFamily="34" charset="0"/>
                <a:ea typeface="Aptos" panose="020B0004020202020204" pitchFamily="34" charset="0"/>
                <a:cs typeface="Arial" panose="020B0604020202020204" pitchFamily="34" charset="0"/>
              </a:rPr>
              <a:t>Agripine</a:t>
            </a:r>
            <a:r>
              <a:rPr lang="en-GB" sz="1200" kern="100" dirty="0">
                <a:effectLst/>
                <a:latin typeface="Arial" panose="020B0604020202020204" pitchFamily="34" charset="0"/>
                <a:ea typeface="Aptos" panose="020B0004020202020204" pitchFamily="34" charset="0"/>
                <a:cs typeface="Arial" panose="020B0604020202020204" pitchFamily="34" charset="0"/>
              </a:rPr>
              <a:t> is holding the soap that she has been making and selling for profit.</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7</a:t>
            </a:fld>
            <a:endParaRPr lang="en-GB"/>
          </a:p>
        </p:txBody>
      </p:sp>
    </p:spTree>
    <p:extLst>
      <p:ext uri="{BB962C8B-B14F-4D97-AF65-F5344CB8AC3E}">
        <p14:creationId xmlns:p14="http://schemas.microsoft.com/office/powerpoint/2010/main" val="2000866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50"/>
              </a:lnSpc>
              <a:buNone/>
            </a:pPr>
            <a:r>
              <a:rPr lang="en-US" sz="1200" b="1" i="0" dirty="0">
                <a:solidFill>
                  <a:srgbClr val="000000"/>
                </a:solidFill>
                <a:effectLst/>
                <a:latin typeface="Arial" panose="020B0604020202020204" pitchFamily="34" charset="0"/>
                <a:cs typeface="Arial" panose="020B0604020202020204" pitchFamily="34" charset="0"/>
              </a:rPr>
              <a:t>Jeanne’s  story</a:t>
            </a:r>
          </a:p>
          <a:p>
            <a:pPr>
              <a:lnSpc>
                <a:spcPts val="1950"/>
              </a:lnSpc>
              <a:buNone/>
            </a:pPr>
            <a:endParaRPr lang="en-US" sz="1200" b="1" i="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0" i="0" dirty="0">
                <a:solidFill>
                  <a:srgbClr val="000000"/>
                </a:solidFill>
                <a:effectLst/>
                <a:latin typeface="Arial" panose="020B0604020202020204" pitchFamily="34" charset="0"/>
                <a:cs typeface="Arial" panose="020B0604020202020204" pitchFamily="34" charset="0"/>
              </a:rPr>
              <a:t>Jeanne wakes up each morning unsure if she’ll have enough food to feed her five children. In Rwanda, the long dry seasons - worsened by the climate crisis - make farming increasingly difficult. Some days, her children survive on just one meal.</a:t>
            </a: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buNone/>
            </a:pPr>
            <a:endParaRPr lang="en-US" sz="1200" b="0" i="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0" i="0" dirty="0">
                <a:solidFill>
                  <a:srgbClr val="000000"/>
                </a:solidFill>
                <a:effectLst/>
                <a:latin typeface="Arial" panose="020B0604020202020204" pitchFamily="34" charset="0"/>
                <a:cs typeface="Arial" panose="020B0604020202020204" pitchFamily="34" charset="0"/>
              </a:rPr>
              <a:t>Jeanne is a single mother living in the region around Lake </a:t>
            </a:r>
            <a:r>
              <a:rPr lang="en-US" sz="1200" b="0" i="0" dirty="0" err="1">
                <a:solidFill>
                  <a:srgbClr val="000000"/>
                </a:solidFill>
                <a:effectLst/>
                <a:latin typeface="Arial" panose="020B0604020202020204" pitchFamily="34" charset="0"/>
                <a:cs typeface="Arial" panose="020B0604020202020204" pitchFamily="34" charset="0"/>
              </a:rPr>
              <a:t>Cyohoha</a:t>
            </a:r>
            <a:r>
              <a:rPr lang="en-US" sz="1200" b="0" i="0" dirty="0">
                <a:solidFill>
                  <a:srgbClr val="000000"/>
                </a:solidFill>
                <a:effectLst/>
                <a:latin typeface="Arial" panose="020B0604020202020204" pitchFamily="34" charset="0"/>
                <a:cs typeface="Arial" panose="020B0604020202020204" pitchFamily="34" charset="0"/>
              </a:rPr>
              <a:t>, a vital wetlands area on the Rwanda–Burundi border. The lake is a crucial source of water for surrounding communities, but the land is suffering. Extreme weather, including drought and floods, has led to failed harvests and deepening poverty. Soil erosion from the surrounding hills only makes things worse.</a:t>
            </a:r>
          </a:p>
          <a:p>
            <a:pPr>
              <a:lnSpc>
                <a:spcPts val="1950"/>
              </a:lnSpc>
              <a:buNone/>
            </a:pP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0" i="0" dirty="0">
                <a:solidFill>
                  <a:srgbClr val="000000"/>
                </a:solidFill>
                <a:effectLst/>
                <a:latin typeface="Arial" panose="020B0604020202020204" pitchFamily="34" charset="0"/>
                <a:cs typeface="Arial" panose="020B0604020202020204" pitchFamily="34" charset="0"/>
              </a:rPr>
              <a:t>Jeanne doesn’t own land - she farms plots belonging to others and must share whatever she grows with them. Jeanne told us:</a:t>
            </a:r>
          </a:p>
          <a:p>
            <a:pPr>
              <a:lnSpc>
                <a:spcPts val="1950"/>
              </a:lnSpc>
              <a:buNone/>
            </a:pP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1" i="1" dirty="0">
                <a:solidFill>
                  <a:srgbClr val="000000"/>
                </a:solidFill>
                <a:effectLst/>
                <a:latin typeface="Arial" panose="020B0604020202020204" pitchFamily="34" charset="0"/>
                <a:cs typeface="Arial" panose="020B0604020202020204" pitchFamily="34" charset="0"/>
              </a:rPr>
              <a:t>“Most of the time we eat once per day… there is starvation...Not taking care of the soil and the environment may cause us losses… our soil may be wiped away.”</a:t>
            </a:r>
          </a:p>
          <a:p>
            <a:pPr>
              <a:lnSpc>
                <a:spcPts val="1950"/>
              </a:lnSpc>
              <a:buNone/>
            </a:pP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pPr>
            <a:r>
              <a:rPr lang="en-US" sz="1200" b="1" i="0" dirty="0">
                <a:solidFill>
                  <a:srgbClr val="8208F1"/>
                </a:solidFill>
                <a:effectLst/>
                <a:latin typeface="Arial" panose="020B0604020202020204" pitchFamily="34" charset="0"/>
                <a:cs typeface="Arial" panose="020B0604020202020204" pitchFamily="34" charset="0"/>
              </a:rPr>
              <a:t>But there is hope</a:t>
            </a:r>
            <a:r>
              <a:rPr lang="en-US" sz="1200" b="0" i="0" dirty="0">
                <a:solidFill>
                  <a:srgbClr val="000000"/>
                </a:solidFill>
                <a:effectLst/>
                <a:latin typeface="Arial" panose="020B0604020202020204" pitchFamily="34" charset="0"/>
                <a:cs typeface="Arial" panose="020B0604020202020204" pitchFamily="34" charset="0"/>
              </a:rPr>
              <a:t>. Ripple Effect’s Restore project is helping families like Jeanne’s by teaching sustainable farming techniques, including intercropping and terracing. These practices protect the soil, boost harvests, and improve long-term resilience. Find out how, by reading Therese’s story on the next slide.</a:t>
            </a:r>
            <a:endParaRPr lang="en-US" sz="1200" dirty="0">
              <a:solidFill>
                <a:srgbClr val="000000"/>
              </a:solidFill>
              <a:effectLst/>
              <a:latin typeface="Arial" panose="020B0604020202020204" pitchFamily="34" charset="0"/>
              <a:cs typeface="Arial" panose="020B0604020202020204" pitchFamily="34" charset="0"/>
            </a:endParaRPr>
          </a:p>
          <a:p>
            <a:endParaRPr lang="en-GB" sz="100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8</a:t>
            </a:fld>
            <a:endParaRPr lang="en-GB"/>
          </a:p>
        </p:txBody>
      </p:sp>
    </p:spTree>
    <p:extLst>
      <p:ext uri="{BB962C8B-B14F-4D97-AF65-F5344CB8AC3E}">
        <p14:creationId xmlns:p14="http://schemas.microsoft.com/office/powerpoint/2010/main" val="2758469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175"/>
              </a:lnSpc>
              <a:buNone/>
            </a:pPr>
            <a:r>
              <a:rPr lang="en-US" b="1" i="0" dirty="0">
                <a:solidFill>
                  <a:srgbClr val="8208F1"/>
                </a:solidFill>
                <a:effectLst/>
                <a:latin typeface="Arial" panose="020B0604020202020204" pitchFamily="34" charset="0"/>
                <a:cs typeface="Arial" panose="020B0604020202020204" pitchFamily="34" charset="0"/>
              </a:rPr>
              <a:t>Meet Therese</a:t>
            </a:r>
            <a:endParaRPr lang="en-US"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b="0" i="0" dirty="0">
                <a:solidFill>
                  <a:srgbClr val="000000"/>
                </a:solidFill>
                <a:effectLst/>
                <a:latin typeface="Arial" panose="020B0604020202020204" pitchFamily="34" charset="0"/>
                <a:cs typeface="Arial" panose="020B0604020202020204" pitchFamily="34" charset="0"/>
              </a:rPr>
              <a:t>Therese, is a married mother of six who lives in Rwanda. Just like Jeanne, Therese used to struggle with unproductive land. But after she started working with Ripple Effect, things began to change for the better. </a:t>
            </a:r>
            <a:endParaRPr lang="en-US" dirty="0">
              <a:solidFill>
                <a:srgbClr val="000000"/>
              </a:solidFill>
              <a:effectLst/>
              <a:latin typeface="Arial" panose="020B0604020202020204" pitchFamily="34" charset="0"/>
              <a:cs typeface="Arial" panose="020B0604020202020204" pitchFamily="34" charset="0"/>
            </a:endParaRPr>
          </a:p>
          <a:p>
            <a:pPr>
              <a:lnSpc>
                <a:spcPts val="1950"/>
              </a:lnSpc>
              <a:buNone/>
            </a:pPr>
            <a:endParaRPr lang="en-US" b="0" i="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b="0" i="0" dirty="0">
                <a:solidFill>
                  <a:srgbClr val="000000"/>
                </a:solidFill>
                <a:effectLst/>
                <a:latin typeface="Arial" panose="020B0604020202020204" pitchFamily="34" charset="0"/>
                <a:cs typeface="Arial" panose="020B0604020202020204" pitchFamily="34" charset="0"/>
              </a:rPr>
              <a:t>She received seeds, tools and training, and now her land is healthy. Therese grows an abundance of crops including coffee, peanuts, beetroot and fruits. She keeps livestock, and her family eat three times a day. Therese generously shares the knowledge she has with her neighbours, creating a ripple effect in her community. </a:t>
            </a:r>
            <a:endParaRPr lang="en-US" dirty="0">
              <a:solidFill>
                <a:srgbClr val="000000"/>
              </a:solidFill>
              <a:effectLst/>
              <a:latin typeface="Arial" panose="020B0604020202020204" pitchFamily="34" charset="0"/>
              <a:cs typeface="Arial" panose="020B0604020202020204" pitchFamily="34" charset="0"/>
            </a:endParaRPr>
          </a:p>
          <a:p>
            <a:pPr algn="l" rtl="0">
              <a:buNone/>
            </a:pPr>
            <a:endParaRPr lang="en-US" b="0" i="0" dirty="0">
              <a:solidFill>
                <a:srgbClr val="000000"/>
              </a:solidFill>
              <a:effectLst/>
              <a:latin typeface="Arial" panose="020B0604020202020204" pitchFamily="34" charset="0"/>
              <a:cs typeface="Arial" panose="020B0604020202020204" pitchFamily="34" charset="0"/>
            </a:endParaRPr>
          </a:p>
          <a:p>
            <a:pPr algn="l" rtl="0">
              <a:buNone/>
            </a:pPr>
            <a:r>
              <a:rPr lang="en-US" b="0" i="0" dirty="0">
                <a:solidFill>
                  <a:srgbClr val="000000"/>
                </a:solidFill>
                <a:effectLst/>
                <a:latin typeface="Arial" panose="020B0604020202020204" pitchFamily="34" charset="0"/>
                <a:cs typeface="Arial" panose="020B0604020202020204" pitchFamily="34" charset="0"/>
              </a:rPr>
              <a:t>Therese told us:</a:t>
            </a:r>
            <a:r>
              <a:rPr lang="en-US" b="0" i="0" dirty="0">
                <a:solidFill>
                  <a:schemeClr val="tx1"/>
                </a:solidFill>
                <a:effectLst/>
                <a:latin typeface="Arial" panose="020B0604020202020204" pitchFamily="34" charset="0"/>
                <a:cs typeface="Arial" panose="020B0604020202020204" pitchFamily="34" charset="0"/>
              </a:rPr>
              <a:t> </a:t>
            </a:r>
            <a:r>
              <a:rPr lang="en-US" b="1" i="1" dirty="0">
                <a:solidFill>
                  <a:srgbClr val="000000"/>
                </a:solidFill>
                <a:effectLst/>
                <a:latin typeface="Arial" panose="020B0604020202020204" pitchFamily="34" charset="0"/>
                <a:cs typeface="Arial" panose="020B0604020202020204" pitchFamily="34" charset="0"/>
              </a:rPr>
              <a:t>“My neighbours and I visit each other to exchange ideas about farming...I share the knowledge with them so they too can recover from malnutrition.​</a:t>
            </a:r>
            <a:endParaRPr lang="en-US" dirty="0">
              <a:effectLst/>
              <a:latin typeface="Arial" panose="020B0604020202020204" pitchFamily="34" charset="0"/>
              <a:cs typeface="Arial" panose="020B0604020202020204" pitchFamily="34" charset="0"/>
            </a:endParaRPr>
          </a:p>
          <a:p>
            <a:pPr algn="l" rtl="0">
              <a:buNone/>
            </a:pPr>
            <a:endParaRPr lang="en-US" b="0" i="0" dirty="0">
              <a:solidFill>
                <a:srgbClr val="000000"/>
              </a:solidFill>
              <a:effectLst/>
              <a:latin typeface="Arial" panose="020B0604020202020204" pitchFamily="34" charset="0"/>
              <a:cs typeface="Arial" panose="020B0604020202020204" pitchFamily="34" charset="0"/>
            </a:endParaRPr>
          </a:p>
          <a:p>
            <a:pPr algn="l" rtl="0">
              <a:buNone/>
            </a:pPr>
            <a:r>
              <a:rPr lang="en-US" b="0" i="0" dirty="0">
                <a:solidFill>
                  <a:srgbClr val="000000"/>
                </a:solidFill>
                <a:effectLst/>
                <a:latin typeface="Arial" panose="020B0604020202020204" pitchFamily="34" charset="0"/>
                <a:cs typeface="Arial" panose="020B0604020202020204" pitchFamily="34" charset="0"/>
              </a:rPr>
              <a:t>Therese works hard on her farm and has dreams for the future. She wants all her children to study and do well. Isn’t that what we all want for our families?</a:t>
            </a:r>
          </a:p>
          <a:p>
            <a:pPr algn="l" rtl="0">
              <a:buNone/>
            </a:pPr>
            <a:endParaRPr lang="en-US" dirty="0">
              <a:effectLst/>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9</a:t>
            </a:fld>
            <a:endParaRPr lang="en-GB"/>
          </a:p>
        </p:txBody>
      </p:sp>
    </p:spTree>
    <p:extLst>
      <p:ext uri="{BB962C8B-B14F-4D97-AF65-F5344CB8AC3E}">
        <p14:creationId xmlns:p14="http://schemas.microsoft.com/office/powerpoint/2010/main" val="905335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8D2BC207-1E60-F747-BD02-E20D5FA0739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384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E675654-942A-9341-A591-684A4D0430F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002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265060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13/06/2025</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46665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383492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13/06/2025</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50335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322B-6489-DD81-3785-814DAA6E5786}"/>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90C288F6-0ED4-0030-99F9-FA989A70DD3E}"/>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5" name="Picture 8">
            <a:extLst>
              <a:ext uri="{FF2B5EF4-FFF2-40B4-BE49-F238E27FC236}">
                <a16:creationId xmlns:a16="http://schemas.microsoft.com/office/drawing/2014/main" id="{ADABEF0A-58A9-C63A-2FA1-DDE6BD0B8F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8C3395C-1B18-3497-CE46-E660E49834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person smiling with a large wooden stick&#10;&#10;Description automatically generated">
            <a:extLst>
              <a:ext uri="{FF2B5EF4-FFF2-40B4-BE49-F238E27FC236}">
                <a16:creationId xmlns:a16="http://schemas.microsoft.com/office/drawing/2014/main" id="{B751FBE2-7A86-CF5A-EE69-8443BA3EEE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12798"/>
          <a:stretch>
            <a:fillRect/>
          </a:stretch>
        </p:blipFill>
        <p:spPr bwMode="auto">
          <a:xfrm>
            <a:off x="7766050" y="1176338"/>
            <a:ext cx="37290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a:extLst>
              <a:ext uri="{FF2B5EF4-FFF2-40B4-BE49-F238E27FC236}">
                <a16:creationId xmlns:a16="http://schemas.microsoft.com/office/drawing/2014/main" id="{AEC7C89A-732A-E4E0-AAFA-B900E6F90A08}"/>
              </a:ext>
            </a:extLst>
          </p:cNvPr>
          <p:cNvSpPr txBox="1">
            <a:spLocks noChangeArrowheads="1"/>
          </p:cNvSpPr>
          <p:nvPr userDrawn="1"/>
        </p:nvSpPr>
        <p:spPr bwMode="auto">
          <a:xfrm>
            <a:off x="7835900" y="1314450"/>
            <a:ext cx="3659188" cy="9223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a:latin typeface="Arial" panose="020B0604020202020204" pitchFamily="34" charset="0"/>
                <a:cs typeface="Arial" panose="020B0604020202020204" pitchFamily="34" charset="0"/>
              </a:rPr>
              <a:t>Image caption: who is this? And how does this image compliment your text? </a:t>
            </a:r>
            <a:endParaRPr lang="en-GB" altLang="en-US">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670035" y="1457763"/>
            <a:ext cx="5181600" cy="4351338"/>
          </a:xfrm>
        </p:spPr>
        <p:txBody>
          <a:bodyPr>
            <a:normAutofit/>
          </a:bodyPr>
          <a:lstStyle>
            <a:lvl1pPr marL="228600" indent="-228600">
              <a:buFont typeface="Wingdings" panose="05000000000000000000" pitchFamily="2" charset="2"/>
              <a:buChar char="§"/>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9" name="Date Placeholder 4">
            <a:extLst>
              <a:ext uri="{FF2B5EF4-FFF2-40B4-BE49-F238E27FC236}">
                <a16:creationId xmlns:a16="http://schemas.microsoft.com/office/drawing/2014/main" id="{33ACE1F0-5097-D324-AAB5-090AD325D07A}"/>
              </a:ext>
            </a:extLst>
          </p:cNvPr>
          <p:cNvSpPr>
            <a:spLocks noGrp="1"/>
          </p:cNvSpPr>
          <p:nvPr>
            <p:ph type="dt" sz="half" idx="10"/>
          </p:nvPr>
        </p:nvSpPr>
        <p:spPr/>
        <p:txBody>
          <a:bodyPr/>
          <a:lstStyle>
            <a:lvl1pPr>
              <a:defRPr/>
            </a:lvl1pPr>
          </a:lstStyle>
          <a:p>
            <a:pPr>
              <a:defRPr/>
            </a:pPr>
            <a:fld id="{97F9CC47-7D5D-49C2-A249-079AE4A29B06}" type="datetimeFigureOut">
              <a:rPr lang="en-GB"/>
              <a:pPr>
                <a:defRPr/>
              </a:pPr>
              <a:t>13/06/2025</a:t>
            </a:fld>
            <a:endParaRPr lang="en-GB"/>
          </a:p>
        </p:txBody>
      </p:sp>
      <p:sp>
        <p:nvSpPr>
          <p:cNvPr id="10" name="Footer Placeholder 5">
            <a:extLst>
              <a:ext uri="{FF2B5EF4-FFF2-40B4-BE49-F238E27FC236}">
                <a16:creationId xmlns:a16="http://schemas.microsoft.com/office/drawing/2014/main" id="{8C95D779-F9D1-2384-08D7-0B91227B1656}"/>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a16="http://schemas.microsoft.com/office/drawing/2014/main" id="{8B077548-A2B5-B13D-59BA-ABA8CEFC7B7B}"/>
              </a:ext>
            </a:extLst>
          </p:cNvPr>
          <p:cNvSpPr>
            <a:spLocks noGrp="1"/>
          </p:cNvSpPr>
          <p:nvPr>
            <p:ph type="sldNum" sz="quarter" idx="12"/>
          </p:nvPr>
        </p:nvSpPr>
        <p:spPr/>
        <p:txBody>
          <a:bodyPr/>
          <a:lstStyle>
            <a:lvl1pPr>
              <a:defRPr/>
            </a:lvl1pPr>
          </a:lstStyle>
          <a:p>
            <a:pPr>
              <a:defRPr/>
            </a:pPr>
            <a:fld id="{45DDE6CD-8F77-4E99-B6C7-C3945C2330B6}" type="slidenum">
              <a:rPr lang="en-GB"/>
              <a:pPr>
                <a:defRPr/>
              </a:pPr>
              <a:t>‹#›</a:t>
            </a:fld>
            <a:endParaRPr lang="en-GB"/>
          </a:p>
        </p:txBody>
      </p:sp>
    </p:spTree>
    <p:extLst>
      <p:ext uri="{BB962C8B-B14F-4D97-AF65-F5344CB8AC3E}">
        <p14:creationId xmlns:p14="http://schemas.microsoft.com/office/powerpoint/2010/main" val="91168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C8897-EEE3-8044-B89E-8935FDECF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F7E3AA-D164-B747-9D01-7637E8F7C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762B51-B635-A148-8C6C-A29EC2E44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DD161-354F-F646-B1EF-711237C6363F}" type="datetimeFigureOut">
              <a:rPr lang="en-US" smtClean="0"/>
              <a:t>6/13/2025</a:t>
            </a:fld>
            <a:endParaRPr lang="en-US"/>
          </a:p>
        </p:txBody>
      </p:sp>
      <p:sp>
        <p:nvSpPr>
          <p:cNvPr id="5" name="Footer Placeholder 4">
            <a:extLst>
              <a:ext uri="{FF2B5EF4-FFF2-40B4-BE49-F238E27FC236}">
                <a16:creationId xmlns:a16="http://schemas.microsoft.com/office/drawing/2014/main" id="{1959500E-64E3-E148-8273-1BB48B6D7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5C695-B70A-DB43-B18C-6E6638D34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ADBB5-3339-1145-B665-87CC8EA91F9C}" type="slidenum">
              <a:rPr lang="en-US" smtClean="0"/>
              <a:t>‹#›</a:t>
            </a:fld>
            <a:endParaRPr lang="en-US"/>
          </a:p>
        </p:txBody>
      </p:sp>
    </p:spTree>
    <p:extLst>
      <p:ext uri="{BB962C8B-B14F-4D97-AF65-F5344CB8AC3E}">
        <p14:creationId xmlns:p14="http://schemas.microsoft.com/office/powerpoint/2010/main" val="275619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83CDF3-700D-685E-719B-EE62A7288A6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DAD3A1F7-A644-3C9B-D2CD-54C9FFC772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B9260FB-BF21-BFE1-6665-6618A304B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1CBA1ED-E662-4163-B4C0-5D4C2BC9172B}" type="datetimeFigureOut">
              <a:rPr lang="en-GB"/>
              <a:pPr>
                <a:defRPr/>
              </a:pPr>
              <a:t>13/06/2025</a:t>
            </a:fld>
            <a:endParaRPr lang="en-GB"/>
          </a:p>
        </p:txBody>
      </p:sp>
      <p:sp>
        <p:nvSpPr>
          <p:cNvPr id="5" name="Footer Placeholder 4">
            <a:extLst>
              <a:ext uri="{FF2B5EF4-FFF2-40B4-BE49-F238E27FC236}">
                <a16:creationId xmlns:a16="http://schemas.microsoft.com/office/drawing/2014/main" id="{3F8D7249-964D-83F1-ACBC-7D6E6A7253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0221668-0563-34FE-8F93-05F82F65C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714A1AF-7021-4A54-B285-A49B62853B1F}" type="slidenum">
              <a:rPr lang="en-GB"/>
              <a:pPr>
                <a:defRPr/>
              </a:pPr>
              <a:t>‹#›</a:t>
            </a:fld>
            <a:endParaRPr lang="en-GB"/>
          </a:p>
        </p:txBody>
      </p:sp>
    </p:spTree>
    <p:extLst>
      <p:ext uri="{BB962C8B-B14F-4D97-AF65-F5344CB8AC3E}">
        <p14:creationId xmlns:p14="http://schemas.microsoft.com/office/powerpoint/2010/main" val="272727360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0.png"/><Relationship Id="rId7"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8.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8.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and person holding a bowl of fruit&#10;&#10;AI-generated content may be incorrect.">
            <a:extLst>
              <a:ext uri="{FF2B5EF4-FFF2-40B4-BE49-F238E27FC236}">
                <a16:creationId xmlns:a16="http://schemas.microsoft.com/office/drawing/2014/main" id="{9CA88D81-36E0-24B8-5117-B99DA5DCC731}"/>
              </a:ext>
            </a:extLst>
          </p:cNvPr>
          <p:cNvPicPr>
            <a:picLocks noChangeAspect="1"/>
          </p:cNvPicPr>
          <p:nvPr/>
        </p:nvPicPr>
        <p:blipFill>
          <a:blip r:embed="rId3"/>
          <a:srcRect l="6400" t="25147" r="13885" b="-9255"/>
          <a:stretch/>
        </p:blipFill>
        <p:spPr>
          <a:xfrm>
            <a:off x="0" y="-110836"/>
            <a:ext cx="12192001" cy="8562109"/>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D4611059-1606-4B3A-32AA-FF7122D9A4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818" y="5458436"/>
            <a:ext cx="2359328" cy="1232939"/>
          </a:xfrm>
          <a:prstGeom prst="rect">
            <a:avLst/>
          </a:prstGeom>
        </p:spPr>
      </p:pic>
      <p:pic>
        <p:nvPicPr>
          <p:cNvPr id="4" name="Picture 3" descr="A green and white sign with white text&#10;&#10;AI-generated content may be incorrect.">
            <a:extLst>
              <a:ext uri="{FF2B5EF4-FFF2-40B4-BE49-F238E27FC236}">
                <a16:creationId xmlns:a16="http://schemas.microsoft.com/office/drawing/2014/main" id="{B06FAA9C-03DB-8C24-9144-9BFE53BCAD60}"/>
              </a:ext>
            </a:extLst>
          </p:cNvPr>
          <p:cNvPicPr>
            <a:picLocks noChangeAspect="1"/>
          </p:cNvPicPr>
          <p:nvPr/>
        </p:nvPicPr>
        <p:blipFill>
          <a:blip r:embed="rId5"/>
          <a:stretch>
            <a:fillRect/>
          </a:stretch>
        </p:blipFill>
        <p:spPr>
          <a:xfrm>
            <a:off x="153865" y="4873661"/>
            <a:ext cx="3120878" cy="1232939"/>
          </a:xfrm>
          <a:prstGeom prst="rect">
            <a:avLst/>
          </a:prstGeom>
        </p:spPr>
      </p:pic>
      <p:sp>
        <p:nvSpPr>
          <p:cNvPr id="2" name="TextBox 1">
            <a:extLst>
              <a:ext uri="{FF2B5EF4-FFF2-40B4-BE49-F238E27FC236}">
                <a16:creationId xmlns:a16="http://schemas.microsoft.com/office/drawing/2014/main" id="{D5894F72-314C-8303-E310-DBE826F458AD}"/>
              </a:ext>
            </a:extLst>
          </p:cNvPr>
          <p:cNvSpPr txBox="1"/>
          <p:nvPr/>
        </p:nvSpPr>
        <p:spPr>
          <a:xfrm>
            <a:off x="158044" y="6106600"/>
            <a:ext cx="3116699" cy="584775"/>
          </a:xfrm>
          <a:prstGeom prst="rect">
            <a:avLst/>
          </a:prstGeom>
          <a:solidFill>
            <a:srgbClr val="8208F1"/>
          </a:solidFill>
        </p:spPr>
        <p:txBody>
          <a:bodyPr wrap="square">
            <a:spAutoFit/>
          </a:bodyPr>
          <a:lstStyle/>
          <a:p>
            <a:r>
              <a:rPr lang="en-GB" sz="1600" dirty="0">
                <a:solidFill>
                  <a:schemeClr val="bg1"/>
                </a:solidFill>
                <a:latin typeface="Arial" panose="020B0604020202020204" pitchFamily="34" charset="0"/>
                <a:ea typeface="Roboto" panose="02000000000000000000" pitchFamily="2" charset="0"/>
                <a:cs typeface="Arial" panose="020B0604020202020204" pitchFamily="34" charset="0"/>
              </a:rPr>
              <a:t>Therese and Deogratias</a:t>
            </a:r>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 </a:t>
            </a:r>
          </a:p>
          <a:p>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Ripple Effect farmers, Rwanda</a:t>
            </a:r>
            <a:endParaRPr lang="en-GB" sz="16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531"/>
    </mc:Choice>
    <mc:Fallback xmlns="">
      <p:transition spd="slow" advTm="4053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How your church can help</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2" name="TextBox 1">
            <a:extLst>
              <a:ext uri="{FF2B5EF4-FFF2-40B4-BE49-F238E27FC236}">
                <a16:creationId xmlns:a16="http://schemas.microsoft.com/office/drawing/2014/main" id="{63D3B305-D4C4-3C62-D01C-1A5CB559EC58}"/>
              </a:ext>
            </a:extLst>
          </p:cNvPr>
          <p:cNvSpPr txBox="1"/>
          <p:nvPr/>
        </p:nvSpPr>
        <p:spPr>
          <a:xfrm>
            <a:off x="1008983" y="1454676"/>
            <a:ext cx="10782967" cy="3949799"/>
          </a:xfrm>
          <a:prstGeom prst="rect">
            <a:avLst/>
          </a:prstGeom>
          <a:noFill/>
        </p:spPr>
        <p:txBody>
          <a:bodyPr wrap="square">
            <a:spAutoFit/>
          </a:bodyPr>
          <a:lstStyle/>
          <a:p>
            <a:pPr>
              <a:lnSpc>
                <a:spcPct val="150000"/>
              </a:lnSpc>
              <a:spcAft>
                <a:spcPts val="800"/>
              </a:spcAft>
            </a:pPr>
            <a:r>
              <a:rPr lang="en-GB" sz="2400" b="1" dirty="0">
                <a:solidFill>
                  <a:srgbClr val="242424"/>
                </a:solidFill>
                <a:effectLst/>
                <a:latin typeface="Arial" panose="020B0604020202020204" pitchFamily="34" charset="0"/>
                <a:ea typeface="Roboto" panose="02000000000000000000" pitchFamily="2" charset="0"/>
                <a:cs typeface="Arial" panose="020B0604020202020204" pitchFamily="34" charset="0"/>
              </a:rPr>
              <a:t>You could:</a:t>
            </a:r>
          </a:p>
          <a:p>
            <a:pPr marL="457200" indent="-457200">
              <a:lnSpc>
                <a:spcPct val="150000"/>
              </a:lnSpc>
              <a:spcAft>
                <a:spcPts val="800"/>
              </a:spcAft>
              <a:buFont typeface="Arial" panose="020B0604020202020204" pitchFamily="34" charset="0"/>
              <a:buChar char="•"/>
            </a:pPr>
            <a:r>
              <a:rPr lang="en-GB" sz="2400" b="1" dirty="0">
                <a:solidFill>
                  <a:srgbClr val="242424"/>
                </a:solidFill>
                <a:latin typeface="Arial" panose="020B0604020202020204" pitchFamily="34" charset="0"/>
                <a:ea typeface="Roboto" panose="02000000000000000000" pitchFamily="2" charset="0"/>
                <a:cs typeface="Arial" panose="020B0604020202020204" pitchFamily="34" charset="0"/>
              </a:rPr>
              <a:t>D</a:t>
            </a:r>
            <a:r>
              <a:rPr lang="en-GB" sz="2400" b="1" dirty="0">
                <a:solidFill>
                  <a:srgbClr val="242424"/>
                </a:solidFill>
                <a:effectLst/>
                <a:latin typeface="Arial" panose="020B0604020202020204" pitchFamily="34" charset="0"/>
                <a:ea typeface="Roboto" panose="02000000000000000000" pitchFamily="2" charset="0"/>
                <a:cs typeface="Arial" panose="020B0604020202020204" pitchFamily="34" charset="0"/>
              </a:rPr>
              <a:t>onate your </a:t>
            </a:r>
            <a:r>
              <a:rPr lang="en-GB" sz="2400" b="1" dirty="0">
                <a:solidFill>
                  <a:srgbClr val="242424"/>
                </a:solidFill>
                <a:latin typeface="Arial" panose="020B0604020202020204" pitchFamily="34" charset="0"/>
                <a:ea typeface="Roboto" panose="02000000000000000000" pitchFamily="2" charset="0"/>
                <a:cs typeface="Arial" panose="020B0604020202020204" pitchFamily="34" charset="0"/>
              </a:rPr>
              <a:t>H</a:t>
            </a:r>
            <a:r>
              <a:rPr lang="en-GB" sz="2400" b="1" dirty="0">
                <a:solidFill>
                  <a:srgbClr val="242424"/>
                </a:solidFill>
                <a:effectLst/>
                <a:latin typeface="Arial" panose="020B0604020202020204" pitchFamily="34" charset="0"/>
                <a:ea typeface="Roboto" panose="02000000000000000000" pitchFamily="2" charset="0"/>
                <a:cs typeface="Arial" panose="020B0604020202020204" pitchFamily="34" charset="0"/>
              </a:rPr>
              <a:t>arvest collection</a:t>
            </a:r>
          </a:p>
          <a:p>
            <a:pPr marL="457200" indent="-457200">
              <a:lnSpc>
                <a:spcPct val="150000"/>
              </a:lnSpc>
              <a:spcAft>
                <a:spcPts val="800"/>
              </a:spcAft>
              <a:buFont typeface="Arial" panose="020B0604020202020204" pitchFamily="34" charset="0"/>
              <a:buChar char="•"/>
            </a:pPr>
            <a:r>
              <a:rPr lang="en-GB" sz="2400" b="1" dirty="0">
                <a:solidFill>
                  <a:srgbClr val="242424"/>
                </a:solidFill>
                <a:latin typeface="Arial" panose="020B0604020202020204" pitchFamily="34" charset="0"/>
                <a:ea typeface="Roboto" panose="02000000000000000000" pitchFamily="2" charset="0"/>
                <a:cs typeface="Arial" panose="020B0604020202020204" pitchFamily="34" charset="0"/>
              </a:rPr>
              <a:t>Host a cake sale with a pineapple theme</a:t>
            </a:r>
          </a:p>
          <a:p>
            <a:pPr marL="457200" indent="-457200">
              <a:lnSpc>
                <a:spcPct val="150000"/>
              </a:lnSpc>
              <a:spcAft>
                <a:spcPts val="800"/>
              </a:spcAft>
              <a:buFont typeface="Arial" panose="020B0604020202020204" pitchFamily="34" charset="0"/>
              <a:buChar char="•"/>
            </a:pPr>
            <a:r>
              <a:rPr lang="en-GB" sz="2400" b="1" dirty="0">
                <a:solidFill>
                  <a:srgbClr val="242424"/>
                </a:solidFill>
                <a:latin typeface="Arial" panose="020B0604020202020204" pitchFamily="34" charset="0"/>
                <a:ea typeface="Roboto" panose="02000000000000000000" pitchFamily="2" charset="0"/>
                <a:cs typeface="Arial" panose="020B0604020202020204" pitchFamily="34" charset="0"/>
              </a:rPr>
              <a:t>Host a Songs of Praise evening</a:t>
            </a:r>
          </a:p>
          <a:p>
            <a:pPr marL="457200" indent="-457200">
              <a:lnSpc>
                <a:spcPct val="150000"/>
              </a:lnSpc>
              <a:spcAft>
                <a:spcPts val="800"/>
              </a:spcAft>
              <a:buFont typeface="Arial" panose="020B0604020202020204" pitchFamily="34" charset="0"/>
              <a:buChar char="•"/>
            </a:pPr>
            <a:r>
              <a:rPr lang="en-GB" sz="2400" b="1" dirty="0">
                <a:solidFill>
                  <a:srgbClr val="242424"/>
                </a:solidFill>
                <a:latin typeface="Arial" panose="020B0604020202020204" pitchFamily="34" charset="0"/>
                <a:ea typeface="Roboto" panose="02000000000000000000" pitchFamily="2" charset="0"/>
                <a:cs typeface="Arial" panose="020B0604020202020204" pitchFamily="34" charset="0"/>
              </a:rPr>
              <a:t>Host a Harvest supper </a:t>
            </a:r>
          </a:p>
          <a:p>
            <a:pPr marL="457200" indent="-457200">
              <a:lnSpc>
                <a:spcPct val="150000"/>
              </a:lnSpc>
              <a:spcAft>
                <a:spcPts val="800"/>
              </a:spcAft>
              <a:buFont typeface="Arial" panose="020B0604020202020204" pitchFamily="34" charset="0"/>
              <a:buChar char="•"/>
            </a:pPr>
            <a:endParaRPr lang="en-GB" sz="2800" b="1" dirty="0">
              <a:solidFill>
                <a:srgbClr val="242424"/>
              </a:solidFill>
              <a:effectLst/>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B31B0847-BBCC-8C2C-0469-2FDB59BA4899}"/>
              </a:ext>
            </a:extLst>
          </p:cNvPr>
          <p:cNvSpPr txBox="1"/>
          <p:nvPr/>
        </p:nvSpPr>
        <p:spPr>
          <a:xfrm>
            <a:off x="2751804" y="6235275"/>
            <a:ext cx="7151442" cy="461665"/>
          </a:xfrm>
          <a:prstGeom prst="rect">
            <a:avLst/>
          </a:prstGeom>
          <a:noFill/>
        </p:spPr>
        <p:txBody>
          <a:bodyPr wrap="square">
            <a:spAutoFit/>
          </a:bodyPr>
          <a:lstStyle/>
          <a:p>
            <a:r>
              <a:rPr lang="en-GB" sz="2400" b="1" dirty="0">
                <a:solidFill>
                  <a:schemeClr val="bg1"/>
                </a:solidFill>
                <a:effectLst/>
                <a:latin typeface="Arial" panose="020B0604020202020204" pitchFamily="34" charset="0"/>
                <a:ea typeface="Roboto" panose="02000000000000000000" pitchFamily="2" charset="0"/>
                <a:cs typeface="Arial" panose="020B0604020202020204" pitchFamily="34" charset="0"/>
              </a:rPr>
              <a:t>Find out more at rippleeffect.org/harvest</a:t>
            </a:r>
            <a:endParaRPr lang="en-GB" sz="2400" dirty="0">
              <a:solidFill>
                <a:schemeClr val="bg1"/>
              </a:solidFill>
              <a:latin typeface="Arial" panose="020B0604020202020204" pitchFamily="34" charset="0"/>
              <a:cs typeface="Arial" panose="020B0604020202020204" pitchFamily="34" charset="0"/>
            </a:endParaRPr>
          </a:p>
        </p:txBody>
      </p:sp>
      <p:pic>
        <p:nvPicPr>
          <p:cNvPr id="5" name="Picture 4" descr="A green and white sign with white text&#10;&#10;AI-generated content may be incorrect.">
            <a:extLst>
              <a:ext uri="{FF2B5EF4-FFF2-40B4-BE49-F238E27FC236}">
                <a16:creationId xmlns:a16="http://schemas.microsoft.com/office/drawing/2014/main" id="{3695C84B-DD67-0A42-3262-312E1A91ED2A}"/>
              </a:ext>
            </a:extLst>
          </p:cNvPr>
          <p:cNvPicPr>
            <a:picLocks noChangeAspect="1"/>
          </p:cNvPicPr>
          <p:nvPr/>
        </p:nvPicPr>
        <p:blipFill>
          <a:blip r:embed="rId5"/>
          <a:stretch>
            <a:fillRect/>
          </a:stretch>
        </p:blipFill>
        <p:spPr>
          <a:xfrm>
            <a:off x="10127673" y="6058340"/>
            <a:ext cx="2064327" cy="815536"/>
          </a:xfrm>
          <a:prstGeom prst="rect">
            <a:avLst/>
          </a:prstGeom>
        </p:spPr>
      </p:pic>
    </p:spTree>
    <p:extLst>
      <p:ext uri="{BB962C8B-B14F-4D97-AF65-F5344CB8AC3E}">
        <p14:creationId xmlns:p14="http://schemas.microsoft.com/office/powerpoint/2010/main" val="2811709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How your church can help</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2" name="TextBox 1">
            <a:extLst>
              <a:ext uri="{FF2B5EF4-FFF2-40B4-BE49-F238E27FC236}">
                <a16:creationId xmlns:a16="http://schemas.microsoft.com/office/drawing/2014/main" id="{63D3B305-D4C4-3C62-D01C-1A5CB559EC58}"/>
              </a:ext>
            </a:extLst>
          </p:cNvPr>
          <p:cNvSpPr txBox="1"/>
          <p:nvPr/>
        </p:nvSpPr>
        <p:spPr>
          <a:xfrm>
            <a:off x="497493" y="4319961"/>
            <a:ext cx="3504397" cy="830997"/>
          </a:xfrm>
          <a:prstGeom prst="rect">
            <a:avLst/>
          </a:prstGeom>
          <a:noFill/>
        </p:spPr>
        <p:txBody>
          <a:bodyPr wrap="square">
            <a:spAutoFit/>
          </a:bodyPr>
          <a:lstStyle/>
          <a:p>
            <a:pPr algn="l" rtl="0"/>
            <a:r>
              <a:rPr lang="en-US" sz="1600" i="0" dirty="0">
                <a:solidFill>
                  <a:srgbClr val="000000"/>
                </a:solidFill>
                <a:effectLst/>
                <a:latin typeface="Arial" panose="020B0604020202020204" pitchFamily="34" charset="0"/>
                <a:cs typeface="Arial" panose="020B0604020202020204" pitchFamily="34" charset="0"/>
              </a:rPr>
              <a:t>£100 could provide farmers with drought-resistant seeds, helping them grow food year-round. </a:t>
            </a:r>
          </a:p>
        </p:txBody>
      </p:sp>
      <p:sp>
        <p:nvSpPr>
          <p:cNvPr id="5" name="TextBox 4">
            <a:extLst>
              <a:ext uri="{FF2B5EF4-FFF2-40B4-BE49-F238E27FC236}">
                <a16:creationId xmlns:a16="http://schemas.microsoft.com/office/drawing/2014/main" id="{8910C1BD-D79B-938D-EA55-5806725E032E}"/>
              </a:ext>
            </a:extLst>
          </p:cNvPr>
          <p:cNvSpPr txBox="1"/>
          <p:nvPr/>
        </p:nvSpPr>
        <p:spPr>
          <a:xfrm>
            <a:off x="4351788" y="4319961"/>
            <a:ext cx="3727628" cy="1077218"/>
          </a:xfrm>
          <a:prstGeom prst="rect">
            <a:avLst/>
          </a:prstGeom>
          <a:noFill/>
        </p:spPr>
        <p:txBody>
          <a:bodyPr wrap="square">
            <a:spAutoFit/>
          </a:bodyPr>
          <a:lstStyle/>
          <a:p>
            <a:pPr algn="l" rtl="0"/>
            <a:r>
              <a:rPr lang="en-US" sz="1600" i="0" dirty="0">
                <a:effectLst/>
                <a:latin typeface="Arial" panose="020B0604020202020204" pitchFamily="34" charset="0"/>
                <a:cs typeface="Arial" panose="020B0604020202020204" pitchFamily="34" charset="0"/>
              </a:rPr>
              <a:t>£250 could train farmers in climate-smart methods to improve soil quality and protect their land from climate shocks such as droughts and floods.</a:t>
            </a:r>
            <a:endParaRPr lang="en-US" sz="1600"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DF7D5F-9CFE-3B2A-BAF6-6075D84EA9A7}"/>
              </a:ext>
            </a:extLst>
          </p:cNvPr>
          <p:cNvSpPr txBox="1"/>
          <p:nvPr/>
        </p:nvSpPr>
        <p:spPr>
          <a:xfrm>
            <a:off x="8298401" y="4356786"/>
            <a:ext cx="3658544" cy="830997"/>
          </a:xfrm>
          <a:prstGeom prst="rect">
            <a:avLst/>
          </a:prstGeom>
          <a:noFill/>
        </p:spPr>
        <p:txBody>
          <a:bodyPr wrap="square">
            <a:spAutoFit/>
          </a:bodyPr>
          <a:lstStyle/>
          <a:p>
            <a:pPr algn="l" rtl="0"/>
            <a:r>
              <a:rPr lang="en-US" sz="1600" i="0" dirty="0">
                <a:solidFill>
                  <a:srgbClr val="000000"/>
                </a:solidFill>
                <a:effectLst/>
                <a:latin typeface="Arial" panose="020B0604020202020204" pitchFamily="34" charset="0"/>
                <a:cs typeface="Arial" panose="020B0604020202020204" pitchFamily="34" charset="0"/>
              </a:rPr>
              <a:t>£500 could support farmers to build resilient, eco-friendly income streams and learn money management. </a:t>
            </a:r>
            <a:endParaRPr lang="en-US" sz="1600" dirty="0">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D596544-4756-D455-646D-DCCF0461F3F7}"/>
              </a:ext>
            </a:extLst>
          </p:cNvPr>
          <p:cNvSpPr txBox="1"/>
          <p:nvPr/>
        </p:nvSpPr>
        <p:spPr>
          <a:xfrm>
            <a:off x="2751804" y="6235275"/>
            <a:ext cx="7151442" cy="461665"/>
          </a:xfrm>
          <a:prstGeom prst="rect">
            <a:avLst/>
          </a:prstGeom>
          <a:noFill/>
        </p:spPr>
        <p:txBody>
          <a:bodyPr wrap="square">
            <a:spAutoFit/>
          </a:bodyPr>
          <a:lstStyle/>
          <a:p>
            <a:r>
              <a:rPr lang="en-GB" sz="2400" b="1" dirty="0">
                <a:solidFill>
                  <a:schemeClr val="bg1"/>
                </a:solidFill>
                <a:effectLst/>
                <a:latin typeface="Arial" panose="020B0604020202020204" pitchFamily="34" charset="0"/>
                <a:ea typeface="Roboto" panose="02000000000000000000" pitchFamily="2" charset="0"/>
                <a:cs typeface="Arial" panose="020B0604020202020204" pitchFamily="34" charset="0"/>
              </a:rPr>
              <a:t>Find out more at rippleeffect.org/harvest</a:t>
            </a:r>
            <a:endParaRPr lang="en-GB" sz="2400" dirty="0">
              <a:solidFill>
                <a:schemeClr val="bg1"/>
              </a:solidFill>
              <a:latin typeface="Arial" panose="020B0604020202020204" pitchFamily="34" charset="0"/>
              <a:cs typeface="Arial" panose="020B0604020202020204" pitchFamily="34" charset="0"/>
            </a:endParaRPr>
          </a:p>
        </p:txBody>
      </p:sp>
      <p:pic>
        <p:nvPicPr>
          <p:cNvPr id="12" name="Picture 11" descr="A green and white sign with white text&#10;&#10;AI-generated content may be incorrect.">
            <a:extLst>
              <a:ext uri="{FF2B5EF4-FFF2-40B4-BE49-F238E27FC236}">
                <a16:creationId xmlns:a16="http://schemas.microsoft.com/office/drawing/2014/main" id="{DB8BDF62-102E-2A98-5D21-164FC559CEFC}"/>
              </a:ext>
            </a:extLst>
          </p:cNvPr>
          <p:cNvPicPr>
            <a:picLocks noChangeAspect="1"/>
          </p:cNvPicPr>
          <p:nvPr/>
        </p:nvPicPr>
        <p:blipFill>
          <a:blip r:embed="rId5"/>
          <a:stretch>
            <a:fillRect/>
          </a:stretch>
        </p:blipFill>
        <p:spPr>
          <a:xfrm>
            <a:off x="10127673" y="6058340"/>
            <a:ext cx="2064327" cy="815536"/>
          </a:xfrm>
          <a:prstGeom prst="rect">
            <a:avLst/>
          </a:prstGeom>
        </p:spPr>
      </p:pic>
      <p:pic>
        <p:nvPicPr>
          <p:cNvPr id="17" name="Picture 16" descr="A person and person kneeling in the grass&#10;&#10;AI-generated content may be incorrect.">
            <a:extLst>
              <a:ext uri="{FF2B5EF4-FFF2-40B4-BE49-F238E27FC236}">
                <a16:creationId xmlns:a16="http://schemas.microsoft.com/office/drawing/2014/main" id="{F55C8C33-9251-C85A-1D82-6BA68DAFE184}"/>
              </a:ext>
            </a:extLst>
          </p:cNvPr>
          <p:cNvPicPr>
            <a:picLocks noChangeAspect="1"/>
          </p:cNvPicPr>
          <p:nvPr/>
        </p:nvPicPr>
        <p:blipFill>
          <a:blip r:embed="rId6"/>
          <a:srcRect l="15091" t="13940" r="26727" b="19339"/>
          <a:stretch/>
        </p:blipFill>
        <p:spPr>
          <a:xfrm>
            <a:off x="4246357" y="1603696"/>
            <a:ext cx="3699285" cy="2382719"/>
          </a:xfrm>
          <a:prstGeom prst="rect">
            <a:avLst/>
          </a:prstGeom>
        </p:spPr>
      </p:pic>
      <p:pic>
        <p:nvPicPr>
          <p:cNvPr id="19" name="Picture 18" descr="A person holding a handful of beans&#10;&#10;AI-generated content may be incorrect.">
            <a:extLst>
              <a:ext uri="{FF2B5EF4-FFF2-40B4-BE49-F238E27FC236}">
                <a16:creationId xmlns:a16="http://schemas.microsoft.com/office/drawing/2014/main" id="{903EF9E0-C1C2-FACA-788A-4EE5E4F8DC58}"/>
              </a:ext>
            </a:extLst>
          </p:cNvPr>
          <p:cNvPicPr>
            <a:picLocks noChangeAspect="1"/>
          </p:cNvPicPr>
          <p:nvPr/>
        </p:nvPicPr>
        <p:blipFill>
          <a:blip r:embed="rId7"/>
          <a:srcRect r="22660"/>
          <a:stretch/>
        </p:blipFill>
        <p:spPr>
          <a:xfrm>
            <a:off x="400050" y="1616949"/>
            <a:ext cx="3699285" cy="2363657"/>
          </a:xfrm>
          <a:prstGeom prst="rect">
            <a:avLst/>
          </a:prstGeom>
        </p:spPr>
      </p:pic>
      <p:pic>
        <p:nvPicPr>
          <p:cNvPr id="21" name="Picture 20" descr="A person and person holding a bowl of fruit&#10;&#10;AI-generated content may be incorrect.">
            <a:extLst>
              <a:ext uri="{FF2B5EF4-FFF2-40B4-BE49-F238E27FC236}">
                <a16:creationId xmlns:a16="http://schemas.microsoft.com/office/drawing/2014/main" id="{5906BFE3-9AFC-B0C8-4170-383BF310AC8C}"/>
              </a:ext>
            </a:extLst>
          </p:cNvPr>
          <p:cNvPicPr>
            <a:picLocks noChangeAspect="1"/>
          </p:cNvPicPr>
          <p:nvPr/>
        </p:nvPicPr>
        <p:blipFill>
          <a:blip r:embed="rId8"/>
          <a:srcRect l="12913" t="25350" r="21390" b="9377"/>
          <a:stretch/>
        </p:blipFill>
        <p:spPr>
          <a:xfrm>
            <a:off x="8133406" y="1603696"/>
            <a:ext cx="3658544" cy="2363657"/>
          </a:xfrm>
          <a:prstGeom prst="rect">
            <a:avLst/>
          </a:prstGeom>
        </p:spPr>
      </p:pic>
    </p:spTree>
    <p:extLst>
      <p:ext uri="{BB962C8B-B14F-4D97-AF65-F5344CB8AC3E}">
        <p14:creationId xmlns:p14="http://schemas.microsoft.com/office/powerpoint/2010/main" val="4007891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85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sz="2400" b="1" dirty="0">
                <a:solidFill>
                  <a:schemeClr val="bg1"/>
                </a:solidFill>
                <a:latin typeface="Arial" panose="020B0604020202020204" pitchFamily="34" charset="0"/>
                <a:cs typeface="Arial" panose="020B0604020202020204" pitchFamily="34" charset="0"/>
              </a:rPr>
              <a:t>Thank you for choosing to support Ripple Effect this Harvest!</a:t>
            </a:r>
            <a:endParaRPr lang="en-GB" sz="3000" b="1" i="0" u="none" strike="noStrike" baseline="0" dirty="0">
              <a:solidFill>
                <a:schemeClr val="bg1"/>
              </a:solidFill>
              <a:latin typeface="Teko-Regular"/>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13" name="TextBox 12">
            <a:extLst>
              <a:ext uri="{FF2B5EF4-FFF2-40B4-BE49-F238E27FC236}">
                <a16:creationId xmlns:a16="http://schemas.microsoft.com/office/drawing/2014/main" id="{B31B0847-BBCC-8C2C-0469-2FDB59BA4899}"/>
              </a:ext>
            </a:extLst>
          </p:cNvPr>
          <p:cNvSpPr txBox="1"/>
          <p:nvPr/>
        </p:nvSpPr>
        <p:spPr>
          <a:xfrm>
            <a:off x="2636769" y="6146755"/>
            <a:ext cx="8516592" cy="461665"/>
          </a:xfrm>
          <a:prstGeom prst="rect">
            <a:avLst/>
          </a:prstGeom>
          <a:noFill/>
        </p:spPr>
        <p:txBody>
          <a:bodyPr wrap="square">
            <a:spAutoFit/>
          </a:bodyPr>
          <a:lstStyle/>
          <a:p>
            <a:r>
              <a:rPr lang="en-GB" sz="2400" b="1" dirty="0">
                <a:solidFill>
                  <a:schemeClr val="bg1"/>
                </a:solidFill>
                <a:latin typeface="Arial" panose="020B0604020202020204" pitchFamily="34" charset="0"/>
                <a:ea typeface="Roboto" panose="02000000000000000000" pitchFamily="2" charset="0"/>
                <a:cs typeface="Arial" panose="020B0604020202020204" pitchFamily="34" charset="0"/>
              </a:rPr>
              <a:t>Find out more at </a:t>
            </a:r>
            <a:r>
              <a:rPr lang="en-GB" sz="2400" b="1" dirty="0">
                <a:solidFill>
                  <a:schemeClr val="bg1"/>
                </a:solidFill>
                <a:effectLst/>
                <a:latin typeface="Arial" panose="020B0604020202020204" pitchFamily="34" charset="0"/>
                <a:ea typeface="Roboto" panose="02000000000000000000" pitchFamily="2" charset="0"/>
                <a:cs typeface="Arial" panose="020B0604020202020204" pitchFamily="34" charset="0"/>
              </a:rPr>
              <a:t>rippleeffect.org/harvest</a:t>
            </a:r>
            <a:endParaRPr lang="en-GB" sz="2400" dirty="0">
              <a:solidFill>
                <a:schemeClr val="bg1"/>
              </a:solidFill>
              <a:latin typeface="Arial" panose="020B0604020202020204" pitchFamily="34" charset="0"/>
              <a:cs typeface="Arial" panose="020B0604020202020204" pitchFamily="34" charset="0"/>
            </a:endParaRPr>
          </a:p>
        </p:txBody>
      </p:sp>
      <p:pic>
        <p:nvPicPr>
          <p:cNvPr id="2" name="Picture 1" descr="A green and white sign with white text&#10;&#10;AI-generated content may be incorrect.">
            <a:extLst>
              <a:ext uri="{FF2B5EF4-FFF2-40B4-BE49-F238E27FC236}">
                <a16:creationId xmlns:a16="http://schemas.microsoft.com/office/drawing/2014/main" id="{D72079B9-42A1-64E5-8293-DFC33ABB8E16}"/>
              </a:ext>
            </a:extLst>
          </p:cNvPr>
          <p:cNvPicPr>
            <a:picLocks noChangeAspect="1"/>
          </p:cNvPicPr>
          <p:nvPr/>
        </p:nvPicPr>
        <p:blipFill>
          <a:blip r:embed="rId5"/>
          <a:stretch>
            <a:fillRect/>
          </a:stretch>
        </p:blipFill>
        <p:spPr>
          <a:xfrm>
            <a:off x="10173554" y="6060420"/>
            <a:ext cx="2073141" cy="819018"/>
          </a:xfrm>
          <a:prstGeom prst="rect">
            <a:avLst/>
          </a:prstGeom>
        </p:spPr>
      </p:pic>
      <p:pic>
        <p:nvPicPr>
          <p:cNvPr id="6" name="Picture 5" descr="A person and person holding a bowl of fruit&#10;&#10;AI-generated content may be incorrect.">
            <a:extLst>
              <a:ext uri="{FF2B5EF4-FFF2-40B4-BE49-F238E27FC236}">
                <a16:creationId xmlns:a16="http://schemas.microsoft.com/office/drawing/2014/main" id="{FF24AE67-36D2-6D47-C56F-A776F52AC65F}"/>
              </a:ext>
            </a:extLst>
          </p:cNvPr>
          <p:cNvPicPr>
            <a:picLocks noChangeAspect="1"/>
          </p:cNvPicPr>
          <p:nvPr/>
        </p:nvPicPr>
        <p:blipFill>
          <a:blip r:embed="rId6"/>
          <a:srcRect l="6400" t="25147" r="13885" b="976"/>
          <a:stretch/>
        </p:blipFill>
        <p:spPr>
          <a:xfrm>
            <a:off x="1676399" y="939800"/>
            <a:ext cx="8497155" cy="5120948"/>
          </a:xfrm>
          <a:prstGeom prst="rect">
            <a:avLst/>
          </a:prstGeom>
        </p:spPr>
      </p:pic>
    </p:spTree>
    <p:extLst>
      <p:ext uri="{BB962C8B-B14F-4D97-AF65-F5344CB8AC3E}">
        <p14:creationId xmlns:p14="http://schemas.microsoft.com/office/powerpoint/2010/main" val="103623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Video 43">
            <a:hlinkClick r:id="" action="ppaction://media"/>
            <a:extLst>
              <a:ext uri="{FF2B5EF4-FFF2-40B4-BE49-F238E27FC236}">
                <a16:creationId xmlns:a16="http://schemas.microsoft.com/office/drawing/2014/main" id="{EC443330-687B-2C59-BA0E-9C1D9BA109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a:stretch>
            <a:fillRect/>
          </a:stretch>
        </p:blipFill>
        <p:spPr>
          <a:xfrm>
            <a:off x="1387129" y="405737"/>
            <a:ext cx="9519557" cy="5277737"/>
          </a:xfrm>
          <a:prstGeom prst="ellipse">
            <a:avLst/>
          </a:prstGeom>
        </p:spPr>
      </p:pic>
      <p:sp>
        <p:nvSpPr>
          <p:cNvPr id="3" name="TextBox 2">
            <a:extLst>
              <a:ext uri="{FF2B5EF4-FFF2-40B4-BE49-F238E27FC236}">
                <a16:creationId xmlns:a16="http://schemas.microsoft.com/office/drawing/2014/main" id="{D6CFE17F-8CFA-6D26-4D12-EAA1EBAB8F6C}"/>
              </a:ext>
            </a:extLst>
          </p:cNvPr>
          <p:cNvSpPr txBox="1"/>
          <p:nvPr/>
        </p:nvSpPr>
        <p:spPr>
          <a:xfrm>
            <a:off x="457199" y="5944042"/>
            <a:ext cx="4793235" cy="830997"/>
          </a:xfrm>
          <a:prstGeom prst="rect">
            <a:avLst/>
          </a:prstGeom>
          <a:noFill/>
        </p:spPr>
        <p:txBody>
          <a:bodyPr wrap="none" lIns="91440" tIns="45720" rIns="91440" bIns="45720" rtlCol="0" anchor="t">
            <a:spAutoFit/>
          </a:bodyPr>
          <a:lstStyle/>
          <a:p>
            <a:r>
              <a:rPr lang="en-GB" sz="2400" dirty="0">
                <a:solidFill>
                  <a:schemeClr val="bg1"/>
                </a:solidFill>
              </a:rPr>
              <a:t>If you have any questions, email me: </a:t>
            </a:r>
          </a:p>
          <a:p>
            <a:r>
              <a:rPr lang="en-GB" sz="2400" dirty="0">
                <a:solidFill>
                  <a:schemeClr val="bg1"/>
                </a:solidFill>
              </a:rPr>
              <a:t>ann.hatton@rippleeffect.org</a:t>
            </a:r>
            <a:endParaRPr lang="en-GB" sz="2400" dirty="0">
              <a:solidFill>
                <a:schemeClr val="bg1"/>
              </a:solidFill>
              <a:ea typeface="Calibri"/>
              <a:cs typeface="Calibri"/>
            </a:endParaRPr>
          </a:p>
        </p:txBody>
      </p:sp>
    </p:spTree>
    <p:extLst>
      <p:ext uri="{BB962C8B-B14F-4D97-AF65-F5344CB8AC3E}">
        <p14:creationId xmlns:p14="http://schemas.microsoft.com/office/powerpoint/2010/main" val="2890267283"/>
      </p:ext>
    </p:extLst>
  </p:cSld>
  <p:clrMapOvr>
    <a:masterClrMapping/>
  </p:clrMapOvr>
  <mc:AlternateContent xmlns:mc="http://schemas.openxmlformats.org/markup-compatibility/2006" xmlns:p14="http://schemas.microsoft.com/office/powerpoint/2010/main">
    <mc:Choice Requires="p14">
      <p:transition spd="slow" p14:dur="2000" advTm="53910"/>
    </mc:Choice>
    <mc:Fallback xmlns="">
      <p:transition spd="slow" advTm="5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4"/>
                </p:tgtEl>
              </p:cMediaNode>
            </p:video>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
                                        </p:tgtEl>
                                      </p:cBhvr>
                                    </p:cmd>
                                  </p:childTnLst>
                                </p:cTn>
                              </p:par>
                            </p:childTnLst>
                          </p:cTn>
                        </p:par>
                      </p:childTnLst>
                    </p:cTn>
                  </p:par>
                </p:childTnLst>
              </p:cTn>
              <p:nextCondLst>
                <p:cond evt="onClick" delay="0">
                  <p:tgtEl>
                    <p:spTgt spid="4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dirty="0">
                <a:solidFill>
                  <a:schemeClr val="bg1"/>
                </a:solidFill>
                <a:latin typeface="Arial" panose="020B0604020202020204" pitchFamily="34" charset="0"/>
                <a:cs typeface="Arial" panose="020B0604020202020204" pitchFamily="34" charset="0"/>
              </a:rPr>
              <a:t>Where we work</a:t>
            </a:r>
          </a:p>
          <a:p>
            <a:pPr eaLnBrk="1" hangingPunct="1">
              <a:lnSpc>
                <a:spcPct val="100000"/>
              </a:lnSpc>
              <a:spcBef>
                <a:spcPct val="0"/>
              </a:spcBef>
              <a:buFontTx/>
              <a:buNone/>
            </a:pP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Map&#10;&#10;Description automatically generated">
            <a:extLst>
              <a:ext uri="{FF2B5EF4-FFF2-40B4-BE49-F238E27FC236}">
                <a16:creationId xmlns:a16="http://schemas.microsoft.com/office/drawing/2014/main" id="{4F84E134-830C-436D-E07B-FBCF16CB8F35}"/>
              </a:ext>
            </a:extLst>
          </p:cNvPr>
          <p:cNvPicPr>
            <a:picLocks noChangeAspect="1"/>
          </p:cNvPicPr>
          <p:nvPr/>
        </p:nvPicPr>
        <p:blipFill rotWithShape="1">
          <a:blip r:embed="rId5"/>
          <a:srcRect t="13600" b="17197"/>
          <a:stretch/>
        </p:blipFill>
        <p:spPr>
          <a:xfrm>
            <a:off x="2527378" y="-383407"/>
            <a:ext cx="7394589" cy="7236645"/>
          </a:xfrm>
          <a:prstGeom prst="rect">
            <a:avLst/>
          </a:prstGeom>
        </p:spPr>
      </p:pic>
    </p:spTree>
    <p:extLst>
      <p:ext uri="{BB962C8B-B14F-4D97-AF65-F5344CB8AC3E}">
        <p14:creationId xmlns:p14="http://schemas.microsoft.com/office/powerpoint/2010/main" val="803860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The three strands of our work</a:t>
            </a:r>
            <a:endParaRPr lang="en-GB" sz="2800" b="1" dirty="0">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9" name="Picture 8" descr="A picture containing striped, person&#10;&#10;Description automatically generated">
            <a:extLst>
              <a:ext uri="{FF2B5EF4-FFF2-40B4-BE49-F238E27FC236}">
                <a16:creationId xmlns:a16="http://schemas.microsoft.com/office/drawing/2014/main" id="{D62FB96C-3197-8FB5-D2E3-02C47F7AE10D}"/>
              </a:ext>
            </a:extLst>
          </p:cNvPr>
          <p:cNvPicPr>
            <a:picLocks noChangeAspect="1"/>
          </p:cNvPicPr>
          <p:nvPr/>
        </p:nvPicPr>
        <p:blipFill>
          <a:blip r:embed="rId5"/>
          <a:stretch>
            <a:fillRect/>
          </a:stretch>
        </p:blipFill>
        <p:spPr>
          <a:xfrm>
            <a:off x="7861820" y="1421907"/>
            <a:ext cx="4330180" cy="4061044"/>
          </a:xfrm>
          <a:prstGeom prst="rect">
            <a:avLst/>
          </a:prstGeom>
        </p:spPr>
      </p:pic>
      <p:pic>
        <p:nvPicPr>
          <p:cNvPr id="2" name="Picture 1">
            <a:extLst>
              <a:ext uri="{FF2B5EF4-FFF2-40B4-BE49-F238E27FC236}">
                <a16:creationId xmlns:a16="http://schemas.microsoft.com/office/drawing/2014/main" id="{036C7EA2-3098-37E4-60BB-B1185B79D0AC}"/>
              </a:ext>
            </a:extLst>
          </p:cNvPr>
          <p:cNvPicPr>
            <a:picLocks noChangeAspect="1"/>
          </p:cNvPicPr>
          <p:nvPr/>
        </p:nvPicPr>
        <p:blipFill>
          <a:blip r:embed="rId6"/>
          <a:stretch>
            <a:fillRect/>
          </a:stretch>
        </p:blipFill>
        <p:spPr>
          <a:xfrm>
            <a:off x="0" y="1425876"/>
            <a:ext cx="4040408" cy="4040408"/>
          </a:xfrm>
          <a:prstGeom prst="rect">
            <a:avLst/>
          </a:prstGeom>
        </p:spPr>
      </p:pic>
      <p:pic>
        <p:nvPicPr>
          <p:cNvPr id="11" name="Picture 10" descr="A group of women standing in a garden&#10;&#10;Description automatically generated">
            <a:extLst>
              <a:ext uri="{FF2B5EF4-FFF2-40B4-BE49-F238E27FC236}">
                <a16:creationId xmlns:a16="http://schemas.microsoft.com/office/drawing/2014/main" id="{4F0D4A19-98FB-2EBE-EC8E-68A2C34820E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Lst>
          </a:blip>
          <a:stretch>
            <a:fillRect/>
          </a:stretch>
        </p:blipFill>
        <p:spPr>
          <a:xfrm>
            <a:off x="4040408" y="1421906"/>
            <a:ext cx="4043416" cy="4043416"/>
          </a:xfrm>
          <a:prstGeom prst="rect">
            <a:avLst/>
          </a:prstGeom>
        </p:spPr>
      </p:pic>
    </p:spTree>
    <p:extLst>
      <p:ext uri="{BB962C8B-B14F-4D97-AF65-F5344CB8AC3E}">
        <p14:creationId xmlns:p14="http://schemas.microsoft.com/office/powerpoint/2010/main" val="215382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vegetables in a garden&#10;&#10;Description automatically generated">
            <a:extLst>
              <a:ext uri="{FF2B5EF4-FFF2-40B4-BE49-F238E27FC236}">
                <a16:creationId xmlns:a16="http://schemas.microsoft.com/office/drawing/2014/main" id="{FAA81736-6901-3AA7-329A-58055CE25368}"/>
              </a:ext>
            </a:extLst>
          </p:cNvPr>
          <p:cNvPicPr>
            <a:picLocks noChangeAspect="1"/>
          </p:cNvPicPr>
          <p:nvPr/>
        </p:nvPicPr>
        <p:blipFill rotWithShape="1">
          <a:blip r:embed="rId3"/>
          <a:srcRect l="8979" t="15204" r="16711" b="20769"/>
          <a:stretch/>
        </p:blipFill>
        <p:spPr>
          <a:xfrm>
            <a:off x="0" y="953077"/>
            <a:ext cx="12192000" cy="5900162"/>
          </a:xfrm>
          <a:prstGeom prst="rect">
            <a:avLst/>
          </a:prstGeom>
        </p:spPr>
      </p:pic>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sz="2800" b="1" dirty="0">
                <a:solidFill>
                  <a:schemeClr val="bg1"/>
                </a:solidFill>
                <a:latin typeface="Arial" panose="020B0604020202020204" pitchFamily="34" charset="0"/>
                <a:cs typeface="Arial" panose="020B0604020202020204" pitchFamily="34" charset="0"/>
              </a:rPr>
              <a:t>Farming sustainably</a:t>
            </a:r>
          </a:p>
          <a:p>
            <a:pPr eaLnBrk="1" hangingPunct="1">
              <a:lnSpc>
                <a:spcPct val="100000"/>
              </a:lnSpc>
              <a:spcBef>
                <a:spcPct val="0"/>
              </a:spcBef>
              <a:buFontTx/>
              <a:buNone/>
            </a:pP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E1C095B2-4082-6FE6-0D4C-4396134E9C15}"/>
              </a:ext>
            </a:extLst>
          </p:cNvPr>
          <p:cNvSpPr txBox="1"/>
          <p:nvPr/>
        </p:nvSpPr>
        <p:spPr>
          <a:xfrm>
            <a:off x="3829882" y="6207204"/>
            <a:ext cx="7059613" cy="519886"/>
          </a:xfrm>
          <a:prstGeom prst="rect">
            <a:avLst/>
          </a:prstGeom>
          <a:noFill/>
        </p:spPr>
        <p:txBody>
          <a:bodyPr wrap="square">
            <a:spAutoFit/>
          </a:bodyPr>
          <a:lstStyle/>
          <a:p>
            <a:pPr>
              <a:lnSpc>
                <a:spcPct val="107000"/>
              </a:lnSpc>
              <a:spcAft>
                <a:spcPts val="800"/>
              </a:spcAft>
            </a:pPr>
            <a:r>
              <a:rPr lang="en-GB" sz="2800" b="1" i="0" dirty="0">
                <a:solidFill>
                  <a:schemeClr val="bg1"/>
                </a:solidFill>
                <a:effectLst/>
                <a:latin typeface="Arial" panose="020B0604020202020204" pitchFamily="34" charset="0"/>
                <a:cs typeface="Arial" panose="020B0604020202020204" pitchFamily="34" charset="0"/>
              </a:rPr>
              <a:t>Meselech</a:t>
            </a:r>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a:t>
            </a:r>
            <a:r>
              <a:rPr lang="en-GB" sz="2800" b="1" dirty="0">
                <a:solidFill>
                  <a:schemeClr val="bg1"/>
                </a:solidFill>
                <a:latin typeface="Arial" panose="020B0604020202020204" pitchFamily="34" charset="0"/>
                <a:ea typeface="Calibri" panose="020F0502020204030204" pitchFamily="34" charset="0"/>
                <a:cs typeface="Arial" panose="020B0604020202020204" pitchFamily="34" charset="0"/>
              </a:rPr>
              <a:t>Ethiopia</a:t>
            </a:r>
            <a:endPar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1926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dirty="0">
                <a:solidFill>
                  <a:schemeClr val="bg1"/>
                </a:solidFill>
                <a:latin typeface="Arial" panose="020B0604020202020204" pitchFamily="34" charset="0"/>
                <a:cs typeface="Arial" panose="020B0604020202020204" pitchFamily="34" charset="0"/>
              </a:rPr>
              <a:t>Gender and social inclusion</a:t>
            </a:r>
          </a:p>
          <a:p>
            <a:pPr eaLnBrk="1" hangingPunct="1">
              <a:lnSpc>
                <a:spcPct val="100000"/>
              </a:lnSpc>
              <a:spcBef>
                <a:spcPct val="0"/>
              </a:spcBef>
              <a:buFontTx/>
              <a:buNone/>
            </a:pP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descr="A group of women standing in a garden&#10;&#10;Description automatically generated">
            <a:extLst>
              <a:ext uri="{FF2B5EF4-FFF2-40B4-BE49-F238E27FC236}">
                <a16:creationId xmlns:a16="http://schemas.microsoft.com/office/drawing/2014/main" id="{B7AD9C15-F176-2924-1F5E-ED36E73D141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11364" t="23758" r="-11364" b="10545"/>
          <a:stretch/>
        </p:blipFill>
        <p:spPr>
          <a:xfrm>
            <a:off x="0" y="953076"/>
            <a:ext cx="13779500" cy="6038388"/>
          </a:xfrm>
          <a:prstGeom prst="rect">
            <a:avLst/>
          </a:prstGeom>
        </p:spPr>
      </p:pic>
      <p:sp>
        <p:nvSpPr>
          <p:cNvPr id="8" name="TextBox 7">
            <a:extLst>
              <a:ext uri="{FF2B5EF4-FFF2-40B4-BE49-F238E27FC236}">
                <a16:creationId xmlns:a16="http://schemas.microsoft.com/office/drawing/2014/main" id="{93006530-E4CD-0954-381B-4E86CE58C8A4}"/>
              </a:ext>
            </a:extLst>
          </p:cNvPr>
          <p:cNvSpPr txBox="1"/>
          <p:nvPr/>
        </p:nvSpPr>
        <p:spPr>
          <a:xfrm>
            <a:off x="6889750" y="1184872"/>
            <a:ext cx="5441118" cy="519886"/>
          </a:xfrm>
          <a:prstGeom prst="rect">
            <a:avLst/>
          </a:prstGeom>
          <a:noFill/>
        </p:spPr>
        <p:txBody>
          <a:bodyPr wrap="square">
            <a:spAutoFit/>
          </a:bodyPr>
          <a:lstStyle/>
          <a:p>
            <a:pPr>
              <a:lnSpc>
                <a:spcPct val="107000"/>
              </a:lnSpc>
              <a:spcAft>
                <a:spcPts val="800"/>
              </a:spcAft>
            </a:pPr>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Ripple Effect farmers, Kenya</a:t>
            </a:r>
          </a:p>
        </p:txBody>
      </p:sp>
    </p:spTree>
    <p:extLst>
      <p:ext uri="{BB962C8B-B14F-4D97-AF65-F5344CB8AC3E}">
        <p14:creationId xmlns:p14="http://schemas.microsoft.com/office/powerpoint/2010/main" val="2341723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dirty="0">
                <a:solidFill>
                  <a:schemeClr val="bg1"/>
                </a:solidFill>
                <a:latin typeface="Arial" panose="020B0604020202020204" pitchFamily="34" charset="0"/>
                <a:cs typeface="Arial" panose="020B0604020202020204" pitchFamily="34" charset="0"/>
              </a:rPr>
              <a:t>Business skills</a:t>
            </a:r>
          </a:p>
          <a:p>
            <a:pPr eaLnBrk="1" hangingPunct="1">
              <a:lnSpc>
                <a:spcPct val="100000"/>
              </a:lnSpc>
              <a:spcBef>
                <a:spcPct val="0"/>
              </a:spcBef>
              <a:buFontTx/>
              <a:buNone/>
            </a:pP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A picture containing striped, person&#10;&#10;Description automatically generated">
            <a:extLst>
              <a:ext uri="{FF2B5EF4-FFF2-40B4-BE49-F238E27FC236}">
                <a16:creationId xmlns:a16="http://schemas.microsoft.com/office/drawing/2014/main" id="{61DCAE5A-3F2A-A6C5-BC31-FA7B190C2CF5}"/>
              </a:ext>
            </a:extLst>
          </p:cNvPr>
          <p:cNvPicPr>
            <a:picLocks noChangeAspect="1"/>
          </p:cNvPicPr>
          <p:nvPr/>
        </p:nvPicPr>
        <p:blipFill>
          <a:blip r:embed="rId5"/>
          <a:stretch>
            <a:fillRect/>
          </a:stretch>
        </p:blipFill>
        <p:spPr>
          <a:xfrm>
            <a:off x="3509216" y="939800"/>
            <a:ext cx="5125961" cy="5125961"/>
          </a:xfrm>
          <a:prstGeom prst="rect">
            <a:avLst/>
          </a:prstGeom>
        </p:spPr>
      </p:pic>
      <p:sp>
        <p:nvSpPr>
          <p:cNvPr id="6" name="TextBox 5">
            <a:extLst>
              <a:ext uri="{FF2B5EF4-FFF2-40B4-BE49-F238E27FC236}">
                <a16:creationId xmlns:a16="http://schemas.microsoft.com/office/drawing/2014/main" id="{3C847072-D2CA-D2C4-E530-83F6674F9B44}"/>
              </a:ext>
            </a:extLst>
          </p:cNvPr>
          <p:cNvSpPr txBox="1"/>
          <p:nvPr/>
        </p:nvSpPr>
        <p:spPr>
          <a:xfrm>
            <a:off x="3630689" y="6207204"/>
            <a:ext cx="8502650" cy="519886"/>
          </a:xfrm>
          <a:prstGeom prst="rect">
            <a:avLst/>
          </a:prstGeom>
          <a:noFill/>
        </p:spPr>
        <p:txBody>
          <a:bodyPr wrap="square">
            <a:spAutoFit/>
          </a:bodyPr>
          <a:lstStyle/>
          <a:p>
            <a:pPr>
              <a:lnSpc>
                <a:spcPct val="107000"/>
              </a:lnSpc>
              <a:spcAft>
                <a:spcPts val="800"/>
              </a:spcAft>
            </a:pPr>
            <a:r>
              <a:rPr lang="en-GB" sz="2800" b="1" dirty="0" err="1">
                <a:solidFill>
                  <a:schemeClr val="bg1"/>
                </a:solidFill>
                <a:latin typeface="Arial" panose="020B0604020202020204" pitchFamily="34" charset="0"/>
                <a:ea typeface="Calibri" panose="020F0502020204030204" pitchFamily="34" charset="0"/>
                <a:cs typeface="Arial" panose="020B0604020202020204" pitchFamily="34" charset="0"/>
              </a:rPr>
              <a:t>Agripine</a:t>
            </a:r>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Burundi</a:t>
            </a:r>
          </a:p>
        </p:txBody>
      </p:sp>
    </p:spTree>
    <p:extLst>
      <p:ext uri="{BB962C8B-B14F-4D97-AF65-F5344CB8AC3E}">
        <p14:creationId xmlns:p14="http://schemas.microsoft.com/office/powerpoint/2010/main" val="366160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Jeanne’s story</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white"/>
              </a:solidFill>
              <a:effectLst/>
              <a:uLnTx/>
              <a:uFillTx/>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descr="A person standing on a shore near water&#10;&#10;AI-generated content may be incorrect.">
            <a:extLst>
              <a:ext uri="{FF2B5EF4-FFF2-40B4-BE49-F238E27FC236}">
                <a16:creationId xmlns:a16="http://schemas.microsoft.com/office/drawing/2014/main" id="{18A7951E-67B1-5CEE-0349-EA584328D92A}"/>
              </a:ext>
            </a:extLst>
          </p:cNvPr>
          <p:cNvPicPr>
            <a:picLocks noChangeAspect="1"/>
          </p:cNvPicPr>
          <p:nvPr/>
        </p:nvPicPr>
        <p:blipFill>
          <a:blip r:embed="rId5"/>
          <a:srcRect t="26137" r="3097"/>
          <a:stretch/>
        </p:blipFill>
        <p:spPr>
          <a:xfrm>
            <a:off x="1" y="939800"/>
            <a:ext cx="12192000" cy="6185369"/>
          </a:xfrm>
          <a:prstGeom prst="rect">
            <a:avLst/>
          </a:prstGeom>
        </p:spPr>
      </p:pic>
    </p:spTree>
    <p:extLst>
      <p:ext uri="{BB962C8B-B14F-4D97-AF65-F5344CB8AC3E}">
        <p14:creationId xmlns:p14="http://schemas.microsoft.com/office/powerpoint/2010/main" val="14511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Therese’s story</a:t>
            </a:r>
            <a:endParaRPr kumimoji="0" lang="en-US" alt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12" name="Picture 11" descr="A person holding a plate of vegetables&#10;&#10;AI-generated content may be incorrect.">
            <a:extLst>
              <a:ext uri="{FF2B5EF4-FFF2-40B4-BE49-F238E27FC236}">
                <a16:creationId xmlns:a16="http://schemas.microsoft.com/office/drawing/2014/main" id="{99791312-C0BA-9DAA-41AC-0868D21EC637}"/>
              </a:ext>
            </a:extLst>
          </p:cNvPr>
          <p:cNvPicPr>
            <a:picLocks noChangeAspect="1"/>
          </p:cNvPicPr>
          <p:nvPr/>
        </p:nvPicPr>
        <p:blipFill>
          <a:blip r:embed="rId5"/>
          <a:srcRect t="17045" b="16059"/>
          <a:stretch/>
        </p:blipFill>
        <p:spPr>
          <a:xfrm>
            <a:off x="0" y="959391"/>
            <a:ext cx="5818909" cy="5914484"/>
          </a:xfrm>
          <a:prstGeom prst="rect">
            <a:avLst/>
          </a:prstGeom>
        </p:spPr>
      </p:pic>
      <p:sp>
        <p:nvSpPr>
          <p:cNvPr id="14" name="TextBox 13">
            <a:extLst>
              <a:ext uri="{FF2B5EF4-FFF2-40B4-BE49-F238E27FC236}">
                <a16:creationId xmlns:a16="http://schemas.microsoft.com/office/drawing/2014/main" id="{46A9EC57-9D71-85E0-7E42-01F5173E52A2}"/>
              </a:ext>
            </a:extLst>
          </p:cNvPr>
          <p:cNvSpPr txBox="1"/>
          <p:nvPr/>
        </p:nvSpPr>
        <p:spPr>
          <a:xfrm>
            <a:off x="6608619" y="1832851"/>
            <a:ext cx="4793671" cy="3347840"/>
          </a:xfrm>
          <a:prstGeom prst="rect">
            <a:avLst/>
          </a:prstGeom>
          <a:noFill/>
        </p:spPr>
        <p:txBody>
          <a:bodyPr wrap="square" lIns="91440" tIns="45720" rIns="91440" bIns="45720" anchor="t">
            <a:spAutoFit/>
          </a:bodyPr>
          <a:lstStyle/>
          <a:p>
            <a:pPr algn="l" rtl="0">
              <a:lnSpc>
                <a:spcPct val="150000"/>
              </a:lnSpc>
              <a:buNone/>
            </a:pPr>
            <a:r>
              <a:rPr lang="en-US" sz="2400" b="1" i="1" dirty="0">
                <a:solidFill>
                  <a:srgbClr val="000000"/>
                </a:solidFill>
                <a:effectLst/>
                <a:latin typeface="Arial"/>
                <a:ea typeface="Roboto"/>
                <a:cs typeface="Arial"/>
              </a:rPr>
              <a:t>“When you practice soil conservation, you have increased yields, and you are able to progress… As you can see, I have a project of growing vegetables.</a:t>
            </a:r>
            <a:r>
              <a:rPr lang="en-US" sz="2400" dirty="0">
                <a:solidFill>
                  <a:srgbClr val="000000"/>
                </a:solidFill>
                <a:effectLst/>
                <a:latin typeface="Arial"/>
                <a:ea typeface="Roboto"/>
                <a:cs typeface="Arial"/>
              </a:rPr>
              <a:t>”</a:t>
            </a:r>
            <a:endParaRPr lang="en-US" sz="2400" dirty="0">
              <a:effectLst/>
              <a:latin typeface="Arial"/>
              <a:ea typeface="Roboto"/>
              <a:cs typeface="Arial"/>
            </a:endParaRPr>
          </a:p>
        </p:txBody>
      </p:sp>
      <p:sp>
        <p:nvSpPr>
          <p:cNvPr id="17" name="TextBox 16">
            <a:extLst>
              <a:ext uri="{FF2B5EF4-FFF2-40B4-BE49-F238E27FC236}">
                <a16:creationId xmlns:a16="http://schemas.microsoft.com/office/drawing/2014/main" id="{B09B4C8C-B4BB-1E13-CF76-565B95EAF857}"/>
              </a:ext>
            </a:extLst>
          </p:cNvPr>
          <p:cNvSpPr txBox="1"/>
          <p:nvPr/>
        </p:nvSpPr>
        <p:spPr>
          <a:xfrm>
            <a:off x="6096000" y="6236314"/>
            <a:ext cx="6636327" cy="461665"/>
          </a:xfrm>
          <a:prstGeom prst="rect">
            <a:avLst/>
          </a:prstGeom>
          <a:noFill/>
        </p:spPr>
        <p:txBody>
          <a:bodyPr wrap="square">
            <a:spAutoFit/>
          </a:bodyPr>
          <a:lstStyle/>
          <a:p>
            <a:r>
              <a:rPr lang="en-US" sz="2400" dirty="0">
                <a:solidFill>
                  <a:schemeClr val="bg1"/>
                </a:solidFill>
                <a:effectLst/>
                <a:latin typeface="Arial" panose="020B0604020202020204" pitchFamily="34" charset="0"/>
                <a:ea typeface="Roboto" panose="02000000000000000000" pitchFamily="2" charset="0"/>
                <a:cs typeface="Arial" panose="020B0604020202020204" pitchFamily="34" charset="0"/>
              </a:rPr>
              <a:t>Therese, Ripple Effect farmer, Rwanda</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57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ple Effect template - purple" id="{C2E1EBB2-CA6B-411A-A037-17CB0DB3171D}" vid="{BF47B1F7-1770-43B8-A02A-76E71BA45B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146162DAB912458DBED66A96BED18B" ma:contentTypeVersion="33" ma:contentTypeDescription="Create a new document." ma:contentTypeScope="" ma:versionID="d092faca84450bf868d5d1045826907a">
  <xsd:schema xmlns:xsd="http://www.w3.org/2001/XMLSchema" xmlns:xs="http://www.w3.org/2001/XMLSchema" xmlns:p="http://schemas.microsoft.com/office/2006/metadata/properties" xmlns:ns2="38553129-87da-4fb4-8ef9-2d5c2accabbd" xmlns:ns3="ef8c4e6d-1355-4991-a81b-e23991b546e9" targetNamespace="http://schemas.microsoft.com/office/2006/metadata/properties" ma:root="true" ma:fieldsID="a540bd344c89704605b680b6ab38e8b3" ns2:_="" ns3:_="">
    <xsd:import namespace="38553129-87da-4fb4-8ef9-2d5c2accabbd"/>
    <xsd:import namespace="ef8c4e6d-1355-4991-a81b-e23991b546e9"/>
    <xsd:element name="properties">
      <xsd:complexType>
        <xsd:sequence>
          <xsd:element name="documentManagement">
            <xsd:complexType>
              <xsd:all>
                <xsd:element ref="ns2:l00c74efaba14df198dd611e60e978cb" minOccurs="0"/>
                <xsd:element ref="ns3:TaxCatchAll" minOccurs="0"/>
                <xsd:element ref="ns2:p1105576c3fb4054a18336fd78f3a986" minOccurs="0"/>
                <xsd:element ref="ns3:TaxKeywordTaxHTField" minOccurs="0"/>
                <xsd:element ref="ns2:jf7804190a954e0c956845a3a2669988" minOccurs="0"/>
                <xsd:element ref="ns2:ef2a0d7ff0aa420a8295e5306d5b080a"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53129-87da-4fb4-8ef9-2d5c2accabbd" elementFormDefault="qualified">
    <xsd:import namespace="http://schemas.microsoft.com/office/2006/documentManagement/types"/>
    <xsd:import namespace="http://schemas.microsoft.com/office/infopath/2007/PartnerControls"/>
    <xsd:element name="l00c74efaba14df198dd611e60e978cb" ma:index="5" nillable="true" ma:displayName="Year_0" ma:hidden="true" ma:internalName="l00c74efaba14df198dd611e60e978cb" ma:readOnly="false">
      <xsd:simpleType>
        <xsd:restriction base="dms:Note"/>
      </xsd:simpleType>
    </xsd:element>
    <xsd:element name="p1105576c3fb4054a18336fd78f3a986" ma:index="8" nillable="true" ma:displayName="Appeal_0" ma:hidden="true" ma:internalName="p1105576c3fb4054a18336fd78f3a986" ma:readOnly="false">
      <xsd:simpleType>
        <xsd:restriction base="dms:Note"/>
      </xsd:simpleType>
    </xsd:element>
    <xsd:element name="jf7804190a954e0c956845a3a2669988" ma:index="12" nillable="true" ma:displayName="Doc type_0" ma:hidden="true" ma:internalName="jf7804190a954e0c956845a3a2669988" ma:readOnly="false">
      <xsd:simpleType>
        <xsd:restriction base="dms:Note"/>
      </xsd:simpleType>
    </xsd:element>
    <xsd:element name="ef2a0d7ff0aa420a8295e5306d5b080a" ma:index="14" nillable="true" ma:displayName="Festivals_0" ma:hidden="true" ma:internalName="ef2a0d7ff0aa420a8295e5306d5b080a" ma:readOnly="false">
      <xsd:simpleType>
        <xsd:restriction base="dms:Note"/>
      </xsd:simple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MediaServiceLocation" ma:index="29" nillable="true" ma:displayName="Location" ma:internalName="MediaServiceLocatio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fadca4f2-e58f-4cbc-aeae-d831f66264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8c4e6d-1355-4991-a81b-e23991b546e9" elementFormDefault="qualified">
    <xsd:import namespace="http://schemas.microsoft.com/office/2006/documentManagement/types"/>
    <xsd:import namespace="http://schemas.microsoft.com/office/infopath/2007/PartnerControls"/>
    <xsd:element name="TaxCatchAll" ma:index="6" nillable="true" ma:displayName="Taxonomy Catch All Column" ma:hidden="true" ma:list="{a828f0c2-8388-4d23-bcaa-a0437ae529bb}" ma:internalName="TaxCatchAll" ma:showField="CatchAllData" ma:web="ef8c4e6d-1355-4991-a81b-e23991b546e9">
      <xsd:complexType>
        <xsd:complexContent>
          <xsd:extension base="dms:MultiChoiceLookup">
            <xsd:sequence>
              <xsd:element name="Value" type="dms:Lookup" maxOccurs="unbounded" minOccurs="0" nillable="true"/>
            </xsd:sequence>
          </xsd:extension>
        </xsd:complexContent>
      </xsd:complexType>
    </xsd:element>
    <xsd:element name="TaxKeywordTaxHTField" ma:index="10" nillable="true" ma:taxonomy="true" ma:internalName="TaxKeywordTaxHTField" ma:taxonomyFieldName="TaxKeyword" ma:displayName="Enterprise Keywords" ma:fieldId="{23f27201-bee3-471e-b2e7-b64fd8b7ca38}" ma:taxonomyMulti="true" ma:sspId="fadca4f2-e58f-4cbc-aeae-d831f662642b" ma:termSetId="00000000-0000-0000-0000-000000000000" ma:anchorId="00000000-0000-0000-0000-000000000000" ma:open="true" ma:isKeyword="true">
      <xsd:complexType>
        <xsd:sequence>
          <xsd:element ref="pc:Terms" minOccurs="0" maxOccurs="1"/>
        </xsd:sequence>
      </xsd:complex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f8c4e6d-1355-4991-a81b-e23991b546e9" xsi:nil="true"/>
    <TaxKeywordTaxHTField xmlns="ef8c4e6d-1355-4991-a81b-e23991b546e9">
      <Terms xmlns="http://schemas.microsoft.com/office/infopath/2007/PartnerControls"/>
    </TaxKeywordTaxHTField>
    <SharedWithUsers xmlns="ef8c4e6d-1355-4991-a81b-e23991b546e9">
      <UserInfo>
        <DisplayName>Ann Hatton</DisplayName>
        <AccountId>26</AccountId>
        <AccountType/>
      </UserInfo>
      <UserInfo>
        <DisplayName>Ruth Orriss</DisplayName>
        <AccountId>461</AccountId>
        <AccountType/>
      </UserInfo>
    </SharedWithUsers>
    <lcf76f155ced4ddcb4097134ff3c332f xmlns="38553129-87da-4fb4-8ef9-2d5c2accabbd">
      <Terms xmlns="http://schemas.microsoft.com/office/infopath/2007/PartnerControls"/>
    </lcf76f155ced4ddcb4097134ff3c332f>
    <p1105576c3fb4054a18336fd78f3a986 xmlns="38553129-87da-4fb4-8ef9-2d5c2accabbd" xsi:nil="true"/>
    <l00c74efaba14df198dd611e60e978cb xmlns="38553129-87da-4fb4-8ef9-2d5c2accabbd" xsi:nil="true"/>
    <jf7804190a954e0c956845a3a2669988 xmlns="38553129-87da-4fb4-8ef9-2d5c2accabbd" xsi:nil="true"/>
    <ef2a0d7ff0aa420a8295e5306d5b080a xmlns="38553129-87da-4fb4-8ef9-2d5c2accabbd" xsi:nil="true"/>
  </documentManagement>
</p:properties>
</file>

<file path=customXml/itemProps1.xml><?xml version="1.0" encoding="utf-8"?>
<ds:datastoreItem xmlns:ds="http://schemas.openxmlformats.org/officeDocument/2006/customXml" ds:itemID="{40B30080-DCE0-4D97-84D5-8FE0743D5F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553129-87da-4fb4-8ef9-2d5c2accabbd"/>
    <ds:schemaRef ds:uri="ef8c4e6d-1355-4991-a81b-e23991b54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CFCC78-70B1-4DDF-BFC2-2E66DC379B1A}">
  <ds:schemaRefs>
    <ds:schemaRef ds:uri="http://schemas.microsoft.com/sharepoint/v3/contenttype/forms"/>
  </ds:schemaRefs>
</ds:datastoreItem>
</file>

<file path=customXml/itemProps3.xml><?xml version="1.0" encoding="utf-8"?>
<ds:datastoreItem xmlns:ds="http://schemas.openxmlformats.org/officeDocument/2006/customXml" ds:itemID="{D4E2795D-8B45-4031-932F-F2CCAB5ED824}">
  <ds:schemaRefs>
    <ds:schemaRef ds:uri="7f942450-d077-4074-a07d-5ac3ede90282"/>
    <ds:schemaRef ds:uri="ef8c4e6d-1355-4991-a81b-e23991b546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8553129-87da-4fb4-8ef9-2d5c2accabbd"/>
    <ds:schemaRef ds:uri="0ef2f46a-c883-423a-9b2b-11f60c86c2ae"/>
  </ds:schemaRefs>
</ds:datastoreItem>
</file>

<file path=docProps/app.xml><?xml version="1.0" encoding="utf-8"?>
<Properties xmlns="http://schemas.openxmlformats.org/officeDocument/2006/extended-properties" xmlns:vt="http://schemas.openxmlformats.org/officeDocument/2006/docPropsVTypes">
  <TotalTime>0</TotalTime>
  <Words>1388</Words>
  <Application>Microsoft Office PowerPoint</Application>
  <PresentationFormat>Widescreen</PresentationFormat>
  <Paragraphs>112</Paragraphs>
  <Slides>12</Slides>
  <Notes>12</Notes>
  <HiddenSlides>0</HiddenSlides>
  <MMClips>1</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 Rawlins</dc:creator>
  <cp:lastModifiedBy>Ann Hatton</cp:lastModifiedBy>
  <cp:revision>16</cp:revision>
  <dcterms:created xsi:type="dcterms:W3CDTF">2022-03-21T16:53:05Z</dcterms:created>
  <dcterms:modified xsi:type="dcterms:W3CDTF">2025-06-13T08:49:32Z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Appeal">
    <vt:lpwstr/>
  </property>
  <property fmtid="{D5CDD505-2E9C-101B-9397-08002B2CF9AE}" pid="4" name="Year">
    <vt:lpwstr/>
  </property>
  <property fmtid="{D5CDD505-2E9C-101B-9397-08002B2CF9AE}" pid="5" name="Doc type">
    <vt:lpwstr/>
  </property>
  <property fmtid="{D5CDD505-2E9C-101B-9397-08002B2CF9AE}" pid="6" name="MediaServiceImageTags">
    <vt:lpwstr/>
  </property>
  <property fmtid="{D5CDD505-2E9C-101B-9397-08002B2CF9AE}" pid="7" name="Festivals">
    <vt:lpwstr/>
  </property>
  <property fmtid="{D5CDD505-2E9C-101B-9397-08002B2CF9AE}" pid="8" name="Financial_x0020_year">
    <vt:lpwstr/>
  </property>
  <property fmtid="{D5CDD505-2E9C-101B-9397-08002B2CF9AE}" pid="9" name="Order">
    <vt:lpwstr>347500.000000000</vt:lpwstr>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xd_Signature">
    <vt:lpwstr/>
  </property>
  <property fmtid="{D5CDD505-2E9C-101B-9397-08002B2CF9AE}" pid="15" name="TriggerFlowInfo">
    <vt:lpwstr/>
  </property>
  <property fmtid="{D5CDD505-2E9C-101B-9397-08002B2CF9AE}" pid="16" name="Financial year">
    <vt:lpwstr/>
  </property>
  <property fmtid="{D5CDD505-2E9C-101B-9397-08002B2CF9AE}" pid="17" name="ContentTypeId">
    <vt:lpwstr>0x010100A3146162DAB912458DBED66A96BED18B</vt:lpwstr>
  </property>
  <property fmtid="{D5CDD505-2E9C-101B-9397-08002B2CF9AE}" pid="18" name="Doc_x0020_type">
    <vt:lpwstr/>
  </property>
</Properties>
</file>