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3" r:id="rId5"/>
  </p:sldMasterIdLst>
  <p:notesMasterIdLst>
    <p:notesMasterId r:id="rId18"/>
  </p:notesMasterIdLst>
  <p:sldIdLst>
    <p:sldId id="257" r:id="rId6"/>
    <p:sldId id="268" r:id="rId7"/>
    <p:sldId id="261" r:id="rId8"/>
    <p:sldId id="260" r:id="rId9"/>
    <p:sldId id="259" r:id="rId10"/>
    <p:sldId id="262" r:id="rId11"/>
    <p:sldId id="267" r:id="rId12"/>
    <p:sldId id="301" r:id="rId13"/>
    <p:sldId id="375" r:id="rId14"/>
    <p:sldId id="373" r:id="rId15"/>
    <p:sldId id="377" r:id="rId16"/>
    <p:sldId id="37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41411E-B702-0BCF-0D2C-F0D9C8E06000}" name="Emily Mullen" initials="EM" userId="S::emily.mullen@rippleeffect.org::14a60c1e-8bf4-43c8-bbc7-5173cdd4fed1" providerId="AD"/>
  <p188:author id="{DE3F90FC-D563-548F-2E7D-B99FD09E63E2}" name="Rebecca Parford" initials="RP" userId="S::rebecca.parford@rippleeffect.org::481a82d9-4b75-4291-b2b6-076bfdf2122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C000"/>
    <a:srgbClr val="8208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2CFBFE-CF97-46F0-ACB6-2E6731478D39}" v="13" dt="2025-11-05T11:05:28.6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79976" autoAdjust="0"/>
  </p:normalViewPr>
  <p:slideViewPr>
    <p:cSldViewPr snapToGrid="0">
      <p:cViewPr varScale="1">
        <p:scale>
          <a:sx n="88" d="100"/>
          <a:sy n="88" d="100"/>
        </p:scale>
        <p:origin x="145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 Hatton" userId="529d22d8-e3c7-4088-995f-21b81436ebef" providerId="ADAL" clId="{CC64F613-2604-448B-9FEE-B5B72C71D8FA}"/>
    <pc:docChg chg="undo custSel delSld modSld">
      <pc:chgData name="Ann Hatton" userId="529d22d8-e3c7-4088-995f-21b81436ebef" providerId="ADAL" clId="{CC64F613-2604-448B-9FEE-B5B72C71D8FA}" dt="2025-11-05T11:10:08.510" v="588" actId="1076"/>
      <pc:docMkLst>
        <pc:docMk/>
      </pc:docMkLst>
      <pc:sldChg chg="addSp delSp modSp mod modNotesTx">
        <pc:chgData name="Ann Hatton" userId="529d22d8-e3c7-4088-995f-21b81436ebef" providerId="ADAL" clId="{CC64F613-2604-448B-9FEE-B5B72C71D8FA}" dt="2025-11-05T11:05:57.344" v="198" actId="1076"/>
        <pc:sldMkLst>
          <pc:docMk/>
          <pc:sldMk cId="0" sldId="257"/>
        </pc:sldMkLst>
        <pc:spChg chg="mod">
          <ac:chgData name="Ann Hatton" userId="529d22d8-e3c7-4088-995f-21b81436ebef" providerId="ADAL" clId="{CC64F613-2604-448B-9FEE-B5B72C71D8FA}" dt="2025-11-05T10:56:02.981" v="23" actId="14100"/>
          <ac:spMkLst>
            <pc:docMk/>
            <pc:sldMk cId="0" sldId="257"/>
            <ac:spMk id="6" creationId="{BC149802-BF4D-9A94-5DBB-EA01075A1E1B}"/>
          </ac:spMkLst>
        </pc:spChg>
        <pc:spChg chg="add mod">
          <ac:chgData name="Ann Hatton" userId="529d22d8-e3c7-4088-995f-21b81436ebef" providerId="ADAL" clId="{CC64F613-2604-448B-9FEE-B5B72C71D8FA}" dt="2025-11-05T11:05:57.344" v="198" actId="1076"/>
          <ac:spMkLst>
            <pc:docMk/>
            <pc:sldMk cId="0" sldId="257"/>
            <ac:spMk id="10" creationId="{D6B31525-9586-9951-C462-ADB69FB40C12}"/>
          </ac:spMkLst>
        </pc:spChg>
        <pc:picChg chg="del">
          <ac:chgData name="Ann Hatton" userId="529d22d8-e3c7-4088-995f-21b81436ebef" providerId="ADAL" clId="{CC64F613-2604-448B-9FEE-B5B72C71D8FA}" dt="2025-11-05T10:56:23.559" v="26" actId="478"/>
          <ac:picMkLst>
            <pc:docMk/>
            <pc:sldMk cId="0" sldId="257"/>
            <ac:picMk id="4" creationId="{9B3BDEF9-42B6-01F5-0724-B4BC74F05E30}"/>
          </ac:picMkLst>
        </pc:picChg>
        <pc:picChg chg="add mod modCrop">
          <ac:chgData name="Ann Hatton" userId="529d22d8-e3c7-4088-995f-21b81436ebef" providerId="ADAL" clId="{CC64F613-2604-448B-9FEE-B5B72C71D8FA}" dt="2025-11-05T10:58:03.712" v="55" actId="732"/>
          <ac:picMkLst>
            <pc:docMk/>
            <pc:sldMk cId="0" sldId="257"/>
            <ac:picMk id="5" creationId="{215DDD04-8D5B-9A3F-DC44-A87F8B4AE0ED}"/>
          </ac:picMkLst>
        </pc:picChg>
        <pc:picChg chg="del">
          <ac:chgData name="Ann Hatton" userId="529d22d8-e3c7-4088-995f-21b81436ebef" providerId="ADAL" clId="{CC64F613-2604-448B-9FEE-B5B72C71D8FA}" dt="2025-11-05T10:57:43.593" v="52" actId="478"/>
          <ac:picMkLst>
            <pc:docMk/>
            <pc:sldMk cId="0" sldId="257"/>
            <ac:picMk id="7" creationId="{D4611059-1606-4B3A-32AA-FF7122D9A462}"/>
          </ac:picMkLst>
        </pc:picChg>
        <pc:picChg chg="add mod">
          <ac:chgData name="Ann Hatton" userId="529d22d8-e3c7-4088-995f-21b81436ebef" providerId="ADAL" clId="{CC64F613-2604-448B-9FEE-B5B72C71D8FA}" dt="2025-11-05T10:58:20.011" v="58" actId="14100"/>
          <ac:picMkLst>
            <pc:docMk/>
            <pc:sldMk cId="0" sldId="257"/>
            <ac:picMk id="8" creationId="{DD8B36D2-FCF9-E231-A364-D06E414F8C74}"/>
          </ac:picMkLst>
        </pc:picChg>
      </pc:sldChg>
      <pc:sldChg chg="modNotesTx">
        <pc:chgData name="Ann Hatton" userId="529d22d8-e3c7-4088-995f-21b81436ebef" providerId="ADAL" clId="{CC64F613-2604-448B-9FEE-B5B72C71D8FA}" dt="2025-11-05T10:59:56.278" v="70" actId="20577"/>
        <pc:sldMkLst>
          <pc:docMk/>
          <pc:sldMk cId="1203616986" sldId="267"/>
        </pc:sldMkLst>
      </pc:sldChg>
      <pc:sldChg chg="addSp delSp modSp mod modNotesTx">
        <pc:chgData name="Ann Hatton" userId="529d22d8-e3c7-4088-995f-21b81436ebef" providerId="ADAL" clId="{CC64F613-2604-448B-9FEE-B5B72C71D8FA}" dt="2025-11-05T11:03:41.502" v="149" actId="20577"/>
        <pc:sldMkLst>
          <pc:docMk/>
          <pc:sldMk cId="145114668" sldId="301"/>
        </pc:sldMkLst>
        <pc:spChg chg="del">
          <ac:chgData name="Ann Hatton" userId="529d22d8-e3c7-4088-995f-21b81436ebef" providerId="ADAL" clId="{CC64F613-2604-448B-9FEE-B5B72C71D8FA}" dt="2025-11-05T11:02:48.448" v="101" actId="478"/>
          <ac:spMkLst>
            <pc:docMk/>
            <pc:sldMk cId="145114668" sldId="301"/>
            <ac:spMk id="2" creationId="{8F567541-5668-4312-273F-8FA31C182BF5}"/>
          </ac:spMkLst>
        </pc:spChg>
        <pc:spChg chg="add mod">
          <ac:chgData name="Ann Hatton" userId="529d22d8-e3c7-4088-995f-21b81436ebef" providerId="ADAL" clId="{CC64F613-2604-448B-9FEE-B5B72C71D8FA}" dt="2025-11-05T11:03:41.502" v="149" actId="20577"/>
          <ac:spMkLst>
            <pc:docMk/>
            <pc:sldMk cId="145114668" sldId="301"/>
            <ac:spMk id="15" creationId="{274740F8-1D11-5202-520A-9F8B4DA97AA9}"/>
          </ac:spMkLst>
        </pc:spChg>
        <pc:spChg chg="mod">
          <ac:chgData name="Ann Hatton" userId="529d22d8-e3c7-4088-995f-21b81436ebef" providerId="ADAL" clId="{CC64F613-2604-448B-9FEE-B5B72C71D8FA}" dt="2025-11-05T11:00:47.918" v="80" actId="20577"/>
          <ac:spMkLst>
            <pc:docMk/>
            <pc:sldMk cId="145114668" sldId="301"/>
            <ac:spMk id="6147" creationId="{F65BDD89-D6E0-972D-2A48-4A41D3419D67}"/>
          </ac:spMkLst>
        </pc:spChg>
        <pc:picChg chg="add del mod">
          <ac:chgData name="Ann Hatton" userId="529d22d8-e3c7-4088-995f-21b81436ebef" providerId="ADAL" clId="{CC64F613-2604-448B-9FEE-B5B72C71D8FA}" dt="2025-11-05T11:01:05.390" v="85" actId="478"/>
          <ac:picMkLst>
            <pc:docMk/>
            <pc:sldMk cId="145114668" sldId="301"/>
            <ac:picMk id="6" creationId="{7AFB1D54-AFC3-EFE7-EB88-9485E3AA4B09}"/>
          </ac:picMkLst>
        </pc:picChg>
        <pc:picChg chg="del">
          <ac:chgData name="Ann Hatton" userId="529d22d8-e3c7-4088-995f-21b81436ebef" providerId="ADAL" clId="{CC64F613-2604-448B-9FEE-B5B72C71D8FA}" dt="2025-11-05T11:00:52.512" v="81" actId="478"/>
          <ac:picMkLst>
            <pc:docMk/>
            <pc:sldMk cId="145114668" sldId="301"/>
            <ac:picMk id="8" creationId="{A1448E65-3696-961E-F1C3-251785AC00C2}"/>
          </ac:picMkLst>
        </pc:picChg>
        <pc:picChg chg="add del mod">
          <ac:chgData name="Ann Hatton" userId="529d22d8-e3c7-4088-995f-21b81436ebef" providerId="ADAL" clId="{CC64F613-2604-448B-9FEE-B5B72C71D8FA}" dt="2025-11-05T11:01:16.286" v="89" actId="478"/>
          <ac:picMkLst>
            <pc:docMk/>
            <pc:sldMk cId="145114668" sldId="301"/>
            <ac:picMk id="10" creationId="{9862E1C1-4535-1C6B-CBE8-87FD42E29C82}"/>
          </ac:picMkLst>
        </pc:picChg>
        <pc:picChg chg="add del mod">
          <ac:chgData name="Ann Hatton" userId="529d22d8-e3c7-4088-995f-21b81436ebef" providerId="ADAL" clId="{CC64F613-2604-448B-9FEE-B5B72C71D8FA}" dt="2025-11-05T11:01:32.494" v="93" actId="478"/>
          <ac:picMkLst>
            <pc:docMk/>
            <pc:sldMk cId="145114668" sldId="301"/>
            <ac:picMk id="12" creationId="{BAB3B57E-A8B7-D490-49B0-62FF3FF32108}"/>
          </ac:picMkLst>
        </pc:picChg>
        <pc:picChg chg="add mod modCrop">
          <ac:chgData name="Ann Hatton" userId="529d22d8-e3c7-4088-995f-21b81436ebef" providerId="ADAL" clId="{CC64F613-2604-448B-9FEE-B5B72C71D8FA}" dt="2025-11-05T11:03:18.078" v="109" actId="732"/>
          <ac:picMkLst>
            <pc:docMk/>
            <pc:sldMk cId="145114668" sldId="301"/>
            <ac:picMk id="14" creationId="{FADAC11F-2E1C-6B54-3166-9E1EDCFB0694}"/>
          </ac:picMkLst>
        </pc:picChg>
      </pc:sldChg>
      <pc:sldChg chg="addSp delSp modSp mod">
        <pc:chgData name="Ann Hatton" userId="529d22d8-e3c7-4088-995f-21b81436ebef" providerId="ADAL" clId="{CC64F613-2604-448B-9FEE-B5B72C71D8FA}" dt="2025-11-05T11:10:08.510" v="588" actId="1076"/>
        <pc:sldMkLst>
          <pc:docMk/>
          <pc:sldMk cId="4007891393" sldId="373"/>
        </pc:sldMkLst>
        <pc:spChg chg="mod">
          <ac:chgData name="Ann Hatton" userId="529d22d8-e3c7-4088-995f-21b81436ebef" providerId="ADAL" clId="{CC64F613-2604-448B-9FEE-B5B72C71D8FA}" dt="2025-11-05T11:07:34.743" v="336" actId="14100"/>
          <ac:spMkLst>
            <pc:docMk/>
            <pc:sldMk cId="4007891393" sldId="373"/>
            <ac:spMk id="2" creationId="{63D3B305-D4C4-3C62-D01C-1A5CB559EC58}"/>
          </ac:spMkLst>
        </pc:spChg>
        <pc:spChg chg="mod">
          <ac:chgData name="Ann Hatton" userId="529d22d8-e3c7-4088-995f-21b81436ebef" providerId="ADAL" clId="{CC64F613-2604-448B-9FEE-B5B72C71D8FA}" dt="2025-11-05T11:09:43.982" v="586" actId="14100"/>
          <ac:spMkLst>
            <pc:docMk/>
            <pc:sldMk cId="4007891393" sldId="373"/>
            <ac:spMk id="5" creationId="{8910C1BD-D79B-938D-EA55-5806725E032E}"/>
          </ac:spMkLst>
        </pc:spChg>
        <pc:spChg chg="mod">
          <ac:chgData name="Ann Hatton" userId="529d22d8-e3c7-4088-995f-21b81436ebef" providerId="ADAL" clId="{CC64F613-2604-448B-9FEE-B5B72C71D8FA}" dt="2025-11-05T11:10:08.510" v="588" actId="1076"/>
          <ac:spMkLst>
            <pc:docMk/>
            <pc:sldMk cId="4007891393" sldId="373"/>
            <ac:spMk id="8" creationId="{60DF7D5F-9CFE-3B2A-BAF6-6075D84EA9A7}"/>
          </ac:spMkLst>
        </pc:spChg>
        <pc:picChg chg="add mod modCrop">
          <ac:chgData name="Ann Hatton" userId="529d22d8-e3c7-4088-995f-21b81436ebef" providerId="ADAL" clId="{CC64F613-2604-448B-9FEE-B5B72C71D8FA}" dt="2025-11-05T11:06:52.103" v="204" actId="1076"/>
          <ac:picMkLst>
            <pc:docMk/>
            <pc:sldMk cId="4007891393" sldId="373"/>
            <ac:picMk id="6" creationId="{A7D77D91-C9AE-5E78-8ABB-51AEC72C1A97}"/>
          </ac:picMkLst>
        </pc:picChg>
        <pc:picChg chg="del">
          <ac:chgData name="Ann Hatton" userId="529d22d8-e3c7-4088-995f-21b81436ebef" providerId="ADAL" clId="{CC64F613-2604-448B-9FEE-B5B72C71D8FA}" dt="2025-11-05T11:07:49.503" v="337" actId="478"/>
          <ac:picMkLst>
            <pc:docMk/>
            <pc:sldMk cId="4007891393" sldId="373"/>
            <ac:picMk id="10" creationId="{4666A2C3-796B-2F49-208D-9AE490655220}"/>
          </ac:picMkLst>
        </pc:picChg>
        <pc:picChg chg="del">
          <ac:chgData name="Ann Hatton" userId="529d22d8-e3c7-4088-995f-21b81436ebef" providerId="ADAL" clId="{CC64F613-2604-448B-9FEE-B5B72C71D8FA}" dt="2025-11-05T11:06:37.550" v="199" actId="478"/>
          <ac:picMkLst>
            <pc:docMk/>
            <pc:sldMk cId="4007891393" sldId="373"/>
            <ac:picMk id="11" creationId="{7008229C-87D6-69C8-1B36-23496BAF90AA}"/>
          </ac:picMkLst>
        </pc:picChg>
        <pc:picChg chg="mod">
          <ac:chgData name="Ann Hatton" userId="529d22d8-e3c7-4088-995f-21b81436ebef" providerId="ADAL" clId="{CC64F613-2604-448B-9FEE-B5B72C71D8FA}" dt="2025-11-05T11:10:05.743" v="587" actId="14100"/>
          <ac:picMkLst>
            <pc:docMk/>
            <pc:sldMk cId="4007891393" sldId="373"/>
            <ac:picMk id="12" creationId="{481E78DB-7FD1-A02E-2335-9C713F13E78C}"/>
          </ac:picMkLst>
        </pc:picChg>
        <pc:picChg chg="add mod">
          <ac:chgData name="Ann Hatton" userId="529d22d8-e3c7-4088-995f-21b81436ebef" providerId="ADAL" clId="{CC64F613-2604-448B-9FEE-B5B72C71D8FA}" dt="2025-11-05T11:07:58.422" v="342" actId="14100"/>
          <ac:picMkLst>
            <pc:docMk/>
            <pc:sldMk cId="4007891393" sldId="373"/>
            <ac:picMk id="14" creationId="{499C0840-1EF1-33A1-C9D1-9BE0A8678DE1}"/>
          </ac:picMkLst>
        </pc:picChg>
      </pc:sldChg>
      <pc:sldChg chg="addSp delSp modSp mod modNotesTx">
        <pc:chgData name="Ann Hatton" userId="529d22d8-e3c7-4088-995f-21b81436ebef" providerId="ADAL" clId="{CC64F613-2604-448B-9FEE-B5B72C71D8FA}" dt="2025-11-05T11:05:45.702" v="196" actId="1076"/>
        <pc:sldMkLst>
          <pc:docMk/>
          <pc:sldMk cId="66657414" sldId="375"/>
        </pc:sldMkLst>
        <pc:spChg chg="add mod">
          <ac:chgData name="Ann Hatton" userId="529d22d8-e3c7-4088-995f-21b81436ebef" providerId="ADAL" clId="{CC64F613-2604-448B-9FEE-B5B72C71D8FA}" dt="2025-11-05T11:05:45.702" v="196" actId="1076"/>
          <ac:spMkLst>
            <pc:docMk/>
            <pc:sldMk cId="66657414" sldId="375"/>
            <ac:spMk id="9" creationId="{A194B61C-F4F8-946B-B1B3-04CE7CCF8685}"/>
          </ac:spMkLst>
        </pc:spChg>
        <pc:spChg chg="mod">
          <ac:chgData name="Ann Hatton" userId="529d22d8-e3c7-4088-995f-21b81436ebef" providerId="ADAL" clId="{CC64F613-2604-448B-9FEE-B5B72C71D8FA}" dt="2025-11-05T11:04:52.881" v="169" actId="20577"/>
          <ac:spMkLst>
            <pc:docMk/>
            <pc:sldMk cId="66657414" sldId="375"/>
            <ac:spMk id="6147" creationId="{F65BDD89-D6E0-972D-2A48-4A41D3419D67}"/>
          </ac:spMkLst>
        </pc:spChg>
        <pc:picChg chg="del">
          <ac:chgData name="Ann Hatton" userId="529d22d8-e3c7-4088-995f-21b81436ebef" providerId="ADAL" clId="{CC64F613-2604-448B-9FEE-B5B72C71D8FA}" dt="2025-11-05T11:04:28.206" v="152" actId="478"/>
          <ac:picMkLst>
            <pc:docMk/>
            <pc:sldMk cId="66657414" sldId="375"/>
            <ac:picMk id="6" creationId="{1FB59FCB-356E-FC90-F6F7-1D062BAEFD4E}"/>
          </ac:picMkLst>
        </pc:picChg>
        <pc:picChg chg="add mod modCrop">
          <ac:chgData name="Ann Hatton" userId="529d22d8-e3c7-4088-995f-21b81436ebef" providerId="ADAL" clId="{CC64F613-2604-448B-9FEE-B5B72C71D8FA}" dt="2025-11-05T11:05:08.823" v="171" actId="14100"/>
          <ac:picMkLst>
            <pc:docMk/>
            <pc:sldMk cId="66657414" sldId="375"/>
            <ac:picMk id="8" creationId="{C6E0D831-6211-66D7-898A-3EAE3E5666CA}"/>
          </ac:picMkLst>
        </pc:picChg>
      </pc:sldChg>
      <pc:sldChg chg="del">
        <pc:chgData name="Ann Hatton" userId="529d22d8-e3c7-4088-995f-21b81436ebef" providerId="ADAL" clId="{CC64F613-2604-448B-9FEE-B5B72C71D8FA}" dt="2025-11-05T11:03:55.777" v="150" actId="47"/>
        <pc:sldMkLst>
          <pc:docMk/>
          <pc:sldMk cId="184996750" sldId="37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A1A3AD-E012-40D8-85C4-8061D2863F94}" type="datetimeFigureOut">
              <a:rPr lang="en-GB" smtClean="0"/>
              <a:t>05/11/2025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FBF7C2-7E5A-48DA-88B9-03B24D3CB2C8}" type="slidenum">
              <a:rPr lang="en-GB" smtClean="0"/>
              <a:t>‹#›</a:t>
            </a:fld>
            <a:endParaRPr lang="en-GB"/>
          </a:p>
        </p:txBody>
      </p:sp>
    </p:spTree>
    <p:extLst>
      <p:ext uri="{BB962C8B-B14F-4D97-AF65-F5344CB8AC3E}">
        <p14:creationId xmlns:p14="http://schemas.microsoft.com/office/powerpoint/2010/main" val="581149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latin typeface="Roboto-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Roboto" panose="02000000000000000000" pitchFamily="2" charset="0"/>
                <a:ea typeface="Roboto" panose="02000000000000000000" pitchFamily="2" charset="0"/>
              </a:rPr>
              <a:t>Thank you for choosing to support Ripple Effect this Christmas. </a:t>
            </a:r>
            <a:endParaRPr lang="en-GB" sz="1000" b="0" dirty="0">
              <a:latin typeface="Roboto" panose="02000000000000000000" pitchFamily="2" charset="0"/>
              <a:ea typeface="Roboto" panose="02000000000000000000" pitchFamily="2" charset="0"/>
            </a:endParaRPr>
          </a:p>
          <a:p>
            <a:endParaRPr lang="en-GB" sz="1000" dirty="0">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000" dirty="0">
                <a:effectLst/>
                <a:latin typeface="Roboto" panose="02000000000000000000" pitchFamily="2" charset="0"/>
                <a:ea typeface="Roboto" panose="02000000000000000000" pitchFamily="2" charset="0"/>
                <a:cs typeface="Calibri" panose="020F0502020204030204" pitchFamily="34" charset="0"/>
              </a:rPr>
              <a:t>In this presentation, you’ll learn about the work of Ripple Effect and find out how your church can support farming families, like Nahimana’s, in rural Africa to fight hunger and the climate crisis.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000" dirty="0">
              <a:effectLst/>
              <a:latin typeface="Roboto" panose="02000000000000000000" pitchFamily="2" charset="0"/>
              <a:ea typeface="Roboto" panose="02000000000000000000" pitchFamily="2"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1</a:t>
            </a:fld>
            <a:endParaRPr lang="en-GB"/>
          </a:p>
        </p:txBody>
      </p:sp>
    </p:spTree>
    <p:extLst>
      <p:ext uri="{BB962C8B-B14F-4D97-AF65-F5344CB8AC3E}">
        <p14:creationId xmlns:p14="http://schemas.microsoft.com/office/powerpoint/2010/main" val="1659454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10</a:t>
            </a:fld>
            <a:endParaRPr lang="en-GB"/>
          </a:p>
        </p:txBody>
      </p:sp>
    </p:spTree>
    <p:extLst>
      <p:ext uri="{BB962C8B-B14F-4D97-AF65-F5344CB8AC3E}">
        <p14:creationId xmlns:p14="http://schemas.microsoft.com/office/powerpoint/2010/main" val="2823081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11</a:t>
            </a:fld>
            <a:endParaRPr lang="en-GB"/>
          </a:p>
        </p:txBody>
      </p:sp>
    </p:spTree>
    <p:extLst>
      <p:ext uri="{BB962C8B-B14F-4D97-AF65-F5344CB8AC3E}">
        <p14:creationId xmlns:p14="http://schemas.microsoft.com/office/powerpoint/2010/main" val="3476651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12</a:t>
            </a:fld>
            <a:endParaRPr lang="en-GB"/>
          </a:p>
        </p:txBody>
      </p:sp>
    </p:spTree>
    <p:extLst>
      <p:ext uri="{BB962C8B-B14F-4D97-AF65-F5344CB8AC3E}">
        <p14:creationId xmlns:p14="http://schemas.microsoft.com/office/powerpoint/2010/main" val="391621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latin typeface="Roboto" panose="02000000000000000000" pitchFamily="2" charset="0"/>
                <a:ea typeface="Roboto" panose="02000000000000000000" pitchFamily="2" charset="0"/>
              </a:rPr>
              <a:t>WHERE</a:t>
            </a:r>
            <a:endParaRPr lang="en-GB" sz="1000" dirty="0">
              <a:latin typeface="Roboto" panose="02000000000000000000" pitchFamily="2" charset="0"/>
              <a:ea typeface="Roboto" panose="02000000000000000000" pitchFamily="2" charset="0"/>
            </a:endParaRPr>
          </a:p>
          <a:p>
            <a:r>
              <a:rPr lang="en-GB" sz="1000" dirty="0">
                <a:latin typeface="Roboto" panose="02000000000000000000" pitchFamily="2" charset="0"/>
                <a:ea typeface="Roboto" panose="02000000000000000000" pitchFamily="2" charset="0"/>
              </a:rPr>
              <a:t>Ripple Effect has established country programmes in Ethiopia, Kenya, Uganda, Rwanda, Burundi and Zambia.</a:t>
            </a:r>
            <a:endParaRPr lang="en-US" sz="1000" dirty="0">
              <a:latin typeface="Roboto" panose="02000000000000000000" pitchFamily="2" charset="0"/>
              <a:ea typeface="Roboto" panose="02000000000000000000" pitchFamily="2" charset="0"/>
            </a:endParaRPr>
          </a:p>
          <a:p>
            <a:endParaRPr lang="en-GB" sz="1000" dirty="0">
              <a:latin typeface="Roboto" panose="02000000000000000000" pitchFamily="2" charset="0"/>
              <a:ea typeface="Roboto" panose="02000000000000000000" pitchFamily="2" charset="0"/>
            </a:endParaRPr>
          </a:p>
          <a:p>
            <a:r>
              <a:rPr lang="en-GB" sz="1000" dirty="0">
                <a:latin typeface="Roboto" panose="02000000000000000000" pitchFamily="2" charset="0"/>
                <a:ea typeface="Roboto" panose="02000000000000000000" pitchFamily="2" charset="0"/>
              </a:rPr>
              <a:t>80% of Ripple Effect staff are from these countries – working with and for the communities they live alongside.</a:t>
            </a:r>
            <a:endParaRPr lang="en-US" sz="1000" dirty="0">
              <a:latin typeface="Roboto" panose="02000000000000000000" pitchFamily="2" charset="0"/>
              <a:ea typeface="Roboto" panose="02000000000000000000" pitchFamily="2" charset="0"/>
            </a:endParaRPr>
          </a:p>
          <a:p>
            <a:endParaRPr lang="en-GB" sz="1000" dirty="0">
              <a:latin typeface="Roboto" panose="02000000000000000000" pitchFamily="2" charset="0"/>
              <a:ea typeface="Roboto" panose="02000000000000000000" pitchFamily="2" charset="0"/>
            </a:endParaRPr>
          </a:p>
          <a:p>
            <a:endParaRPr lang="en-GB" b="1" dirty="0">
              <a:latin typeface="Roboto-Regular"/>
            </a:endParaRPr>
          </a:p>
        </p:txBody>
      </p:sp>
      <p:sp>
        <p:nvSpPr>
          <p:cNvPr id="4" name="Slide Number Placeholder 3"/>
          <p:cNvSpPr>
            <a:spLocks noGrp="1"/>
          </p:cNvSpPr>
          <p:nvPr>
            <p:ph type="sldNum" sz="quarter" idx="5"/>
          </p:nvPr>
        </p:nvSpPr>
        <p:spPr/>
        <p:txBody>
          <a:bodyPr/>
          <a:lstStyle/>
          <a:p>
            <a:fld id="{51FBF7C2-7E5A-48DA-88B9-03B24D3CB2C8}" type="slidenum">
              <a:rPr lang="en-GB" smtClean="0"/>
              <a:t>2</a:t>
            </a:fld>
            <a:endParaRPr lang="en-GB"/>
          </a:p>
        </p:txBody>
      </p:sp>
    </p:spTree>
    <p:extLst>
      <p:ext uri="{BB962C8B-B14F-4D97-AF65-F5344CB8AC3E}">
        <p14:creationId xmlns:p14="http://schemas.microsoft.com/office/powerpoint/2010/main" val="2110087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00" b="0" i="0" u="none" strike="noStrike" baseline="0" dirty="0">
                <a:latin typeface="Roboto" panose="02000000000000000000" pitchFamily="2" charset="0"/>
                <a:ea typeface="Roboto" panose="02000000000000000000" pitchFamily="2" charset="0"/>
              </a:rPr>
              <a:t>We have 36 years' experience supporting families in rural Africa to learn more, grow more and sell more.  Our projects are typically three years long.  Once families have completed their Ripple Effect training, they then share what they know and have with their communities, creating a ripple effect across rural Africa.</a:t>
            </a:r>
          </a:p>
          <a:p>
            <a:pPr algn="l"/>
            <a:endParaRPr lang="en-GB" sz="1000" b="0" i="0" u="none" strike="noStrike" baseline="0" dirty="0">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Roboto" panose="02000000000000000000" pitchFamily="2" charset="0"/>
                <a:ea typeface="Roboto" panose="02000000000000000000" pitchFamily="2" charset="0"/>
                <a:cs typeface="+mn-cs"/>
              </a:rPr>
              <a:t>There are three core strands to our work (detailed in the following slides)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dirty="0">
                <a:solidFill>
                  <a:schemeClr val="tx1"/>
                </a:solidFill>
                <a:effectLst/>
                <a:latin typeface="Roboto" panose="02000000000000000000" pitchFamily="2" charset="0"/>
                <a:ea typeface="Roboto" panose="02000000000000000000" pitchFamily="2" charset="0"/>
                <a:cs typeface="+mn-cs"/>
              </a:rPr>
              <a:t>Farming sustainably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dirty="0">
                <a:solidFill>
                  <a:schemeClr val="tx1"/>
                </a:solidFill>
                <a:effectLst/>
                <a:latin typeface="Roboto" panose="02000000000000000000" pitchFamily="2" charset="0"/>
                <a:ea typeface="Roboto" panose="02000000000000000000" pitchFamily="2" charset="0"/>
                <a:cs typeface="+mn-cs"/>
              </a:rPr>
              <a:t>Gender and social inclusion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dirty="0">
                <a:solidFill>
                  <a:schemeClr val="tx1"/>
                </a:solidFill>
                <a:effectLst/>
                <a:latin typeface="Roboto" panose="02000000000000000000" pitchFamily="2" charset="0"/>
                <a:ea typeface="Roboto" panose="02000000000000000000" pitchFamily="2" charset="0"/>
                <a:cs typeface="+mn-cs"/>
              </a:rPr>
              <a:t>Business skills</a:t>
            </a:r>
            <a:endParaRPr lang="en-GB" sz="1000" dirty="0">
              <a:latin typeface="Roboto" panose="02000000000000000000" pitchFamily="2" charset="0"/>
              <a:ea typeface="Roboto" panose="02000000000000000000" pitchFamily="2" charset="0"/>
            </a:endParaRPr>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3</a:t>
            </a:fld>
            <a:endParaRPr lang="en-GB"/>
          </a:p>
        </p:txBody>
      </p:sp>
    </p:spTree>
    <p:extLst>
      <p:ext uri="{BB962C8B-B14F-4D97-AF65-F5344CB8AC3E}">
        <p14:creationId xmlns:p14="http://schemas.microsoft.com/office/powerpoint/2010/main" val="3092786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00" b="1" dirty="0">
                <a:latin typeface="Roboto" panose="02000000000000000000" pitchFamily="2" charset="0"/>
                <a:ea typeface="Roboto" panose="02000000000000000000" pitchFamily="2" charset="0"/>
              </a:rPr>
              <a:t>Farming sustainably</a:t>
            </a:r>
          </a:p>
          <a:p>
            <a:pPr algn="l"/>
            <a:r>
              <a:rPr lang="en-GB" sz="1000" b="0" i="0" u="none" strike="noStrike" baseline="0" dirty="0">
                <a:solidFill>
                  <a:srgbClr val="000000"/>
                </a:solidFill>
                <a:latin typeface="Roboto" panose="02000000000000000000" pitchFamily="2" charset="0"/>
                <a:ea typeface="Roboto" panose="02000000000000000000" pitchFamily="2" charset="0"/>
              </a:rPr>
              <a:t>Ripple Effect trains families in using up to date and traditional approaches to farming. Families learn to build productive farms and to adapt to the effects of the climate crisis. And ultimately their farms will have a climate-positive impact!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u="none" strike="noStrike" baseline="0" dirty="0">
                <a:solidFill>
                  <a:srgbClr val="000000"/>
                </a:solidFill>
                <a:latin typeface="Roboto" panose="02000000000000000000" pitchFamily="2" charset="0"/>
                <a:ea typeface="Roboto" panose="02000000000000000000" pitchFamily="2" charset="0"/>
              </a:rPr>
              <a:t>Community trainers and peer farmers share their knowledge with more farmers and communities, so there is a ripple effect of learning.</a:t>
            </a:r>
          </a:p>
          <a:p>
            <a:pPr algn="l"/>
            <a:endParaRPr lang="en-GB" sz="1000" dirty="0">
              <a:latin typeface="Roboto" panose="02000000000000000000" pitchFamily="2" charset="0"/>
              <a:ea typeface="Roboto" panose="02000000000000000000" pitchFamily="2" charset="0"/>
            </a:endParaRPr>
          </a:p>
          <a:p>
            <a:pPr algn="l"/>
            <a:r>
              <a:rPr lang="en-GB" sz="1000" b="0" i="0" dirty="0">
                <a:solidFill>
                  <a:srgbClr val="000000"/>
                </a:solidFill>
                <a:effectLst/>
                <a:latin typeface="Roboto" panose="02000000000000000000" pitchFamily="2" charset="0"/>
                <a:ea typeface="Roboto" panose="02000000000000000000" pitchFamily="2" charset="0"/>
              </a:rPr>
              <a:t>Ripple Effect helps farmers think about the resources available to them within their community. We then teach the organic agricultural principles and skills they need to integrate these into a sustainable, biodiverse farm – without expensive artificial fertilisers or GM seeds. </a:t>
            </a:r>
          </a:p>
          <a:p>
            <a:pPr algn="l"/>
            <a:endParaRPr lang="en-GB" sz="1000" b="0" i="0" dirty="0">
              <a:solidFill>
                <a:srgbClr val="000000"/>
              </a:solidFill>
              <a:effectLst/>
              <a:latin typeface="Roboto" panose="02000000000000000000" pitchFamily="2" charset="0"/>
              <a:ea typeface="Roboto" panose="02000000000000000000" pitchFamily="2" charset="0"/>
            </a:endParaRPr>
          </a:p>
          <a:p>
            <a:pPr algn="l"/>
            <a:r>
              <a:rPr lang="en-GB" sz="1000" b="0" i="0" dirty="0">
                <a:solidFill>
                  <a:srgbClr val="000000"/>
                </a:solidFill>
                <a:effectLst/>
                <a:latin typeface="Roboto" panose="02000000000000000000" pitchFamily="2" charset="0"/>
                <a:ea typeface="Roboto" panose="02000000000000000000" pitchFamily="2" charset="0"/>
              </a:rPr>
              <a:t>Techniques that will be familiar to you,  such as water harvesting, composting, use of manure, vegetable growing, tree planting and animal husbandry are easily adaptable to each farmer’s own land and needs. Being able to grow more, better, means a more diverse diet and improved nutrition. </a:t>
            </a:r>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4</a:t>
            </a:fld>
            <a:endParaRPr lang="en-GB"/>
          </a:p>
        </p:txBody>
      </p:sp>
    </p:spTree>
    <p:extLst>
      <p:ext uri="{BB962C8B-B14F-4D97-AF65-F5344CB8AC3E}">
        <p14:creationId xmlns:p14="http://schemas.microsoft.com/office/powerpoint/2010/main" val="3575396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bg1"/>
                </a:solidFill>
                <a:latin typeface="Arial" panose="020B0604020202020204" pitchFamily="34" charset="0"/>
                <a:cs typeface="Arial" panose="020B0604020202020204" pitchFamily="34" charset="0"/>
              </a:rPr>
              <a:t>Gender and social inclusion</a:t>
            </a:r>
            <a:r>
              <a:rPr lang="en-GB" sz="1200" b="1" kern="1200" dirty="0">
                <a:solidFill>
                  <a:schemeClr val="tx1"/>
                </a:solidFill>
                <a:effectLst/>
                <a:latin typeface="Roboto-Regular"/>
                <a:ea typeface="+mn-ea"/>
                <a:cs typeface="+mn-cs"/>
              </a:rPr>
              <a:t>:</a:t>
            </a:r>
          </a:p>
          <a:p>
            <a:endParaRPr lang="en-GB" sz="1200" kern="1200" dirty="0">
              <a:solidFill>
                <a:schemeClr val="tx1"/>
              </a:solidFill>
              <a:effectLst/>
              <a:latin typeface="Roboto-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dirty="0">
                <a:solidFill>
                  <a:srgbClr val="000000"/>
                </a:solidFill>
                <a:latin typeface="Roboto-Regular"/>
              </a:rPr>
              <a:t>Ripple Effect works with the most marginalised of communities: widows, orphans, those with disabilities or living with HIV/AIDs. </a:t>
            </a:r>
            <a:r>
              <a:rPr lang="en-GB" sz="1200" b="0" i="0" u="none" strike="noStrike" baseline="0" dirty="0">
                <a:solidFill>
                  <a:srgbClr val="FFFFFF"/>
                </a:solidFill>
                <a:latin typeface="Roboto-Regular"/>
              </a:rPr>
              <a:t>Across all the strands of our work we leave no one behind.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baseline="0" dirty="0">
              <a:solidFill>
                <a:srgbClr val="000000"/>
              </a:solidFill>
              <a:latin typeface="Roboto-Regular"/>
            </a:endParaRPr>
          </a:p>
          <a:p>
            <a:pPr algn="l"/>
            <a:r>
              <a:rPr lang="en-GB" sz="1200" b="0" i="0" u="none" strike="noStrike" baseline="0" dirty="0">
                <a:latin typeface="Roboto-Regular"/>
              </a:rPr>
              <a:t>We facilitate women and men sharing decisions and responsibilities equally, extending the impact of our work across generations, and ensuring that people with different needs and abilities have the opportunity to learn more, grow more and sell more.</a:t>
            </a:r>
          </a:p>
          <a:p>
            <a:pPr algn="l"/>
            <a:endParaRPr lang="en-GB" sz="1200" dirty="0">
              <a:solidFill>
                <a:srgbClr val="FFFFFF"/>
              </a:solidFill>
              <a:effectLst/>
              <a:latin typeface="Roboto-Regular"/>
            </a:endParaRPr>
          </a:p>
          <a:p>
            <a:pPr algn="l"/>
            <a:r>
              <a:rPr lang="en-GB" sz="1200" dirty="0">
                <a:solidFill>
                  <a:srgbClr val="000000"/>
                </a:solidFill>
                <a:effectLst/>
                <a:latin typeface="Roboto-Regular"/>
              </a:rPr>
              <a:t>Through this approach, family life becomes more harmonious and prosperous, and children grow up happier, better educated and with wider horizons.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baseline="0" dirty="0">
              <a:solidFill>
                <a:srgbClr val="000000"/>
              </a:solidFill>
              <a:latin typeface="Roboto-Regular"/>
            </a:endParaRPr>
          </a:p>
          <a:p>
            <a:pPr algn="l"/>
            <a:br>
              <a:rPr lang="en-GB" sz="1200" dirty="0"/>
            </a:br>
            <a:endParaRPr lang="en-GB" sz="1200" kern="1200" dirty="0">
              <a:solidFill>
                <a:schemeClr val="tx1"/>
              </a:solidFill>
              <a:effectLst/>
              <a:latin typeface="Roboto-Regular"/>
              <a:ea typeface="+mn-ea"/>
              <a:cs typeface="+mn-cs"/>
            </a:endParaRPr>
          </a:p>
          <a:p>
            <a:endParaRPr lang="en-GB" sz="1200" dirty="0"/>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5</a:t>
            </a:fld>
            <a:endParaRPr lang="en-GB"/>
          </a:p>
        </p:txBody>
      </p:sp>
    </p:spTree>
    <p:extLst>
      <p:ext uri="{BB962C8B-B14F-4D97-AF65-F5344CB8AC3E}">
        <p14:creationId xmlns:p14="http://schemas.microsoft.com/office/powerpoint/2010/main" val="85877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00" b="1" i="0" u="none" strike="noStrike" baseline="0" dirty="0">
                <a:solidFill>
                  <a:srgbClr val="FFFFFF"/>
                </a:solidFill>
                <a:latin typeface="Roboto" panose="02000000000000000000" pitchFamily="2" charset="0"/>
                <a:ea typeface="Roboto" panose="02000000000000000000" pitchFamily="2" charset="0"/>
              </a:rPr>
              <a:t>Business skills</a:t>
            </a:r>
          </a:p>
          <a:p>
            <a:pPr algn="l"/>
            <a:endParaRPr lang="en-GB" sz="1000" b="0" i="0" u="none" strike="noStrike" baseline="0" dirty="0">
              <a:solidFill>
                <a:srgbClr val="000000"/>
              </a:solidFill>
              <a:latin typeface="Roboto" panose="02000000000000000000" pitchFamily="2" charset="0"/>
              <a:ea typeface="Roboto" panose="02000000000000000000" pitchFamily="2" charset="0"/>
            </a:endParaRPr>
          </a:p>
          <a:p>
            <a:pPr algn="l"/>
            <a:r>
              <a:rPr lang="en-GB" sz="1000" dirty="0">
                <a:solidFill>
                  <a:srgbClr val="000000"/>
                </a:solidFill>
                <a:effectLst/>
                <a:latin typeface="Roboto" panose="02000000000000000000" pitchFamily="2" charset="0"/>
                <a:ea typeface="Roboto" panose="02000000000000000000" pitchFamily="2" charset="0"/>
              </a:rPr>
              <a:t>Once families are eating well and earning enough to send their children to school, we encourage them to think bigger, beyond just food security.</a:t>
            </a:r>
            <a:endParaRPr lang="en-GB" sz="1000" dirty="0">
              <a:solidFill>
                <a:srgbClr val="242424"/>
              </a:solidFill>
              <a:effectLst/>
              <a:latin typeface="Roboto" panose="02000000000000000000" pitchFamily="2" charset="0"/>
              <a:ea typeface="Roboto" panose="02000000000000000000" pitchFamily="2" charset="0"/>
            </a:endParaRPr>
          </a:p>
          <a:p>
            <a:pPr algn="l"/>
            <a:r>
              <a:rPr lang="en-GB" sz="1000" dirty="0">
                <a:solidFill>
                  <a:srgbClr val="000000"/>
                </a:solidFill>
                <a:effectLst/>
                <a:latin typeface="Roboto" panose="02000000000000000000" pitchFamily="2" charset="0"/>
                <a:ea typeface="Roboto" panose="02000000000000000000" pitchFamily="2" charset="0"/>
              </a:rPr>
              <a:t>As part of their training they learn money management and enterprise skills so they can access savings and credit services.</a:t>
            </a:r>
            <a:endParaRPr lang="en-GB" sz="1000" dirty="0">
              <a:solidFill>
                <a:srgbClr val="242424"/>
              </a:solidFill>
              <a:effectLst/>
              <a:latin typeface="Roboto" panose="02000000000000000000" pitchFamily="2" charset="0"/>
              <a:ea typeface="Roboto" panose="02000000000000000000" pitchFamily="2" charset="0"/>
            </a:endParaRPr>
          </a:p>
          <a:p>
            <a:pPr algn="l"/>
            <a:r>
              <a:rPr lang="en-GB" sz="1000" dirty="0">
                <a:solidFill>
                  <a:srgbClr val="000000"/>
                </a:solidFill>
                <a:effectLst/>
                <a:latin typeface="Roboto" panose="02000000000000000000" pitchFamily="2" charset="0"/>
                <a:ea typeface="Roboto" panose="02000000000000000000" pitchFamily="2" charset="0"/>
              </a:rPr>
              <a:t>They also investigate how best to add value to their produce – for example processing it into another product; and how to store it – enabling it to be sold out of season.</a:t>
            </a:r>
            <a:endParaRPr lang="en-GB" sz="1000" dirty="0">
              <a:solidFill>
                <a:srgbClr val="242424"/>
              </a:solidFill>
              <a:effectLst/>
              <a:latin typeface="Roboto" panose="02000000000000000000" pitchFamily="2" charset="0"/>
              <a:ea typeface="Roboto" panose="02000000000000000000" pitchFamily="2" charset="0"/>
            </a:endParaRPr>
          </a:p>
          <a:p>
            <a:pPr algn="l"/>
            <a:r>
              <a:rPr lang="en-GB" sz="1000" dirty="0">
                <a:solidFill>
                  <a:srgbClr val="000000"/>
                </a:solidFill>
                <a:effectLst/>
                <a:latin typeface="Roboto" panose="02000000000000000000" pitchFamily="2" charset="0"/>
                <a:ea typeface="Roboto" panose="02000000000000000000" pitchFamily="2" charset="0"/>
              </a:rPr>
              <a:t>Farmers become resilient entrepreneurs, capable of making choices and in charge of their own futures.   </a:t>
            </a:r>
            <a:endParaRPr lang="en-GB" sz="1000" dirty="0">
              <a:solidFill>
                <a:srgbClr val="242424"/>
              </a:solidFill>
              <a:effectLst/>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i="0" u="none" strike="noStrike" baseline="0" dirty="0">
              <a:solidFill>
                <a:srgbClr val="000000"/>
              </a:solidFill>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u="none" strike="noStrike" baseline="0" dirty="0">
                <a:solidFill>
                  <a:srgbClr val="000000"/>
                </a:solidFill>
                <a:latin typeface="Roboto" panose="02000000000000000000" pitchFamily="2" charset="0"/>
                <a:ea typeface="Roboto" panose="02000000000000000000" pitchFamily="2" charset="0"/>
              </a:rPr>
              <a:t>In this photo </a:t>
            </a:r>
            <a:r>
              <a:rPr lang="en-GB" sz="1000" b="0" i="0" u="none" strike="noStrike" baseline="0" dirty="0" err="1">
                <a:solidFill>
                  <a:srgbClr val="000000"/>
                </a:solidFill>
                <a:latin typeface="Roboto" panose="02000000000000000000" pitchFamily="2" charset="0"/>
                <a:ea typeface="Roboto" panose="02000000000000000000" pitchFamily="2" charset="0"/>
              </a:rPr>
              <a:t>Agripine</a:t>
            </a:r>
            <a:r>
              <a:rPr lang="en-GB" sz="1000" b="0" i="0" u="none" strike="noStrike" baseline="0" dirty="0">
                <a:solidFill>
                  <a:srgbClr val="000000"/>
                </a:solidFill>
                <a:latin typeface="Roboto" panose="02000000000000000000" pitchFamily="2" charset="0"/>
                <a:ea typeface="Roboto" panose="02000000000000000000" pitchFamily="2" charset="0"/>
              </a:rPr>
              <a:t> is holding the soap that she has been making and selling for profit.</a:t>
            </a:r>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6</a:t>
            </a:fld>
            <a:endParaRPr lang="en-GB"/>
          </a:p>
        </p:txBody>
      </p:sp>
    </p:spTree>
    <p:extLst>
      <p:ext uri="{BB962C8B-B14F-4D97-AF65-F5344CB8AC3E}">
        <p14:creationId xmlns:p14="http://schemas.microsoft.com/office/powerpoint/2010/main" val="2000866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sz="1000" b="0" i="0" dirty="0">
                <a:solidFill>
                  <a:srgbClr val="222222"/>
                </a:solidFill>
                <a:effectLst/>
                <a:latin typeface="Roboto" panose="02000000000000000000" pitchFamily="2" charset="0"/>
                <a:ea typeface="Roboto" panose="02000000000000000000" pitchFamily="2" charset="0"/>
              </a:rPr>
              <a:t>This last year, we’ve worked with 1.38 million people – our biggest year to date: </a:t>
            </a:r>
            <a:endParaRPr lang="en-GB" sz="1000" b="0" i="0" dirty="0">
              <a:solidFill>
                <a:srgbClr val="FFFFFF"/>
              </a:solidFill>
              <a:effectLst/>
              <a:latin typeface="Roboto" panose="02000000000000000000" pitchFamily="2" charset="0"/>
              <a:ea typeface="Roboto" panose="02000000000000000000" pitchFamily="2" charset="0"/>
            </a:endParaRPr>
          </a:p>
          <a:p>
            <a:pPr marL="228600" indent="-228600">
              <a:buFont typeface="+mj-lt"/>
              <a:buAutoNum type="arabicPeriod"/>
            </a:pPr>
            <a:r>
              <a:rPr lang="en-GB" sz="1000" b="0" i="0" dirty="0">
                <a:solidFill>
                  <a:srgbClr val="FFFFFF"/>
                </a:solidFill>
                <a:effectLst/>
                <a:latin typeface="Roboto" panose="02000000000000000000" pitchFamily="2" charset="0"/>
                <a:ea typeface="Roboto" panose="02000000000000000000" pitchFamily="2" charset="0"/>
              </a:rPr>
              <a:t>We’ve regenerated 241,500 football pitches worth of land, or 345,000 hectares</a:t>
            </a:r>
            <a:endParaRPr lang="en-GB" sz="1000" dirty="0">
              <a:solidFill>
                <a:srgbClr val="FFFFFF"/>
              </a:solidFill>
              <a:effectLst/>
              <a:latin typeface="Roboto" panose="02000000000000000000" pitchFamily="2" charset="0"/>
              <a:ea typeface="Roboto" panose="02000000000000000000" pitchFamily="2"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000" dirty="0">
                <a:latin typeface="Roboto" panose="02000000000000000000" pitchFamily="2" charset="0"/>
                <a:ea typeface="Roboto" panose="02000000000000000000" pitchFamily="2" charset="0"/>
              </a:rPr>
              <a:t>12,822 new businesswomen have started successful small agribusinesses, that meet the needs of their communities and provide vital income, savings and independence.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000" dirty="0">
                <a:latin typeface="Roboto" panose="02000000000000000000" pitchFamily="2" charset="0"/>
                <a:ea typeface="Roboto" panose="02000000000000000000" pitchFamily="2" charset="0"/>
              </a:rPr>
              <a:t>2,470 peer farmers have shared our work with their communities, meaning that for every family that takes part in a Ripple Effect project, three more benefit!</a:t>
            </a:r>
          </a:p>
          <a:p>
            <a:endParaRPr lang="en-GB" dirty="0"/>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7</a:t>
            </a:fld>
            <a:endParaRPr lang="en-GB"/>
          </a:p>
        </p:txBody>
      </p:sp>
    </p:spTree>
    <p:extLst>
      <p:ext uri="{BB962C8B-B14F-4D97-AF65-F5344CB8AC3E}">
        <p14:creationId xmlns:p14="http://schemas.microsoft.com/office/powerpoint/2010/main" val="2563916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In Burundi, one in two children under five are stunted, putting their growth and future at risk</a:t>
            </a:r>
            <a:r>
              <a:rPr lang="en-US" sz="1200" b="0" i="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parents like Nahimana and Jean-Paul in Burundi, this is the heartbreak they used to live with every day. They struggled to feed their four children. Before joining Ripple Effect’s project, Nahimana and Jean-Paul were feeling the catastrophic impact of climate change on their land - long periods of drought coupled with crop destroying heavy rain and hail meant crop yields were low. </a:t>
            </a:r>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Nahimana shared their story: </a:t>
            </a:r>
            <a:r>
              <a:rPr lang="en-US" sz="1200" b="1" i="0" kern="1200" dirty="0">
                <a:solidFill>
                  <a:schemeClr val="tx1"/>
                </a:solidFill>
                <a:effectLst/>
                <a:latin typeface="+mn-lt"/>
                <a:ea typeface="+mn-ea"/>
                <a:cs typeface="+mn-cs"/>
              </a:rPr>
              <a:t>“</a:t>
            </a:r>
            <a:r>
              <a:rPr lang="en-US" sz="1200" b="1" i="1" kern="1200" dirty="0">
                <a:solidFill>
                  <a:schemeClr val="tx1"/>
                </a:solidFill>
                <a:effectLst/>
                <a:latin typeface="+mn-lt"/>
                <a:ea typeface="+mn-ea"/>
                <a:cs typeface="+mn-cs"/>
              </a:rPr>
              <a:t>We’d only eat sweet potatoes without any other vegetables as we couldn’t afford them. We only ate in the evenings. My children always complained that they didn’t get enough food.”</a:t>
            </a:r>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Can you imagine hearing that from your own child – knowing there was nothing more you could give? </a:t>
            </a:r>
            <a:endParaRPr lang="en-US" sz="120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Nahimana and her family are working hard to give their children a brighter future. With the support of Ripple Effect, families like Nahimana’s are learning to grow nutritious food, plant drought-resistant crops, and share ‘pass-on’ gifts of livestock with their neighbours - creating ripples of hope through their communities.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1FBF7C2-7E5A-48DA-88B9-03B24D3CB2C8}" type="slidenum">
              <a:rPr lang="en-GB" smtClean="0"/>
              <a:t>8</a:t>
            </a:fld>
            <a:endParaRPr lang="en-GB"/>
          </a:p>
        </p:txBody>
      </p:sp>
    </p:spTree>
    <p:extLst>
      <p:ext uri="{BB962C8B-B14F-4D97-AF65-F5344CB8AC3E}">
        <p14:creationId xmlns:p14="http://schemas.microsoft.com/office/powerpoint/2010/main" val="2758469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Nahimana told us: “</a:t>
            </a:r>
            <a:r>
              <a:rPr lang="en-US" sz="1200" b="1" i="1" kern="1200" dirty="0">
                <a:solidFill>
                  <a:schemeClr val="tx1"/>
                </a:solidFill>
                <a:effectLst/>
                <a:latin typeface="+mn-lt"/>
                <a:ea typeface="+mn-ea"/>
                <a:cs typeface="+mn-cs"/>
              </a:rPr>
              <a:t>A peer farmer trainer is helping us maintain our small plot and improve soil quality. I’ve received fruit seedlings and learned farming techniques which are supporting us. Now when there is drought, we will plant drought-resistant crops like amaranth.”</a:t>
            </a:r>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Pass-on gifts are central to our work. With your support, each family we work with passes on produce or livestock to another. This generosity ripples through the whole community. Nahimana and Jean-Paul, received four pigs from fellow farmers in the project, and in time they will pass on gifts too, creating further ripples of change in the community.</a:t>
            </a:r>
            <a:endParaRPr lang="en-US" sz="1200" b="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Christmas, churches and congregations can stand with families like Nahimana’s and help make their wishes a reality.</a:t>
            </a:r>
            <a:endParaRPr lang="en-US" sz="1200" b="0" kern="1200" dirty="0">
              <a:solidFill>
                <a:schemeClr val="tx1"/>
              </a:solidFill>
              <a:effectLst/>
              <a:latin typeface="+mn-lt"/>
              <a:ea typeface="+mn-ea"/>
              <a:cs typeface="+mn-cs"/>
            </a:endParaRPr>
          </a:p>
          <a:p>
            <a:pPr fontAlgn="base"/>
            <a:br>
              <a:rPr lang="en-GB" sz="1800" dirty="0">
                <a:effectLst/>
                <a:latin typeface="Roboto" panose="02000000000000000000" pitchFamily="2" charset="0"/>
                <a:ea typeface="Times New Roman" panose="02020603050405020304" pitchFamily="18" charset="0"/>
                <a:cs typeface="Segoe UI" panose="020B0502040204020203" pitchFamily="34" charset="0"/>
              </a:rPr>
            </a:br>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9</a:t>
            </a:fld>
            <a:endParaRPr lang="en-GB"/>
          </a:p>
        </p:txBody>
      </p:sp>
    </p:spTree>
    <p:extLst>
      <p:ext uri="{BB962C8B-B14F-4D97-AF65-F5344CB8AC3E}">
        <p14:creationId xmlns:p14="http://schemas.microsoft.com/office/powerpoint/2010/main" val="9053357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8D2BC207-1E60-F747-BD02-E20D5FA073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13847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DE675654-942A-9341-A591-684A4D0430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80023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bg>
      <p:bgPr>
        <a:solidFill>
          <a:srgbClr val="8208F1"/>
        </a:soli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1FC37C1-8B91-02D1-F53A-4C1969744CD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42413" y="5540375"/>
            <a:ext cx="290830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latin typeface="Impact" panose="020B080603090205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a:p>
        </p:txBody>
      </p:sp>
    </p:spTree>
    <p:extLst>
      <p:ext uri="{BB962C8B-B14F-4D97-AF65-F5344CB8AC3E}">
        <p14:creationId xmlns:p14="http://schemas.microsoft.com/office/powerpoint/2010/main" val="2650609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EC92D7-72A8-BA81-3FC3-5F2595E62270}"/>
              </a:ext>
            </a:extLst>
          </p:cNvPr>
          <p:cNvSpPr/>
          <p:nvPr userDrawn="1"/>
        </p:nvSpPr>
        <p:spPr>
          <a:xfrm>
            <a:off x="0" y="0"/>
            <a:ext cx="12192000" cy="944563"/>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4" name="Rectangle 3">
            <a:extLst>
              <a:ext uri="{FF2B5EF4-FFF2-40B4-BE49-F238E27FC236}">
                <a16:creationId xmlns:a16="http://schemas.microsoft.com/office/drawing/2014/main" id="{5A677A5F-D125-B870-8553-4247B5227428}"/>
              </a:ext>
            </a:extLst>
          </p:cNvPr>
          <p:cNvSpPr/>
          <p:nvPr userDrawn="1"/>
        </p:nvSpPr>
        <p:spPr>
          <a:xfrm>
            <a:off x="0" y="0"/>
            <a:ext cx="12192000" cy="944563"/>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5" name="Rectangle 4">
            <a:extLst>
              <a:ext uri="{FF2B5EF4-FFF2-40B4-BE49-F238E27FC236}">
                <a16:creationId xmlns:a16="http://schemas.microsoft.com/office/drawing/2014/main" id="{17A434C8-0139-A71E-9BF6-8498AD0389E6}"/>
              </a:ext>
            </a:extLst>
          </p:cNvPr>
          <p:cNvSpPr/>
          <p:nvPr userDrawn="1"/>
        </p:nvSpPr>
        <p:spPr>
          <a:xfrm>
            <a:off x="0" y="6065838"/>
            <a:ext cx="12192000" cy="792162"/>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 name="Picture 9">
            <a:extLst>
              <a:ext uri="{FF2B5EF4-FFF2-40B4-BE49-F238E27FC236}">
                <a16:creationId xmlns:a16="http://schemas.microsoft.com/office/drawing/2014/main" id="{1FB1192E-A0A6-06B4-AD95-290C37C78BD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29775" y="39688"/>
            <a:ext cx="239871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extLst>
              <a:ext uri="{FF2B5EF4-FFF2-40B4-BE49-F238E27FC236}">
                <a16:creationId xmlns:a16="http://schemas.microsoft.com/office/drawing/2014/main" id="{10D8E197-D1A2-40F5-756D-9EE8ED3C9BF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065838"/>
            <a:ext cx="25273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593835" y="1342524"/>
            <a:ext cx="10515600" cy="4351338"/>
          </a:xfrm>
        </p:spPr>
        <p:txBody>
          <a:bodyPr>
            <a:normAutofit/>
          </a:bodyPr>
          <a:lstStyle>
            <a:lvl1pPr marL="0" indent="0">
              <a:buFont typeface="Wingdings" panose="05000000000000000000" pitchFamily="2" charset="2"/>
              <a:buNone/>
              <a:defRPr sz="1800">
                <a:latin typeface="Arial" panose="020B0604020202020204" pitchFamily="34" charset="0"/>
                <a:cs typeface="Arial" panose="020B0604020202020204" pitchFamily="34" charset="0"/>
              </a:defRPr>
            </a:lvl1pPr>
            <a:lvl2pPr marL="685800" indent="-228600">
              <a:buFont typeface="Wingdings" panose="05000000000000000000" pitchFamily="2" charset="2"/>
              <a:buChar char="§"/>
              <a:defRPr sz="1800" b="1">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800">
                <a:latin typeface="Arial" panose="020B0604020202020204" pitchFamily="34" charset="0"/>
                <a:cs typeface="Arial" panose="020B0604020202020204" pitchFamily="34" charset="0"/>
              </a:defRPr>
            </a:lvl3pPr>
            <a:lvl4pPr marL="1371600" indent="0">
              <a:buFont typeface="Wingdings" panose="05000000000000000000" pitchFamily="2" charset="2"/>
              <a:buNone/>
              <a:defRPr sz="1800">
                <a:latin typeface="Arial" panose="020B0604020202020204" pitchFamily="34" charset="0"/>
                <a:cs typeface="Arial" panose="020B0604020202020204" pitchFamily="34" charset="0"/>
              </a:defRPr>
            </a:lvl4pPr>
            <a:lvl5pPr marL="1828800" indent="0">
              <a:buFont typeface="Wingdings" panose="05000000000000000000" pitchFamily="2" charset="2"/>
              <a:buNone/>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
          <p:cNvSpPr>
            <a:spLocks noGrp="1"/>
          </p:cNvSpPr>
          <p:nvPr>
            <p:ph type="title"/>
          </p:nvPr>
        </p:nvSpPr>
        <p:spPr>
          <a:xfrm>
            <a:off x="593835" y="58582"/>
            <a:ext cx="10515600" cy="827715"/>
          </a:xfrm>
        </p:spPr>
        <p:txBody>
          <a:bodyPr>
            <a:normAutofit/>
          </a:bodyPr>
          <a:lstStyle>
            <a:lvl1pPr>
              <a:defRPr sz="2800">
                <a:solidFill>
                  <a:schemeClr val="bg1"/>
                </a:solidFill>
                <a:latin typeface="Impact" panose="020B0806030902050204" pitchFamily="34" charset="0"/>
              </a:defRPr>
            </a:lvl1pPr>
          </a:lstStyle>
          <a:p>
            <a:r>
              <a:rPr lang="en-US"/>
              <a:t>Click to edit Master title style</a:t>
            </a:r>
            <a:endParaRPr lang="en-GB"/>
          </a:p>
        </p:txBody>
      </p:sp>
      <p:sp>
        <p:nvSpPr>
          <p:cNvPr id="8" name="Date Placeholder 3">
            <a:extLst>
              <a:ext uri="{FF2B5EF4-FFF2-40B4-BE49-F238E27FC236}">
                <a16:creationId xmlns:a16="http://schemas.microsoft.com/office/drawing/2014/main" id="{E8C4EBA9-385F-3B14-9873-1D50CDBFACA0}"/>
              </a:ext>
            </a:extLst>
          </p:cNvPr>
          <p:cNvSpPr>
            <a:spLocks noGrp="1"/>
          </p:cNvSpPr>
          <p:nvPr>
            <p:ph type="dt" sz="half" idx="10"/>
          </p:nvPr>
        </p:nvSpPr>
        <p:spPr/>
        <p:txBody>
          <a:bodyPr/>
          <a:lstStyle>
            <a:lvl1pPr>
              <a:defRPr/>
            </a:lvl1pPr>
          </a:lstStyle>
          <a:p>
            <a:pPr>
              <a:defRPr/>
            </a:pPr>
            <a:fld id="{FD334522-57D0-4237-B10F-61A91B109C33}" type="datetimeFigureOut">
              <a:rPr lang="en-GB"/>
              <a:pPr>
                <a:defRPr/>
              </a:pPr>
              <a:t>05/11/2025</a:t>
            </a:fld>
            <a:endParaRPr lang="en-GB"/>
          </a:p>
        </p:txBody>
      </p:sp>
      <p:sp>
        <p:nvSpPr>
          <p:cNvPr id="9" name="Footer Placeholder 4">
            <a:extLst>
              <a:ext uri="{FF2B5EF4-FFF2-40B4-BE49-F238E27FC236}">
                <a16:creationId xmlns:a16="http://schemas.microsoft.com/office/drawing/2014/main" id="{D7FEF84D-4692-387B-8242-D0041D611F42}"/>
              </a:ext>
            </a:extLst>
          </p:cNvPr>
          <p:cNvSpPr>
            <a:spLocks noGrp="1"/>
          </p:cNvSpPr>
          <p:nvPr>
            <p:ph type="ftr" sz="quarter" idx="11"/>
          </p:nvPr>
        </p:nvSpPr>
        <p:spPr/>
        <p:txBody>
          <a:bodyPr/>
          <a:lstStyle>
            <a:lvl1pPr>
              <a:defRPr/>
            </a:lvl1pPr>
          </a:lstStyle>
          <a:p>
            <a:pPr>
              <a:defRPr/>
            </a:pPr>
            <a:endParaRPr lang="en-GB"/>
          </a:p>
        </p:txBody>
      </p:sp>
      <p:sp>
        <p:nvSpPr>
          <p:cNvPr id="10" name="Slide Number Placeholder 5">
            <a:extLst>
              <a:ext uri="{FF2B5EF4-FFF2-40B4-BE49-F238E27FC236}">
                <a16:creationId xmlns:a16="http://schemas.microsoft.com/office/drawing/2014/main" id="{E7E9B856-A223-8913-F4DC-1B7DB4162C02}"/>
              </a:ext>
            </a:extLst>
          </p:cNvPr>
          <p:cNvSpPr>
            <a:spLocks noGrp="1"/>
          </p:cNvSpPr>
          <p:nvPr>
            <p:ph type="sldNum" sz="quarter" idx="12"/>
          </p:nvPr>
        </p:nvSpPr>
        <p:spPr/>
        <p:txBody>
          <a:bodyPr/>
          <a:lstStyle>
            <a:lvl1pPr>
              <a:defRPr/>
            </a:lvl1pPr>
          </a:lstStyle>
          <a:p>
            <a:pPr>
              <a:defRPr/>
            </a:pPr>
            <a:fld id="{67249765-20EE-4CC0-8B2E-DF0C187B00A6}" type="slidenum">
              <a:rPr lang="en-GB"/>
              <a:pPr>
                <a:defRPr/>
              </a:pPr>
              <a:t>‹#›</a:t>
            </a:fld>
            <a:endParaRPr lang="en-GB"/>
          </a:p>
        </p:txBody>
      </p:sp>
    </p:spTree>
    <p:extLst>
      <p:ext uri="{BB962C8B-B14F-4D97-AF65-F5344CB8AC3E}">
        <p14:creationId xmlns:p14="http://schemas.microsoft.com/office/powerpoint/2010/main" val="1466659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8208F1"/>
        </a:soli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1FC37C1-8B91-02D1-F53A-4C1969744CD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42413" y="5540375"/>
            <a:ext cx="290830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latin typeface="Impact" panose="020B080603090205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a:p>
        </p:txBody>
      </p:sp>
    </p:spTree>
    <p:extLst>
      <p:ext uri="{BB962C8B-B14F-4D97-AF65-F5344CB8AC3E}">
        <p14:creationId xmlns:p14="http://schemas.microsoft.com/office/powerpoint/2010/main" val="3834922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EC92D7-72A8-BA81-3FC3-5F2595E62270}"/>
              </a:ext>
            </a:extLst>
          </p:cNvPr>
          <p:cNvSpPr/>
          <p:nvPr userDrawn="1"/>
        </p:nvSpPr>
        <p:spPr>
          <a:xfrm>
            <a:off x="0" y="0"/>
            <a:ext cx="12192000" cy="944563"/>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4" name="Rectangle 3">
            <a:extLst>
              <a:ext uri="{FF2B5EF4-FFF2-40B4-BE49-F238E27FC236}">
                <a16:creationId xmlns:a16="http://schemas.microsoft.com/office/drawing/2014/main" id="{5A677A5F-D125-B870-8553-4247B5227428}"/>
              </a:ext>
            </a:extLst>
          </p:cNvPr>
          <p:cNvSpPr/>
          <p:nvPr userDrawn="1"/>
        </p:nvSpPr>
        <p:spPr>
          <a:xfrm>
            <a:off x="0" y="0"/>
            <a:ext cx="12192000" cy="944563"/>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5" name="Rectangle 4">
            <a:extLst>
              <a:ext uri="{FF2B5EF4-FFF2-40B4-BE49-F238E27FC236}">
                <a16:creationId xmlns:a16="http://schemas.microsoft.com/office/drawing/2014/main" id="{17A434C8-0139-A71E-9BF6-8498AD0389E6}"/>
              </a:ext>
            </a:extLst>
          </p:cNvPr>
          <p:cNvSpPr/>
          <p:nvPr userDrawn="1"/>
        </p:nvSpPr>
        <p:spPr>
          <a:xfrm>
            <a:off x="0" y="6065838"/>
            <a:ext cx="12192000" cy="792162"/>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 name="Picture 9">
            <a:extLst>
              <a:ext uri="{FF2B5EF4-FFF2-40B4-BE49-F238E27FC236}">
                <a16:creationId xmlns:a16="http://schemas.microsoft.com/office/drawing/2014/main" id="{1FB1192E-A0A6-06B4-AD95-290C37C78BD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29775" y="39688"/>
            <a:ext cx="239871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extLst>
              <a:ext uri="{FF2B5EF4-FFF2-40B4-BE49-F238E27FC236}">
                <a16:creationId xmlns:a16="http://schemas.microsoft.com/office/drawing/2014/main" id="{10D8E197-D1A2-40F5-756D-9EE8ED3C9BF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065838"/>
            <a:ext cx="25273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593835" y="1342524"/>
            <a:ext cx="10515600" cy="4351338"/>
          </a:xfrm>
        </p:spPr>
        <p:txBody>
          <a:bodyPr>
            <a:normAutofit/>
          </a:bodyPr>
          <a:lstStyle>
            <a:lvl1pPr marL="0" indent="0">
              <a:buFont typeface="Wingdings" panose="05000000000000000000" pitchFamily="2" charset="2"/>
              <a:buNone/>
              <a:defRPr sz="1800">
                <a:latin typeface="Arial" panose="020B0604020202020204" pitchFamily="34" charset="0"/>
                <a:cs typeface="Arial" panose="020B0604020202020204" pitchFamily="34" charset="0"/>
              </a:defRPr>
            </a:lvl1pPr>
            <a:lvl2pPr marL="685800" indent="-228600">
              <a:buFont typeface="Wingdings" panose="05000000000000000000" pitchFamily="2" charset="2"/>
              <a:buChar char="§"/>
              <a:defRPr sz="1800" b="1">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800">
                <a:latin typeface="Arial" panose="020B0604020202020204" pitchFamily="34" charset="0"/>
                <a:cs typeface="Arial" panose="020B0604020202020204" pitchFamily="34" charset="0"/>
              </a:defRPr>
            </a:lvl3pPr>
            <a:lvl4pPr marL="1371600" indent="0">
              <a:buFont typeface="Wingdings" panose="05000000000000000000" pitchFamily="2" charset="2"/>
              <a:buNone/>
              <a:defRPr sz="1800">
                <a:latin typeface="Arial" panose="020B0604020202020204" pitchFamily="34" charset="0"/>
                <a:cs typeface="Arial" panose="020B0604020202020204" pitchFamily="34" charset="0"/>
              </a:defRPr>
            </a:lvl4pPr>
            <a:lvl5pPr marL="1828800" indent="0">
              <a:buFont typeface="Wingdings" panose="05000000000000000000" pitchFamily="2" charset="2"/>
              <a:buNone/>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
          <p:cNvSpPr>
            <a:spLocks noGrp="1"/>
          </p:cNvSpPr>
          <p:nvPr>
            <p:ph type="title"/>
          </p:nvPr>
        </p:nvSpPr>
        <p:spPr>
          <a:xfrm>
            <a:off x="593835" y="58582"/>
            <a:ext cx="10515600" cy="827715"/>
          </a:xfrm>
        </p:spPr>
        <p:txBody>
          <a:bodyPr>
            <a:normAutofit/>
          </a:bodyPr>
          <a:lstStyle>
            <a:lvl1pPr>
              <a:defRPr sz="2800">
                <a:solidFill>
                  <a:schemeClr val="bg1"/>
                </a:solidFill>
                <a:latin typeface="Impact" panose="020B0806030902050204" pitchFamily="34" charset="0"/>
              </a:defRPr>
            </a:lvl1pPr>
          </a:lstStyle>
          <a:p>
            <a:r>
              <a:rPr lang="en-US"/>
              <a:t>Click to edit Master title style</a:t>
            </a:r>
            <a:endParaRPr lang="en-GB"/>
          </a:p>
        </p:txBody>
      </p:sp>
      <p:sp>
        <p:nvSpPr>
          <p:cNvPr id="8" name="Date Placeholder 3">
            <a:extLst>
              <a:ext uri="{FF2B5EF4-FFF2-40B4-BE49-F238E27FC236}">
                <a16:creationId xmlns:a16="http://schemas.microsoft.com/office/drawing/2014/main" id="{E8C4EBA9-385F-3B14-9873-1D50CDBFACA0}"/>
              </a:ext>
            </a:extLst>
          </p:cNvPr>
          <p:cNvSpPr>
            <a:spLocks noGrp="1"/>
          </p:cNvSpPr>
          <p:nvPr>
            <p:ph type="dt" sz="half" idx="10"/>
          </p:nvPr>
        </p:nvSpPr>
        <p:spPr/>
        <p:txBody>
          <a:bodyPr/>
          <a:lstStyle>
            <a:lvl1pPr>
              <a:defRPr/>
            </a:lvl1pPr>
          </a:lstStyle>
          <a:p>
            <a:pPr>
              <a:defRPr/>
            </a:pPr>
            <a:fld id="{FD334522-57D0-4237-B10F-61A91B109C33}" type="datetimeFigureOut">
              <a:rPr lang="en-GB"/>
              <a:pPr>
                <a:defRPr/>
              </a:pPr>
              <a:t>05/11/2025</a:t>
            </a:fld>
            <a:endParaRPr lang="en-GB"/>
          </a:p>
        </p:txBody>
      </p:sp>
      <p:sp>
        <p:nvSpPr>
          <p:cNvPr id="9" name="Footer Placeholder 4">
            <a:extLst>
              <a:ext uri="{FF2B5EF4-FFF2-40B4-BE49-F238E27FC236}">
                <a16:creationId xmlns:a16="http://schemas.microsoft.com/office/drawing/2014/main" id="{D7FEF84D-4692-387B-8242-D0041D611F42}"/>
              </a:ext>
            </a:extLst>
          </p:cNvPr>
          <p:cNvSpPr>
            <a:spLocks noGrp="1"/>
          </p:cNvSpPr>
          <p:nvPr>
            <p:ph type="ftr" sz="quarter" idx="11"/>
          </p:nvPr>
        </p:nvSpPr>
        <p:spPr/>
        <p:txBody>
          <a:bodyPr/>
          <a:lstStyle>
            <a:lvl1pPr>
              <a:defRPr/>
            </a:lvl1pPr>
          </a:lstStyle>
          <a:p>
            <a:pPr>
              <a:defRPr/>
            </a:pPr>
            <a:endParaRPr lang="en-GB"/>
          </a:p>
        </p:txBody>
      </p:sp>
      <p:sp>
        <p:nvSpPr>
          <p:cNvPr id="10" name="Slide Number Placeholder 5">
            <a:extLst>
              <a:ext uri="{FF2B5EF4-FFF2-40B4-BE49-F238E27FC236}">
                <a16:creationId xmlns:a16="http://schemas.microsoft.com/office/drawing/2014/main" id="{E7E9B856-A223-8913-F4DC-1B7DB4162C02}"/>
              </a:ext>
            </a:extLst>
          </p:cNvPr>
          <p:cNvSpPr>
            <a:spLocks noGrp="1"/>
          </p:cNvSpPr>
          <p:nvPr>
            <p:ph type="sldNum" sz="quarter" idx="12"/>
          </p:nvPr>
        </p:nvSpPr>
        <p:spPr/>
        <p:txBody>
          <a:bodyPr/>
          <a:lstStyle>
            <a:lvl1pPr>
              <a:defRPr/>
            </a:lvl1pPr>
          </a:lstStyle>
          <a:p>
            <a:pPr>
              <a:defRPr/>
            </a:pPr>
            <a:fld id="{67249765-20EE-4CC0-8B2E-DF0C187B00A6}" type="slidenum">
              <a:rPr lang="en-GB"/>
              <a:pPr>
                <a:defRPr/>
              </a:pPr>
              <a:t>‹#›</a:t>
            </a:fld>
            <a:endParaRPr lang="en-GB"/>
          </a:p>
        </p:txBody>
      </p:sp>
    </p:spTree>
    <p:extLst>
      <p:ext uri="{BB962C8B-B14F-4D97-AF65-F5344CB8AC3E}">
        <p14:creationId xmlns:p14="http://schemas.microsoft.com/office/powerpoint/2010/main" val="1503353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0E322B-6489-DD81-3785-814DAA6E5786}"/>
              </a:ext>
            </a:extLst>
          </p:cNvPr>
          <p:cNvSpPr/>
          <p:nvPr userDrawn="1"/>
        </p:nvSpPr>
        <p:spPr>
          <a:xfrm>
            <a:off x="0" y="0"/>
            <a:ext cx="12192000" cy="944563"/>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4" name="Rectangle 3">
            <a:extLst>
              <a:ext uri="{FF2B5EF4-FFF2-40B4-BE49-F238E27FC236}">
                <a16:creationId xmlns:a16="http://schemas.microsoft.com/office/drawing/2014/main" id="{90C288F6-0ED4-0030-99F9-FA989A70DD3E}"/>
              </a:ext>
            </a:extLst>
          </p:cNvPr>
          <p:cNvSpPr/>
          <p:nvPr userDrawn="1"/>
        </p:nvSpPr>
        <p:spPr>
          <a:xfrm>
            <a:off x="0" y="6065838"/>
            <a:ext cx="12192000" cy="792162"/>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5" name="Picture 8">
            <a:extLst>
              <a:ext uri="{FF2B5EF4-FFF2-40B4-BE49-F238E27FC236}">
                <a16:creationId xmlns:a16="http://schemas.microsoft.com/office/drawing/2014/main" id="{ADABEF0A-58A9-C63A-2FA1-DDE6BD0B8FD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29775" y="39688"/>
            <a:ext cx="239871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88C3395C-1B18-3497-CE46-E660E49834B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065838"/>
            <a:ext cx="25273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A person smiling with a large wooden stick&#10;&#10;Description automatically generated">
            <a:extLst>
              <a:ext uri="{FF2B5EF4-FFF2-40B4-BE49-F238E27FC236}">
                <a16:creationId xmlns:a16="http://schemas.microsoft.com/office/drawing/2014/main" id="{B751FBE2-7A86-CF5A-EE69-8443BA3EEE8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766050" y="1176338"/>
            <a:ext cx="3729038"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1">
            <a:extLst>
              <a:ext uri="{FF2B5EF4-FFF2-40B4-BE49-F238E27FC236}">
                <a16:creationId xmlns:a16="http://schemas.microsoft.com/office/drawing/2014/main" id="{AEC7C89A-732A-E4E0-AAFA-B900E6F90A08}"/>
              </a:ext>
            </a:extLst>
          </p:cNvPr>
          <p:cNvSpPr txBox="1">
            <a:spLocks noChangeArrowheads="1"/>
          </p:cNvSpPr>
          <p:nvPr userDrawn="1"/>
        </p:nvSpPr>
        <p:spPr bwMode="auto">
          <a:xfrm>
            <a:off x="7835900" y="1314450"/>
            <a:ext cx="3659188" cy="92233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a:latin typeface="Arial" panose="020B0604020202020204" pitchFamily="34" charset="0"/>
                <a:cs typeface="Arial" panose="020B0604020202020204" pitchFamily="34" charset="0"/>
              </a:rPr>
              <a:t>Image caption: who is this? And how does this image compliment your text? </a:t>
            </a:r>
            <a:endParaRPr lang="en-GB" altLang="en-US">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670035" y="1457763"/>
            <a:ext cx="5181600" cy="4351338"/>
          </a:xfrm>
        </p:spPr>
        <p:txBody>
          <a:bodyPr>
            <a:normAutofit/>
          </a:bodyPr>
          <a:lstStyle>
            <a:lvl1pPr marL="228600" indent="-228600">
              <a:buFont typeface="Wingdings" panose="05000000000000000000" pitchFamily="2" charset="2"/>
              <a:buChar char="§"/>
              <a:defRPr sz="1800">
                <a:latin typeface="Arial" panose="020B0604020202020204" pitchFamily="34" charset="0"/>
                <a:cs typeface="Arial" panose="020B0604020202020204" pitchFamily="34" charset="0"/>
              </a:defRPr>
            </a:lvl1pPr>
            <a:lvl2pPr marL="685800" indent="-228600">
              <a:buFont typeface="Wingdings" panose="05000000000000000000" pitchFamily="2" charset="2"/>
              <a:buChar char="§"/>
              <a:defRPr sz="18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800">
                <a:latin typeface="Arial" panose="020B0604020202020204" pitchFamily="34" charset="0"/>
                <a:cs typeface="Arial" panose="020B0604020202020204" pitchFamily="34" charset="0"/>
              </a:defRPr>
            </a:lvl3pPr>
            <a:lvl4pPr marL="1600200" indent="-228600">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buFont typeface="Wingdings" panose="05000000000000000000" pitchFamily="2" charset="2"/>
              <a:buChar cha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
          <p:cNvSpPr>
            <a:spLocks noGrp="1"/>
          </p:cNvSpPr>
          <p:nvPr>
            <p:ph type="title"/>
          </p:nvPr>
        </p:nvSpPr>
        <p:spPr>
          <a:xfrm>
            <a:off x="593835" y="58582"/>
            <a:ext cx="10515600" cy="827715"/>
          </a:xfrm>
        </p:spPr>
        <p:txBody>
          <a:bodyPr>
            <a:normAutofit/>
          </a:bodyPr>
          <a:lstStyle>
            <a:lvl1pPr>
              <a:defRPr sz="2800">
                <a:solidFill>
                  <a:schemeClr val="bg1"/>
                </a:solidFill>
                <a:latin typeface="Impact" panose="020B0806030902050204" pitchFamily="34" charset="0"/>
              </a:defRPr>
            </a:lvl1pPr>
          </a:lstStyle>
          <a:p>
            <a:r>
              <a:rPr lang="en-US"/>
              <a:t>Click to edit Master title style</a:t>
            </a:r>
            <a:endParaRPr lang="en-GB"/>
          </a:p>
        </p:txBody>
      </p:sp>
      <p:sp>
        <p:nvSpPr>
          <p:cNvPr id="9" name="Date Placeholder 4">
            <a:extLst>
              <a:ext uri="{FF2B5EF4-FFF2-40B4-BE49-F238E27FC236}">
                <a16:creationId xmlns:a16="http://schemas.microsoft.com/office/drawing/2014/main" id="{33ACE1F0-5097-D324-AAB5-090AD325D07A}"/>
              </a:ext>
            </a:extLst>
          </p:cNvPr>
          <p:cNvSpPr>
            <a:spLocks noGrp="1"/>
          </p:cNvSpPr>
          <p:nvPr>
            <p:ph type="dt" sz="half" idx="10"/>
          </p:nvPr>
        </p:nvSpPr>
        <p:spPr/>
        <p:txBody>
          <a:bodyPr/>
          <a:lstStyle>
            <a:lvl1pPr>
              <a:defRPr/>
            </a:lvl1pPr>
          </a:lstStyle>
          <a:p>
            <a:pPr>
              <a:defRPr/>
            </a:pPr>
            <a:fld id="{97F9CC47-7D5D-49C2-A249-079AE4A29B06}" type="datetimeFigureOut">
              <a:rPr lang="en-GB"/>
              <a:pPr>
                <a:defRPr/>
              </a:pPr>
              <a:t>05/11/2025</a:t>
            </a:fld>
            <a:endParaRPr lang="en-GB"/>
          </a:p>
        </p:txBody>
      </p:sp>
      <p:sp>
        <p:nvSpPr>
          <p:cNvPr id="10" name="Footer Placeholder 5">
            <a:extLst>
              <a:ext uri="{FF2B5EF4-FFF2-40B4-BE49-F238E27FC236}">
                <a16:creationId xmlns:a16="http://schemas.microsoft.com/office/drawing/2014/main" id="{8C95D779-F9D1-2384-08D7-0B91227B1656}"/>
              </a:ext>
            </a:extLst>
          </p:cNvPr>
          <p:cNvSpPr>
            <a:spLocks noGrp="1"/>
          </p:cNvSpPr>
          <p:nvPr>
            <p:ph type="ftr" sz="quarter" idx="11"/>
          </p:nvPr>
        </p:nvSpPr>
        <p:spPr/>
        <p:txBody>
          <a:bodyPr/>
          <a:lstStyle>
            <a:lvl1pPr>
              <a:defRPr/>
            </a:lvl1pPr>
          </a:lstStyle>
          <a:p>
            <a:pPr>
              <a:defRPr/>
            </a:pPr>
            <a:endParaRPr lang="en-GB"/>
          </a:p>
        </p:txBody>
      </p:sp>
      <p:sp>
        <p:nvSpPr>
          <p:cNvPr id="11" name="Slide Number Placeholder 6">
            <a:extLst>
              <a:ext uri="{FF2B5EF4-FFF2-40B4-BE49-F238E27FC236}">
                <a16:creationId xmlns:a16="http://schemas.microsoft.com/office/drawing/2014/main" id="{8B077548-A2B5-B13D-59BA-ABA8CEFC7B7B}"/>
              </a:ext>
            </a:extLst>
          </p:cNvPr>
          <p:cNvSpPr>
            <a:spLocks noGrp="1"/>
          </p:cNvSpPr>
          <p:nvPr>
            <p:ph type="sldNum" sz="quarter" idx="12"/>
          </p:nvPr>
        </p:nvSpPr>
        <p:spPr/>
        <p:txBody>
          <a:bodyPr/>
          <a:lstStyle>
            <a:lvl1pPr>
              <a:defRPr/>
            </a:lvl1pPr>
          </a:lstStyle>
          <a:p>
            <a:pPr>
              <a:defRPr/>
            </a:pPr>
            <a:fld id="{45DDE6CD-8F77-4E99-B6C7-C3945C2330B6}" type="slidenum">
              <a:rPr lang="en-GB"/>
              <a:pPr>
                <a:defRPr/>
              </a:pPr>
              <a:t>‹#›</a:t>
            </a:fld>
            <a:endParaRPr lang="en-GB"/>
          </a:p>
        </p:txBody>
      </p:sp>
    </p:spTree>
    <p:extLst>
      <p:ext uri="{BB962C8B-B14F-4D97-AF65-F5344CB8AC3E}">
        <p14:creationId xmlns:p14="http://schemas.microsoft.com/office/powerpoint/2010/main" val="911688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5C8897-EEE3-8044-B89E-8935FDECF2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2F7E3AA-D164-B747-9D01-7637E8F7C8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9762B51-B635-A148-8C6C-A29EC2E441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DDD161-354F-F646-B1EF-711237C6363F}" type="datetimeFigureOut">
              <a:rPr lang="en-US" smtClean="0"/>
              <a:t>11/5/2025</a:t>
            </a:fld>
            <a:endParaRPr lang="en-US"/>
          </a:p>
        </p:txBody>
      </p:sp>
      <p:sp>
        <p:nvSpPr>
          <p:cNvPr id="5" name="Footer Placeholder 4">
            <a:extLst>
              <a:ext uri="{FF2B5EF4-FFF2-40B4-BE49-F238E27FC236}">
                <a16:creationId xmlns:a16="http://schemas.microsoft.com/office/drawing/2014/main" id="{1959500E-64E3-E148-8273-1BB48B6D78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65C695-B70A-DB43-B18C-6E6638D343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7ADBB5-3339-1145-B665-87CC8EA91F9C}" type="slidenum">
              <a:rPr lang="en-US" smtClean="0"/>
              <a:t>‹#›</a:t>
            </a:fld>
            <a:endParaRPr lang="en-US"/>
          </a:p>
        </p:txBody>
      </p:sp>
    </p:spTree>
    <p:extLst>
      <p:ext uri="{BB962C8B-B14F-4D97-AF65-F5344CB8AC3E}">
        <p14:creationId xmlns:p14="http://schemas.microsoft.com/office/powerpoint/2010/main" val="2756191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E83CDF3-700D-685E-719B-EE62A7288A60}"/>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DAD3A1F7-A644-3C9B-D2CD-54C9FFC772E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DB9260FB-BF21-BFE1-6665-6618A304BC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31CBA1ED-E662-4163-B4C0-5D4C2BC9172B}" type="datetimeFigureOut">
              <a:rPr lang="en-GB"/>
              <a:pPr>
                <a:defRPr/>
              </a:pPr>
              <a:t>05/11/2025</a:t>
            </a:fld>
            <a:endParaRPr lang="en-GB"/>
          </a:p>
        </p:txBody>
      </p:sp>
      <p:sp>
        <p:nvSpPr>
          <p:cNvPr id="5" name="Footer Placeholder 4">
            <a:extLst>
              <a:ext uri="{FF2B5EF4-FFF2-40B4-BE49-F238E27FC236}">
                <a16:creationId xmlns:a16="http://schemas.microsoft.com/office/drawing/2014/main" id="{3F8D7249-964D-83F1-ACBC-7D6E6A7253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20221668-0563-34FE-8F93-05F82F65CA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D714A1AF-7021-4A54-B285-A49B62853B1F}" type="slidenum">
              <a:rPr lang="en-GB"/>
              <a:pPr>
                <a:defRPr/>
              </a:pPr>
              <a:t>‹#›</a:t>
            </a:fld>
            <a:endParaRPr lang="en-GB"/>
          </a:p>
        </p:txBody>
      </p:sp>
    </p:spTree>
    <p:extLst>
      <p:ext uri="{BB962C8B-B14F-4D97-AF65-F5344CB8AC3E}">
        <p14:creationId xmlns:p14="http://schemas.microsoft.com/office/powerpoint/2010/main" val="2727273605"/>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8.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9.jp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7.jp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C149802-BF4D-9A94-5DBB-EA01075A1E1B}"/>
              </a:ext>
            </a:extLst>
          </p:cNvPr>
          <p:cNvSpPr txBox="1"/>
          <p:nvPr/>
        </p:nvSpPr>
        <p:spPr>
          <a:xfrm>
            <a:off x="380608" y="166625"/>
            <a:ext cx="10450678" cy="523220"/>
          </a:xfrm>
          <a:prstGeom prst="rect">
            <a:avLst/>
          </a:prstGeom>
          <a:noFill/>
        </p:spPr>
        <p:txBody>
          <a:bodyPr wrap="square">
            <a:spAutoFit/>
          </a:bodyPr>
          <a:lstStyle/>
          <a:p>
            <a:r>
              <a:rPr lang="en-US" sz="2800" b="1" dirty="0">
                <a:solidFill>
                  <a:schemeClr val="bg1"/>
                </a:solidFill>
              </a:rPr>
              <a:t>This Christmas, will your church help families in Burundi grow hope?</a:t>
            </a:r>
          </a:p>
        </p:txBody>
      </p:sp>
      <p:sp>
        <p:nvSpPr>
          <p:cNvPr id="2" name="TextBox 1">
            <a:extLst>
              <a:ext uri="{FF2B5EF4-FFF2-40B4-BE49-F238E27FC236}">
                <a16:creationId xmlns:a16="http://schemas.microsoft.com/office/drawing/2014/main" id="{9DA5E719-9BA0-2CC3-8023-8534B934B040}"/>
              </a:ext>
            </a:extLst>
          </p:cNvPr>
          <p:cNvSpPr txBox="1"/>
          <p:nvPr/>
        </p:nvSpPr>
        <p:spPr>
          <a:xfrm>
            <a:off x="186641" y="6014266"/>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rgbClr val="FFFFFF"/>
                </a:solidFill>
                <a:latin typeface="Roboto"/>
              </a:rPr>
              <a:t>Clementine, Uganda</a:t>
            </a:r>
            <a:endParaRPr lang="en-US" b="1" dirty="0">
              <a:solidFill>
                <a:srgbClr val="FFFFFF"/>
              </a:solidFill>
            </a:endParaRPr>
          </a:p>
        </p:txBody>
      </p:sp>
      <p:pic>
        <p:nvPicPr>
          <p:cNvPr id="5" name="Picture 4" descr="A person and person holding a baby&#10;&#10;AI-generated content may be incorrect.">
            <a:extLst>
              <a:ext uri="{FF2B5EF4-FFF2-40B4-BE49-F238E27FC236}">
                <a16:creationId xmlns:a16="http://schemas.microsoft.com/office/drawing/2014/main" id="{215DDD04-8D5B-9A3F-DC44-A87F8B4AE0ED}"/>
              </a:ext>
            </a:extLst>
          </p:cNvPr>
          <p:cNvPicPr>
            <a:picLocks noChangeAspect="1"/>
          </p:cNvPicPr>
          <p:nvPr/>
        </p:nvPicPr>
        <p:blipFill>
          <a:blip r:embed="rId3"/>
          <a:srcRect l="9190" t="12475" r="10408" b="15493"/>
          <a:stretch>
            <a:fillRect/>
          </a:stretch>
        </p:blipFill>
        <p:spPr>
          <a:xfrm>
            <a:off x="0" y="723809"/>
            <a:ext cx="12192000" cy="6134191"/>
          </a:xfrm>
          <a:prstGeom prst="rect">
            <a:avLst/>
          </a:prstGeom>
        </p:spPr>
      </p:pic>
      <p:pic>
        <p:nvPicPr>
          <p:cNvPr id="8" name="Picture 7" descr="A black and white sign with white text&#10;&#10;Description automatically generated">
            <a:extLst>
              <a:ext uri="{FF2B5EF4-FFF2-40B4-BE49-F238E27FC236}">
                <a16:creationId xmlns:a16="http://schemas.microsoft.com/office/drawing/2014/main" id="{DD8B36D2-FCF9-E231-A364-D06E414F8C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1307" y="5399314"/>
            <a:ext cx="2238872" cy="1169991"/>
          </a:xfrm>
          <a:prstGeom prst="rect">
            <a:avLst/>
          </a:prstGeom>
        </p:spPr>
      </p:pic>
      <p:sp>
        <p:nvSpPr>
          <p:cNvPr id="10" name="TextBox 9">
            <a:extLst>
              <a:ext uri="{FF2B5EF4-FFF2-40B4-BE49-F238E27FC236}">
                <a16:creationId xmlns:a16="http://schemas.microsoft.com/office/drawing/2014/main" id="{D6B31525-9586-9951-C462-ADB69FB40C12}"/>
              </a:ext>
            </a:extLst>
          </p:cNvPr>
          <p:cNvSpPr txBox="1"/>
          <p:nvPr/>
        </p:nvSpPr>
        <p:spPr>
          <a:xfrm>
            <a:off x="186641" y="6236078"/>
            <a:ext cx="6172200" cy="369332"/>
          </a:xfrm>
          <a:prstGeom prst="rect">
            <a:avLst/>
          </a:prstGeom>
          <a:noFill/>
        </p:spPr>
        <p:txBody>
          <a:bodyPr wrap="square">
            <a:spAutoFit/>
          </a:bodyPr>
          <a:lstStyle/>
          <a:p>
            <a:r>
              <a:rPr lang="en-GB" sz="1800" b="1" dirty="0">
                <a:solidFill>
                  <a:srgbClr val="FFFFFF"/>
                </a:solidFill>
                <a:latin typeface="Roboto"/>
              </a:rPr>
              <a:t>Nahimana, Jean-Paul and Arcade, Burundi</a:t>
            </a:r>
            <a:endParaRPr lang="en-US" b="1" dirty="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DCE40-705A-8FC7-7E38-973C1914681E}"/>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0574F7DA-D6C2-BCDB-5D43-7C6498AF5180}"/>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A4844A59-B27B-532B-3F4C-B7EEAEBED0D6}"/>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47677BA-2087-A5EC-D492-622FAA423180}"/>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2" name="Picture 13">
              <a:extLst>
                <a:ext uri="{FF2B5EF4-FFF2-40B4-BE49-F238E27FC236}">
                  <a16:creationId xmlns:a16="http://schemas.microsoft.com/office/drawing/2014/main" id="{389198C8-5B17-16AA-1AD2-7C92C5F17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F65BDD89-D6E0-972D-2A48-4A41D3419D67}"/>
              </a:ext>
            </a:extLst>
          </p:cNvPr>
          <p:cNvSpPr txBox="1">
            <a:spLocks noChangeArrowheads="1"/>
          </p:cNvSpPr>
          <p:nvPr/>
        </p:nvSpPr>
        <p:spPr bwMode="auto">
          <a:xfrm>
            <a:off x="400051" y="245388"/>
            <a:ext cx="1110840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sz="3200" b="1" dirty="0">
                <a:solidFill>
                  <a:schemeClr val="bg1"/>
                </a:solidFill>
                <a:latin typeface="+mn-lt"/>
                <a:cs typeface="Arial" panose="020B0604020202020204" pitchFamily="34" charset="0"/>
              </a:rPr>
              <a:t>How your church can help</a:t>
            </a:r>
            <a:endParaRPr lang="en-US" altLang="en-US" sz="3200" dirty="0">
              <a:solidFill>
                <a:schemeClr val="bg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2" name="TextBox 1">
            <a:extLst>
              <a:ext uri="{FF2B5EF4-FFF2-40B4-BE49-F238E27FC236}">
                <a16:creationId xmlns:a16="http://schemas.microsoft.com/office/drawing/2014/main" id="{63D3B305-D4C4-3C62-D01C-1A5CB559EC58}"/>
              </a:ext>
            </a:extLst>
          </p:cNvPr>
          <p:cNvSpPr txBox="1"/>
          <p:nvPr/>
        </p:nvSpPr>
        <p:spPr>
          <a:xfrm>
            <a:off x="557043" y="4429476"/>
            <a:ext cx="3047938" cy="1159292"/>
          </a:xfrm>
          <a:prstGeom prst="rect">
            <a:avLst/>
          </a:prstGeom>
          <a:noFill/>
        </p:spPr>
        <p:txBody>
          <a:bodyPr wrap="square">
            <a:spAutoFit/>
          </a:bodyPr>
          <a:lstStyle/>
          <a:p>
            <a:pPr>
              <a:lnSpc>
                <a:spcPct val="150000"/>
              </a:lnSpc>
              <a:spcAft>
                <a:spcPts val="800"/>
              </a:spcAft>
            </a:pPr>
            <a:r>
              <a:rPr lang="en-GB" sz="1600" b="1" dirty="0">
                <a:solidFill>
                  <a:srgbClr val="242424"/>
                </a:solidFill>
                <a:effectLst/>
                <a:latin typeface="Roboto" panose="02000000000000000000" pitchFamily="2" charset="0"/>
                <a:ea typeface="Roboto" panose="02000000000000000000" pitchFamily="2" charset="0"/>
              </a:rPr>
              <a:t>£10</a:t>
            </a:r>
            <a:r>
              <a:rPr lang="en-GB" sz="1600" b="1" dirty="0">
                <a:solidFill>
                  <a:srgbClr val="242424"/>
                </a:solidFill>
                <a:latin typeface="Roboto" panose="02000000000000000000" pitchFamily="2" charset="0"/>
                <a:ea typeface="Roboto" panose="02000000000000000000" pitchFamily="2" charset="0"/>
              </a:rPr>
              <a:t>0</a:t>
            </a:r>
            <a:r>
              <a:rPr lang="en-GB" sz="1600" b="1" dirty="0">
                <a:solidFill>
                  <a:srgbClr val="242424"/>
                </a:solidFill>
                <a:effectLst/>
                <a:latin typeface="Roboto" panose="02000000000000000000" pitchFamily="2" charset="0"/>
                <a:ea typeface="Roboto" panose="02000000000000000000" pitchFamily="2" charset="0"/>
              </a:rPr>
              <a:t> could provide training to improve the quality of soil and increase crop yields</a:t>
            </a:r>
            <a:r>
              <a:rPr lang="en-US" sz="1600" b="1" kern="0" dirty="0">
                <a:solidFill>
                  <a:srgbClr val="000000"/>
                </a:solidFill>
                <a:effectLst/>
                <a:latin typeface="Roboto" panose="02000000000000000000" pitchFamily="2" charset="0"/>
                <a:ea typeface="Roboto" panose="02000000000000000000" pitchFamily="2" charset="0"/>
              </a:rPr>
              <a:t>.</a:t>
            </a:r>
            <a:endParaRPr lang="en-GB" sz="1600" b="1" dirty="0">
              <a:solidFill>
                <a:srgbClr val="242424"/>
              </a:solidFill>
              <a:effectLst/>
              <a:latin typeface="Roboto" panose="02000000000000000000" pitchFamily="2" charset="0"/>
              <a:ea typeface="Roboto" panose="02000000000000000000" pitchFamily="2" charset="0"/>
            </a:endParaRPr>
          </a:p>
        </p:txBody>
      </p:sp>
      <p:sp>
        <p:nvSpPr>
          <p:cNvPr id="5" name="TextBox 4">
            <a:extLst>
              <a:ext uri="{FF2B5EF4-FFF2-40B4-BE49-F238E27FC236}">
                <a16:creationId xmlns:a16="http://schemas.microsoft.com/office/drawing/2014/main" id="{8910C1BD-D79B-938D-EA55-5806725E032E}"/>
              </a:ext>
            </a:extLst>
          </p:cNvPr>
          <p:cNvSpPr txBox="1"/>
          <p:nvPr/>
        </p:nvSpPr>
        <p:spPr>
          <a:xfrm>
            <a:off x="4190865" y="4429476"/>
            <a:ext cx="3407364" cy="1527662"/>
          </a:xfrm>
          <a:prstGeom prst="rect">
            <a:avLst/>
          </a:prstGeom>
          <a:noFill/>
        </p:spPr>
        <p:txBody>
          <a:bodyPr wrap="square">
            <a:spAutoFit/>
          </a:bodyPr>
          <a:lstStyle/>
          <a:p>
            <a:pPr>
              <a:lnSpc>
                <a:spcPct val="150000"/>
              </a:lnSpc>
              <a:spcAft>
                <a:spcPts val="800"/>
              </a:spcAft>
            </a:pPr>
            <a:r>
              <a:rPr lang="en-GB" sz="1600" b="1" dirty="0">
                <a:effectLst/>
                <a:latin typeface="Roboto" panose="02000000000000000000" pitchFamily="2" charset="0"/>
                <a:ea typeface="Roboto" panose="02000000000000000000" pitchFamily="2" charset="0"/>
              </a:rPr>
              <a:t>£250 </a:t>
            </a:r>
            <a:r>
              <a:rPr lang="en-US" sz="1600" b="1" kern="0" dirty="0">
                <a:latin typeface="Arial" panose="020B0604020202020204" pitchFamily="34" charset="0"/>
                <a:ea typeface="Roboto" panose="02000000000000000000" pitchFamily="2" charset="0"/>
              </a:rPr>
              <a:t>could enable farmers to grow enough food all year round in the face of the changing climate</a:t>
            </a:r>
            <a:r>
              <a:rPr lang="en-US" sz="1600" b="1" kern="0" dirty="0">
                <a:effectLst/>
                <a:latin typeface="Arial" panose="020B0604020202020204" pitchFamily="34" charset="0"/>
                <a:ea typeface="Calibri" panose="020F0502020204030204" pitchFamily="34" charset="0"/>
              </a:rPr>
              <a:t>. </a:t>
            </a:r>
            <a:endParaRPr lang="en-GB" sz="1600" b="1" dirty="0">
              <a:solidFill>
                <a:srgbClr val="242424"/>
              </a:solidFill>
              <a:effectLst/>
              <a:latin typeface="Roboto" panose="02000000000000000000" pitchFamily="2" charset="0"/>
              <a:ea typeface="Roboto" panose="02000000000000000000" pitchFamily="2" charset="0"/>
            </a:endParaRPr>
          </a:p>
        </p:txBody>
      </p:sp>
      <p:sp>
        <p:nvSpPr>
          <p:cNvPr id="8" name="TextBox 7">
            <a:extLst>
              <a:ext uri="{FF2B5EF4-FFF2-40B4-BE49-F238E27FC236}">
                <a16:creationId xmlns:a16="http://schemas.microsoft.com/office/drawing/2014/main" id="{60DF7D5F-9CFE-3B2A-BAF6-6075D84EA9A7}"/>
              </a:ext>
            </a:extLst>
          </p:cNvPr>
          <p:cNvSpPr txBox="1"/>
          <p:nvPr/>
        </p:nvSpPr>
        <p:spPr>
          <a:xfrm>
            <a:off x="8714047" y="4580532"/>
            <a:ext cx="3204931" cy="1159292"/>
          </a:xfrm>
          <a:prstGeom prst="rect">
            <a:avLst/>
          </a:prstGeom>
          <a:noFill/>
        </p:spPr>
        <p:txBody>
          <a:bodyPr wrap="square">
            <a:spAutoFit/>
          </a:bodyPr>
          <a:lstStyle/>
          <a:p>
            <a:pPr>
              <a:lnSpc>
                <a:spcPct val="150000"/>
              </a:lnSpc>
              <a:spcAft>
                <a:spcPts val="800"/>
              </a:spcAft>
            </a:pPr>
            <a:r>
              <a:rPr lang="en-GB" sz="1600" b="1" dirty="0">
                <a:effectLst/>
                <a:latin typeface="Roboto" panose="02000000000000000000" pitchFamily="2" charset="0"/>
                <a:ea typeface="Roboto" panose="02000000000000000000" pitchFamily="2" charset="0"/>
              </a:rPr>
              <a:t>£400 could provide training in all kinds of technologies such as the keyhole garden.</a:t>
            </a:r>
          </a:p>
        </p:txBody>
      </p:sp>
      <p:sp>
        <p:nvSpPr>
          <p:cNvPr id="13" name="TextBox 12">
            <a:extLst>
              <a:ext uri="{FF2B5EF4-FFF2-40B4-BE49-F238E27FC236}">
                <a16:creationId xmlns:a16="http://schemas.microsoft.com/office/drawing/2014/main" id="{B31B0847-BBCC-8C2C-0469-2FDB59BA4899}"/>
              </a:ext>
            </a:extLst>
          </p:cNvPr>
          <p:cNvSpPr txBox="1"/>
          <p:nvPr/>
        </p:nvSpPr>
        <p:spPr>
          <a:xfrm>
            <a:off x="2754558" y="6133990"/>
            <a:ext cx="9210261" cy="646331"/>
          </a:xfrm>
          <a:prstGeom prst="rect">
            <a:avLst/>
          </a:prstGeom>
          <a:noFill/>
        </p:spPr>
        <p:txBody>
          <a:bodyPr wrap="square">
            <a:spAutoFit/>
          </a:bodyPr>
          <a:lstStyle/>
          <a:p>
            <a:r>
              <a:rPr lang="en-GB" b="1" dirty="0">
                <a:solidFill>
                  <a:schemeClr val="bg1"/>
                </a:solidFill>
                <a:latin typeface="Roboto" panose="02000000000000000000" pitchFamily="2" charset="0"/>
                <a:ea typeface="Roboto" panose="02000000000000000000" pitchFamily="2" charset="0"/>
              </a:rPr>
              <a:t>Find out how you can give the gift of education this Christmas </a:t>
            </a:r>
          </a:p>
          <a:p>
            <a:r>
              <a:rPr lang="en-GB" b="1" dirty="0">
                <a:solidFill>
                  <a:schemeClr val="bg1"/>
                </a:solidFill>
                <a:latin typeface="Roboto" panose="02000000000000000000" pitchFamily="2" charset="0"/>
                <a:ea typeface="Roboto" panose="02000000000000000000" pitchFamily="2" charset="0"/>
              </a:rPr>
              <a:t>ri</a:t>
            </a:r>
            <a:r>
              <a:rPr lang="en-GB" sz="1800" b="1" dirty="0">
                <a:solidFill>
                  <a:schemeClr val="bg1"/>
                </a:solidFill>
                <a:effectLst/>
                <a:latin typeface="Roboto" panose="02000000000000000000" pitchFamily="2" charset="0"/>
                <a:ea typeface="Roboto" panose="02000000000000000000" pitchFamily="2" charset="0"/>
              </a:rPr>
              <a:t>ppleeffect.org/</a:t>
            </a:r>
            <a:r>
              <a:rPr lang="en-GB" b="1" dirty="0">
                <a:solidFill>
                  <a:schemeClr val="bg1"/>
                </a:solidFill>
                <a:latin typeface="Roboto" panose="02000000000000000000" pitchFamily="2" charset="0"/>
                <a:ea typeface="Roboto" panose="02000000000000000000" pitchFamily="2" charset="0"/>
              </a:rPr>
              <a:t>church-</a:t>
            </a:r>
            <a:r>
              <a:rPr lang="en-GB" b="1" dirty="0" err="1">
                <a:solidFill>
                  <a:schemeClr val="bg1"/>
                </a:solidFill>
                <a:latin typeface="Roboto" panose="02000000000000000000" pitchFamily="2" charset="0"/>
                <a:ea typeface="Roboto" panose="02000000000000000000" pitchFamily="2" charset="0"/>
              </a:rPr>
              <a:t>xmas</a:t>
            </a:r>
            <a:endParaRPr lang="en-GB" dirty="0">
              <a:solidFill>
                <a:schemeClr val="bg1"/>
              </a:solidFill>
            </a:endParaRPr>
          </a:p>
        </p:txBody>
      </p:sp>
      <p:pic>
        <p:nvPicPr>
          <p:cNvPr id="12" name="Picture 11" descr="A child holding a gallon of water&#10;&#10;Description automatically generated">
            <a:extLst>
              <a:ext uri="{FF2B5EF4-FFF2-40B4-BE49-F238E27FC236}">
                <a16:creationId xmlns:a16="http://schemas.microsoft.com/office/drawing/2014/main" id="{481E78DB-7FD1-A02E-2335-9C713F13E7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4047" y="1189951"/>
            <a:ext cx="2920910" cy="3360598"/>
          </a:xfrm>
          <a:prstGeom prst="rect">
            <a:avLst/>
          </a:prstGeom>
        </p:spPr>
      </p:pic>
      <p:pic>
        <p:nvPicPr>
          <p:cNvPr id="15" name="Picture 14" descr="A black and white sign with white text&#10;&#10;Description automatically generated">
            <a:extLst>
              <a:ext uri="{FF2B5EF4-FFF2-40B4-BE49-F238E27FC236}">
                <a16:creationId xmlns:a16="http://schemas.microsoft.com/office/drawing/2014/main" id="{6E301F80-3493-FB87-2F64-6FE47D618F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9290" y="121378"/>
            <a:ext cx="1316691" cy="688077"/>
          </a:xfrm>
          <a:prstGeom prst="rect">
            <a:avLst/>
          </a:prstGeom>
        </p:spPr>
      </p:pic>
      <p:pic>
        <p:nvPicPr>
          <p:cNvPr id="6" name="Picture 5">
            <a:extLst>
              <a:ext uri="{FF2B5EF4-FFF2-40B4-BE49-F238E27FC236}">
                <a16:creationId xmlns:a16="http://schemas.microsoft.com/office/drawing/2014/main" id="{A7D77D91-C9AE-5E78-8ABB-51AEC72C1A97}"/>
              </a:ext>
            </a:extLst>
          </p:cNvPr>
          <p:cNvPicPr>
            <a:picLocks noChangeAspect="1"/>
          </p:cNvPicPr>
          <p:nvPr/>
        </p:nvPicPr>
        <p:blipFill>
          <a:blip r:embed="rId6"/>
          <a:srcRect l="33114" r="15475"/>
          <a:stretch>
            <a:fillRect/>
          </a:stretch>
        </p:blipFill>
        <p:spPr>
          <a:xfrm>
            <a:off x="557042" y="1135013"/>
            <a:ext cx="2811211" cy="3258005"/>
          </a:xfrm>
          <a:prstGeom prst="rect">
            <a:avLst/>
          </a:prstGeom>
        </p:spPr>
      </p:pic>
      <p:pic>
        <p:nvPicPr>
          <p:cNvPr id="14" name="Picture 13">
            <a:extLst>
              <a:ext uri="{FF2B5EF4-FFF2-40B4-BE49-F238E27FC236}">
                <a16:creationId xmlns:a16="http://schemas.microsoft.com/office/drawing/2014/main" id="{499C0840-1EF1-33A1-C9D1-9BE0A8678DE1}"/>
              </a:ext>
            </a:extLst>
          </p:cNvPr>
          <p:cNvPicPr>
            <a:picLocks noChangeAspect="1"/>
          </p:cNvPicPr>
          <p:nvPr/>
        </p:nvPicPr>
        <p:blipFill>
          <a:blip r:embed="rId7"/>
          <a:stretch>
            <a:fillRect/>
          </a:stretch>
        </p:blipFill>
        <p:spPr>
          <a:xfrm>
            <a:off x="4190865" y="1200326"/>
            <a:ext cx="3298017" cy="3258005"/>
          </a:xfrm>
          <a:prstGeom prst="rect">
            <a:avLst/>
          </a:prstGeom>
        </p:spPr>
      </p:pic>
    </p:spTree>
    <p:extLst>
      <p:ext uri="{BB962C8B-B14F-4D97-AF65-F5344CB8AC3E}">
        <p14:creationId xmlns:p14="http://schemas.microsoft.com/office/powerpoint/2010/main" val="4007891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DCE40-705A-8FC7-7E38-973C1914681E}"/>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0574F7DA-D6C2-BCDB-5D43-7C6498AF5180}"/>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A4844A59-B27B-532B-3F4C-B7EEAEBED0D6}"/>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47677BA-2087-A5EC-D492-622FAA423180}"/>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2" name="Picture 13">
              <a:extLst>
                <a:ext uri="{FF2B5EF4-FFF2-40B4-BE49-F238E27FC236}">
                  <a16:creationId xmlns:a16="http://schemas.microsoft.com/office/drawing/2014/main" id="{389198C8-5B17-16AA-1AD2-7C92C5F17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F65BDD89-D6E0-972D-2A48-4A41D3419D67}"/>
              </a:ext>
            </a:extLst>
          </p:cNvPr>
          <p:cNvSpPr txBox="1">
            <a:spLocks noChangeArrowheads="1"/>
          </p:cNvSpPr>
          <p:nvPr/>
        </p:nvSpPr>
        <p:spPr bwMode="auto">
          <a:xfrm>
            <a:off x="400051" y="245388"/>
            <a:ext cx="1110840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sz="3200" b="1" dirty="0">
                <a:solidFill>
                  <a:schemeClr val="bg1"/>
                </a:solidFill>
                <a:latin typeface="+mn-lt"/>
                <a:cs typeface="Arial" panose="020B0604020202020204" pitchFamily="34" charset="0"/>
              </a:rPr>
              <a:t>How your church can help</a:t>
            </a:r>
            <a:endParaRPr lang="en-US" altLang="en-US" sz="3200" dirty="0">
              <a:solidFill>
                <a:schemeClr val="bg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2" name="TextBox 1">
            <a:extLst>
              <a:ext uri="{FF2B5EF4-FFF2-40B4-BE49-F238E27FC236}">
                <a16:creationId xmlns:a16="http://schemas.microsoft.com/office/drawing/2014/main" id="{63D3B305-D4C4-3C62-D01C-1A5CB559EC58}"/>
              </a:ext>
            </a:extLst>
          </p:cNvPr>
          <p:cNvSpPr txBox="1"/>
          <p:nvPr/>
        </p:nvSpPr>
        <p:spPr>
          <a:xfrm>
            <a:off x="847618" y="1508214"/>
            <a:ext cx="10782967" cy="3662541"/>
          </a:xfrm>
          <a:prstGeom prst="rect">
            <a:avLst/>
          </a:prstGeom>
          <a:noFill/>
        </p:spPr>
        <p:txBody>
          <a:bodyPr wrap="square">
            <a:spAutoFit/>
          </a:bodyPr>
          <a:lstStyle/>
          <a:p>
            <a:pPr>
              <a:lnSpc>
                <a:spcPct val="150000"/>
              </a:lnSpc>
              <a:spcAft>
                <a:spcPts val="800"/>
              </a:spcAft>
            </a:pPr>
            <a:r>
              <a:rPr lang="en-GB" sz="2800" b="1" dirty="0">
                <a:solidFill>
                  <a:srgbClr val="242424"/>
                </a:solidFill>
                <a:effectLst/>
                <a:latin typeface="Roboto" panose="02000000000000000000" pitchFamily="2" charset="0"/>
                <a:ea typeface="Roboto" panose="02000000000000000000" pitchFamily="2" charset="0"/>
              </a:rPr>
              <a:t>You could:</a:t>
            </a:r>
          </a:p>
          <a:p>
            <a:pPr marL="457200" indent="-457200">
              <a:lnSpc>
                <a:spcPct val="150000"/>
              </a:lnSpc>
              <a:spcAft>
                <a:spcPts val="800"/>
              </a:spcAft>
              <a:buFont typeface="Arial" panose="020B0604020202020204" pitchFamily="34" charset="0"/>
              <a:buChar char="•"/>
            </a:pPr>
            <a:r>
              <a:rPr lang="en-GB" sz="2800" b="1" dirty="0">
                <a:solidFill>
                  <a:srgbClr val="242424"/>
                </a:solidFill>
                <a:latin typeface="Roboto" panose="02000000000000000000" pitchFamily="2" charset="0"/>
                <a:ea typeface="Roboto" panose="02000000000000000000" pitchFamily="2" charset="0"/>
              </a:rPr>
              <a:t>D</a:t>
            </a:r>
            <a:r>
              <a:rPr lang="en-GB" sz="2800" b="1" dirty="0">
                <a:solidFill>
                  <a:srgbClr val="242424"/>
                </a:solidFill>
                <a:effectLst/>
                <a:latin typeface="Roboto" panose="02000000000000000000" pitchFamily="2" charset="0"/>
                <a:ea typeface="Roboto" panose="02000000000000000000" pitchFamily="2" charset="0"/>
              </a:rPr>
              <a:t>onate your Christmas collection</a:t>
            </a:r>
          </a:p>
          <a:p>
            <a:pPr marL="457200" indent="-457200">
              <a:lnSpc>
                <a:spcPct val="150000"/>
              </a:lnSpc>
              <a:spcAft>
                <a:spcPts val="800"/>
              </a:spcAft>
              <a:buFont typeface="Arial" panose="020B0604020202020204" pitchFamily="34" charset="0"/>
              <a:buChar char="•"/>
            </a:pPr>
            <a:r>
              <a:rPr lang="en-GB" sz="2800" b="1" dirty="0">
                <a:solidFill>
                  <a:srgbClr val="242424"/>
                </a:solidFill>
                <a:latin typeface="Roboto" panose="02000000000000000000" pitchFamily="2" charset="0"/>
                <a:ea typeface="Roboto" panose="02000000000000000000" pitchFamily="2" charset="0"/>
              </a:rPr>
              <a:t>Host a Christmas carol service evening</a:t>
            </a:r>
          </a:p>
          <a:p>
            <a:pPr marL="457200" indent="-457200">
              <a:lnSpc>
                <a:spcPct val="150000"/>
              </a:lnSpc>
              <a:spcAft>
                <a:spcPts val="800"/>
              </a:spcAft>
              <a:buFont typeface="Arial" panose="020B0604020202020204" pitchFamily="34" charset="0"/>
              <a:buChar char="•"/>
            </a:pPr>
            <a:r>
              <a:rPr lang="en-GB" sz="2800" b="1" dirty="0">
                <a:solidFill>
                  <a:srgbClr val="242424"/>
                </a:solidFill>
                <a:latin typeface="Roboto" panose="02000000000000000000" pitchFamily="2" charset="0"/>
                <a:ea typeface="Roboto" panose="02000000000000000000" pitchFamily="2" charset="0"/>
              </a:rPr>
              <a:t>Donate to a whole church Christmas card for everyone to sign</a:t>
            </a:r>
          </a:p>
          <a:p>
            <a:pPr marL="457200" indent="-457200">
              <a:lnSpc>
                <a:spcPct val="150000"/>
              </a:lnSpc>
              <a:spcAft>
                <a:spcPts val="800"/>
              </a:spcAft>
              <a:buFont typeface="Arial" panose="020B0604020202020204" pitchFamily="34" charset="0"/>
              <a:buChar char="•"/>
            </a:pPr>
            <a:endParaRPr lang="en-GB" sz="2800" b="1" dirty="0">
              <a:solidFill>
                <a:srgbClr val="242424"/>
              </a:solidFill>
              <a:effectLst/>
              <a:latin typeface="Roboto" panose="02000000000000000000" pitchFamily="2" charset="0"/>
              <a:ea typeface="Roboto" panose="02000000000000000000" pitchFamily="2" charset="0"/>
            </a:endParaRPr>
          </a:p>
        </p:txBody>
      </p:sp>
      <p:sp>
        <p:nvSpPr>
          <p:cNvPr id="13" name="TextBox 12">
            <a:extLst>
              <a:ext uri="{FF2B5EF4-FFF2-40B4-BE49-F238E27FC236}">
                <a16:creationId xmlns:a16="http://schemas.microsoft.com/office/drawing/2014/main" id="{B31B0847-BBCC-8C2C-0469-2FDB59BA4899}"/>
              </a:ext>
            </a:extLst>
          </p:cNvPr>
          <p:cNvSpPr txBox="1"/>
          <p:nvPr/>
        </p:nvSpPr>
        <p:spPr>
          <a:xfrm>
            <a:off x="2754558" y="6133990"/>
            <a:ext cx="9210261" cy="646331"/>
          </a:xfrm>
          <a:prstGeom prst="rect">
            <a:avLst/>
          </a:prstGeom>
          <a:noFill/>
        </p:spPr>
        <p:txBody>
          <a:bodyPr wrap="square">
            <a:spAutoFit/>
          </a:bodyPr>
          <a:lstStyle/>
          <a:p>
            <a:r>
              <a:rPr lang="en-GB" b="1" dirty="0">
                <a:solidFill>
                  <a:schemeClr val="bg1"/>
                </a:solidFill>
                <a:latin typeface="Roboto" panose="02000000000000000000" pitchFamily="2" charset="0"/>
                <a:ea typeface="Roboto" panose="02000000000000000000" pitchFamily="2" charset="0"/>
              </a:rPr>
              <a:t>Find out how you can give the gift of education this Christmas </a:t>
            </a:r>
          </a:p>
          <a:p>
            <a:r>
              <a:rPr lang="en-GB" b="1" dirty="0">
                <a:solidFill>
                  <a:schemeClr val="bg1"/>
                </a:solidFill>
                <a:latin typeface="Roboto" panose="02000000000000000000" pitchFamily="2" charset="0"/>
                <a:ea typeface="Roboto" panose="02000000000000000000" pitchFamily="2" charset="0"/>
              </a:rPr>
              <a:t>ri</a:t>
            </a:r>
            <a:r>
              <a:rPr lang="en-GB" sz="1800" b="1" dirty="0">
                <a:solidFill>
                  <a:schemeClr val="bg1"/>
                </a:solidFill>
                <a:effectLst/>
                <a:latin typeface="Roboto" panose="02000000000000000000" pitchFamily="2" charset="0"/>
                <a:ea typeface="Roboto" panose="02000000000000000000" pitchFamily="2" charset="0"/>
              </a:rPr>
              <a:t>ppleeffect.org/</a:t>
            </a:r>
            <a:r>
              <a:rPr lang="en-GB" b="1" dirty="0">
                <a:solidFill>
                  <a:schemeClr val="bg1"/>
                </a:solidFill>
                <a:latin typeface="Roboto" panose="02000000000000000000" pitchFamily="2" charset="0"/>
                <a:ea typeface="Roboto" panose="02000000000000000000" pitchFamily="2" charset="0"/>
              </a:rPr>
              <a:t>church-</a:t>
            </a:r>
            <a:r>
              <a:rPr lang="en-GB" b="1" dirty="0" err="1">
                <a:solidFill>
                  <a:schemeClr val="bg1"/>
                </a:solidFill>
                <a:latin typeface="Roboto" panose="02000000000000000000" pitchFamily="2" charset="0"/>
                <a:ea typeface="Roboto" panose="02000000000000000000" pitchFamily="2" charset="0"/>
              </a:rPr>
              <a:t>xmas</a:t>
            </a:r>
            <a:endParaRPr lang="en-GB" dirty="0">
              <a:solidFill>
                <a:schemeClr val="bg1"/>
              </a:solidFill>
            </a:endParaRPr>
          </a:p>
        </p:txBody>
      </p:sp>
      <p:pic>
        <p:nvPicPr>
          <p:cNvPr id="5" name="Picture 4" descr="A black and white sign with white text&#10;&#10;Description automatically generated">
            <a:extLst>
              <a:ext uri="{FF2B5EF4-FFF2-40B4-BE49-F238E27FC236}">
                <a16:creationId xmlns:a16="http://schemas.microsoft.com/office/drawing/2014/main" id="{F286CBCE-FB50-ED03-1442-3B857204AF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1818" y="107403"/>
            <a:ext cx="1316691" cy="688077"/>
          </a:xfrm>
          <a:prstGeom prst="rect">
            <a:avLst/>
          </a:prstGeom>
        </p:spPr>
      </p:pic>
    </p:spTree>
    <p:extLst>
      <p:ext uri="{BB962C8B-B14F-4D97-AF65-F5344CB8AC3E}">
        <p14:creationId xmlns:p14="http://schemas.microsoft.com/office/powerpoint/2010/main" val="2811709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DCE40-705A-8FC7-7E38-973C1914681E}"/>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0574F7DA-D6C2-BCDB-5D43-7C6498AF5180}"/>
              </a:ext>
            </a:extLst>
          </p:cNvPr>
          <p:cNvGrpSpPr>
            <a:grpSpLocks/>
          </p:cNvGrpSpPr>
          <p:nvPr/>
        </p:nvGrpSpPr>
        <p:grpSpPr bwMode="auto">
          <a:xfrm>
            <a:off x="0" y="-15807"/>
            <a:ext cx="12192000" cy="6878641"/>
            <a:chOff x="0" y="0"/>
            <a:chExt cx="12192000" cy="6879020"/>
          </a:xfrm>
        </p:grpSpPr>
        <p:sp>
          <p:nvSpPr>
            <p:cNvPr id="4" name="Rectangle 3">
              <a:extLst>
                <a:ext uri="{FF2B5EF4-FFF2-40B4-BE49-F238E27FC236}">
                  <a16:creationId xmlns:a16="http://schemas.microsoft.com/office/drawing/2014/main" id="{A4844A59-B27B-532B-3F4C-B7EEAEBED0D6}"/>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47677BA-2087-A5EC-D492-622FAA423180}"/>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2" name="Picture 13">
              <a:extLst>
                <a:ext uri="{FF2B5EF4-FFF2-40B4-BE49-F238E27FC236}">
                  <a16:creationId xmlns:a16="http://schemas.microsoft.com/office/drawing/2014/main" id="{389198C8-5B17-16AA-1AD2-7C92C5F17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F65BDD89-D6E0-972D-2A48-4A41D3419D67}"/>
              </a:ext>
            </a:extLst>
          </p:cNvPr>
          <p:cNvSpPr txBox="1">
            <a:spLocks noChangeArrowheads="1"/>
          </p:cNvSpPr>
          <p:nvPr/>
        </p:nvSpPr>
        <p:spPr bwMode="auto">
          <a:xfrm>
            <a:off x="400051" y="245388"/>
            <a:ext cx="10114494"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a:buNone/>
            </a:pPr>
            <a:r>
              <a:rPr lang="en-GB" b="1" dirty="0">
                <a:solidFill>
                  <a:schemeClr val="bg1"/>
                </a:solidFill>
                <a:latin typeface="Calibri"/>
                <a:cs typeface="Calibri"/>
              </a:rPr>
              <a:t>Thank you for choosing to support Ripple Effect this Christmas!</a:t>
            </a:r>
            <a:endParaRPr lang="en-GB" b="1" i="0" u="none" strike="noStrike" baseline="0" dirty="0">
              <a:solidFill>
                <a:schemeClr val="bg1"/>
              </a:solidFill>
              <a:latin typeface="Calibri"/>
              <a:cs typeface="Calibri"/>
            </a:endParaRPr>
          </a:p>
        </p:txBody>
      </p:sp>
      <p:pic>
        <p:nvPicPr>
          <p:cNvPr id="3" name="Picture 2" descr="A black and white sign with white text&#10;&#10;Description automatically generated">
            <a:extLst>
              <a:ext uri="{FF2B5EF4-FFF2-40B4-BE49-F238E27FC236}">
                <a16:creationId xmlns:a16="http://schemas.microsoft.com/office/drawing/2014/main" id="{5CC93C24-95F7-2206-D5E2-B8AC6F05A2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1818" y="107403"/>
            <a:ext cx="1316691" cy="688077"/>
          </a:xfrm>
          <a:prstGeom prst="rect">
            <a:avLst/>
          </a:prstGeom>
        </p:spPr>
      </p:pic>
      <p:sp>
        <p:nvSpPr>
          <p:cNvPr id="13" name="TextBox 12">
            <a:extLst>
              <a:ext uri="{FF2B5EF4-FFF2-40B4-BE49-F238E27FC236}">
                <a16:creationId xmlns:a16="http://schemas.microsoft.com/office/drawing/2014/main" id="{B31B0847-BBCC-8C2C-0469-2FDB59BA4899}"/>
              </a:ext>
            </a:extLst>
          </p:cNvPr>
          <p:cNvSpPr txBox="1"/>
          <p:nvPr/>
        </p:nvSpPr>
        <p:spPr>
          <a:xfrm>
            <a:off x="2636769" y="6146755"/>
            <a:ext cx="8516592" cy="646331"/>
          </a:xfrm>
          <a:prstGeom prst="rect">
            <a:avLst/>
          </a:prstGeom>
          <a:noFill/>
        </p:spPr>
        <p:txBody>
          <a:bodyPr wrap="square">
            <a:spAutoFit/>
          </a:bodyPr>
          <a:lstStyle/>
          <a:p>
            <a:r>
              <a:rPr lang="en-GB" b="1" dirty="0">
                <a:solidFill>
                  <a:schemeClr val="bg1"/>
                </a:solidFill>
                <a:latin typeface="Roboto" panose="02000000000000000000" pitchFamily="2" charset="0"/>
                <a:ea typeface="Roboto" panose="02000000000000000000" pitchFamily="2" charset="0"/>
              </a:rPr>
              <a:t>Find out how you can give the gift of education this Christmas ri</a:t>
            </a:r>
            <a:r>
              <a:rPr lang="en-GB" sz="1800" b="1" dirty="0">
                <a:solidFill>
                  <a:schemeClr val="bg1"/>
                </a:solidFill>
                <a:effectLst/>
                <a:latin typeface="Roboto" panose="02000000000000000000" pitchFamily="2" charset="0"/>
                <a:ea typeface="Roboto" panose="02000000000000000000" pitchFamily="2" charset="0"/>
              </a:rPr>
              <a:t>ppleeffect.org/</a:t>
            </a:r>
            <a:r>
              <a:rPr lang="en-GB" b="1" dirty="0">
                <a:solidFill>
                  <a:schemeClr val="bg1"/>
                </a:solidFill>
                <a:latin typeface="Roboto" panose="02000000000000000000" pitchFamily="2" charset="0"/>
                <a:ea typeface="Roboto" panose="02000000000000000000" pitchFamily="2" charset="0"/>
              </a:rPr>
              <a:t>church-</a:t>
            </a:r>
            <a:r>
              <a:rPr lang="en-GB" b="1" dirty="0" err="1">
                <a:solidFill>
                  <a:schemeClr val="bg1"/>
                </a:solidFill>
                <a:latin typeface="Roboto" panose="02000000000000000000" pitchFamily="2" charset="0"/>
                <a:ea typeface="Roboto" panose="02000000000000000000" pitchFamily="2" charset="0"/>
              </a:rPr>
              <a:t>xmas</a:t>
            </a:r>
            <a:endParaRPr lang="en-GB" dirty="0">
              <a:solidFill>
                <a:schemeClr val="bg1"/>
              </a:solidFill>
            </a:endParaRPr>
          </a:p>
        </p:txBody>
      </p:sp>
      <p:pic>
        <p:nvPicPr>
          <p:cNvPr id="2" name="Picture 1">
            <a:extLst>
              <a:ext uri="{FF2B5EF4-FFF2-40B4-BE49-F238E27FC236}">
                <a16:creationId xmlns:a16="http://schemas.microsoft.com/office/drawing/2014/main" id="{7FC336A2-785D-FF8C-0931-695294FC3AA9}"/>
              </a:ext>
            </a:extLst>
          </p:cNvPr>
          <p:cNvPicPr>
            <a:picLocks noChangeAspect="1"/>
          </p:cNvPicPr>
          <p:nvPr/>
        </p:nvPicPr>
        <p:blipFill rotWithShape="1">
          <a:blip r:embed="rId5">
            <a:extLst>
              <a:ext uri="{28A0092B-C50C-407E-A947-70E740481C1C}">
                <a14:useLocalDpi xmlns:a14="http://schemas.microsoft.com/office/drawing/2010/main" val="0"/>
              </a:ext>
            </a:extLst>
          </a:blip>
          <a:srcRect l="-1229"/>
          <a:stretch/>
        </p:blipFill>
        <p:spPr>
          <a:xfrm>
            <a:off x="-138655" y="944569"/>
            <a:ext cx="12330655" cy="5142034"/>
          </a:xfrm>
          <a:prstGeom prst="rect">
            <a:avLst/>
          </a:prstGeom>
        </p:spPr>
      </p:pic>
      <p:sp>
        <p:nvSpPr>
          <p:cNvPr id="5" name="TextBox 4">
            <a:extLst>
              <a:ext uri="{FF2B5EF4-FFF2-40B4-BE49-F238E27FC236}">
                <a16:creationId xmlns:a16="http://schemas.microsoft.com/office/drawing/2014/main" id="{0D942BFE-F9A0-A9A6-9A76-0658866DFAFB}"/>
              </a:ext>
            </a:extLst>
          </p:cNvPr>
          <p:cNvSpPr txBox="1"/>
          <p:nvPr/>
        </p:nvSpPr>
        <p:spPr>
          <a:xfrm>
            <a:off x="141357" y="5585791"/>
            <a:ext cx="330641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chemeClr val="bg1"/>
                </a:solidFill>
                <a:latin typeface="Roboto"/>
              </a:rPr>
              <a:t>Ripple Effect farmers, Uganda</a:t>
            </a:r>
            <a:endParaRPr lang="en-US" b="1" dirty="0">
              <a:solidFill>
                <a:schemeClr val="bg1"/>
              </a:solidFill>
              <a:cs typeface="Calibri" panose="020F0502020204030204"/>
            </a:endParaRPr>
          </a:p>
        </p:txBody>
      </p:sp>
    </p:spTree>
    <p:extLst>
      <p:ext uri="{BB962C8B-B14F-4D97-AF65-F5344CB8AC3E}">
        <p14:creationId xmlns:p14="http://schemas.microsoft.com/office/powerpoint/2010/main" val="1036230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sz="2800" b="1">
                <a:solidFill>
                  <a:schemeClr val="bg1"/>
                </a:solidFill>
                <a:latin typeface="Arial" panose="020B0604020202020204" pitchFamily="34" charset="0"/>
                <a:cs typeface="Arial" panose="020B0604020202020204" pitchFamily="34" charset="0"/>
              </a:rPr>
              <a:t>Where we work</a:t>
            </a:r>
          </a:p>
          <a:p>
            <a:pPr eaLnBrk="1" hangingPunct="1">
              <a:lnSpc>
                <a:spcPct val="100000"/>
              </a:lnSpc>
              <a:spcBef>
                <a:spcPct val="0"/>
              </a:spcBef>
              <a:buFontTx/>
              <a:buNone/>
            </a:pPr>
            <a:endParaRPr lang="en-US" altLang="en-US">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2" name="Picture 1" descr="Map&#10;&#10;Description automatically generated">
            <a:extLst>
              <a:ext uri="{FF2B5EF4-FFF2-40B4-BE49-F238E27FC236}">
                <a16:creationId xmlns:a16="http://schemas.microsoft.com/office/drawing/2014/main" id="{4F84E134-830C-436D-E07B-FBCF16CB8F35}"/>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527378" y="-383407"/>
            <a:ext cx="7394589" cy="7236645"/>
          </a:xfrm>
          <a:prstGeom prst="rect">
            <a:avLst/>
          </a:prstGeom>
        </p:spPr>
      </p:pic>
    </p:spTree>
    <p:extLst>
      <p:ext uri="{BB962C8B-B14F-4D97-AF65-F5344CB8AC3E}">
        <p14:creationId xmlns:p14="http://schemas.microsoft.com/office/powerpoint/2010/main" val="803860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b="1">
                <a:solidFill>
                  <a:schemeClr val="bg1"/>
                </a:solidFill>
                <a:latin typeface="Arial" panose="020B0604020202020204" pitchFamily="34" charset="0"/>
                <a:cs typeface="Arial" panose="020B0604020202020204" pitchFamily="34" charset="0"/>
              </a:rPr>
              <a:t>The three strands of our work</a:t>
            </a:r>
            <a:endParaRPr lang="en-GB" sz="2800" b="1">
              <a:solidFill>
                <a:schemeClr val="bg1"/>
              </a:solidFill>
              <a:latin typeface="Arial" panose="020B0604020202020204" pitchFamily="34" charset="0"/>
              <a:cs typeface="Arial" panose="020B0604020202020204" pitchFamily="34" charset="0"/>
            </a:endParaRPr>
          </a:p>
          <a:p>
            <a:pPr eaLnBrk="1" hangingPunct="1">
              <a:lnSpc>
                <a:spcPct val="100000"/>
              </a:lnSpc>
              <a:spcBef>
                <a:spcPct val="0"/>
              </a:spcBef>
              <a:buFontTx/>
              <a:buNone/>
            </a:pPr>
            <a:endParaRPr lang="en-US" altLang="en-US">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9" name="Picture 8" descr="A picture containing striped, person&#10;&#10;Description automatically generated">
            <a:extLst>
              <a:ext uri="{FF2B5EF4-FFF2-40B4-BE49-F238E27FC236}">
                <a16:creationId xmlns:a16="http://schemas.microsoft.com/office/drawing/2014/main" id="{D62FB96C-3197-8FB5-D2E3-02C47F7AE1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1820" y="1421907"/>
            <a:ext cx="4330180" cy="4061044"/>
          </a:xfrm>
          <a:prstGeom prst="rect">
            <a:avLst/>
          </a:prstGeom>
        </p:spPr>
      </p:pic>
      <p:pic>
        <p:nvPicPr>
          <p:cNvPr id="2" name="Picture 1">
            <a:extLst>
              <a:ext uri="{FF2B5EF4-FFF2-40B4-BE49-F238E27FC236}">
                <a16:creationId xmlns:a16="http://schemas.microsoft.com/office/drawing/2014/main" id="{036C7EA2-3098-37E4-60BB-B1185B79D0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25876"/>
            <a:ext cx="4040408" cy="4040408"/>
          </a:xfrm>
          <a:prstGeom prst="rect">
            <a:avLst/>
          </a:prstGeom>
        </p:spPr>
      </p:pic>
      <p:pic>
        <p:nvPicPr>
          <p:cNvPr id="11" name="Picture 10" descr="A group of women standing in a garden&#10;&#10;Description automatically generated">
            <a:extLst>
              <a:ext uri="{FF2B5EF4-FFF2-40B4-BE49-F238E27FC236}">
                <a16:creationId xmlns:a16="http://schemas.microsoft.com/office/drawing/2014/main" id="{4F0D4A19-98FB-2EBE-EC8E-68A2C34820EF}"/>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040408" y="1421906"/>
            <a:ext cx="4043416" cy="4043416"/>
          </a:xfrm>
          <a:prstGeom prst="rect">
            <a:avLst/>
          </a:prstGeom>
        </p:spPr>
      </p:pic>
    </p:spTree>
    <p:extLst>
      <p:ext uri="{BB962C8B-B14F-4D97-AF65-F5344CB8AC3E}">
        <p14:creationId xmlns:p14="http://schemas.microsoft.com/office/powerpoint/2010/main" val="215382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holding vegetables in a garden&#10;&#10;Description automatically generated">
            <a:extLst>
              <a:ext uri="{FF2B5EF4-FFF2-40B4-BE49-F238E27FC236}">
                <a16:creationId xmlns:a16="http://schemas.microsoft.com/office/drawing/2014/main" id="{FAA81736-6901-3AA7-329A-58055CE2536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953077"/>
            <a:ext cx="12192000" cy="5900162"/>
          </a:xfrm>
          <a:prstGeom prst="rect">
            <a:avLst/>
          </a:prstGeom>
        </p:spPr>
      </p:pic>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1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a:buNone/>
            </a:pPr>
            <a:r>
              <a:rPr lang="en-GB" sz="2800" b="1">
                <a:solidFill>
                  <a:schemeClr val="bg1"/>
                </a:solidFill>
                <a:latin typeface="Arial" panose="020B0604020202020204" pitchFamily="34" charset="0"/>
                <a:cs typeface="Arial" panose="020B0604020202020204" pitchFamily="34" charset="0"/>
              </a:rPr>
              <a:t>Farming sustainably</a:t>
            </a:r>
          </a:p>
          <a:p>
            <a:pPr eaLnBrk="1" hangingPunct="1">
              <a:lnSpc>
                <a:spcPct val="100000"/>
              </a:lnSpc>
              <a:spcBef>
                <a:spcPct val="0"/>
              </a:spcBef>
              <a:buFontTx/>
              <a:buNone/>
            </a:pPr>
            <a:endParaRPr lang="en-US" altLang="en-US">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sp>
        <p:nvSpPr>
          <p:cNvPr id="6" name="TextBox 5">
            <a:extLst>
              <a:ext uri="{FF2B5EF4-FFF2-40B4-BE49-F238E27FC236}">
                <a16:creationId xmlns:a16="http://schemas.microsoft.com/office/drawing/2014/main" id="{E1C095B2-4082-6FE6-0D4C-4396134E9C15}"/>
              </a:ext>
            </a:extLst>
          </p:cNvPr>
          <p:cNvSpPr txBox="1"/>
          <p:nvPr/>
        </p:nvSpPr>
        <p:spPr>
          <a:xfrm>
            <a:off x="3829882" y="6207204"/>
            <a:ext cx="7059613" cy="519886"/>
          </a:xfrm>
          <a:prstGeom prst="rect">
            <a:avLst/>
          </a:prstGeom>
          <a:noFill/>
        </p:spPr>
        <p:txBody>
          <a:bodyPr wrap="square">
            <a:spAutoFit/>
          </a:bodyPr>
          <a:lstStyle/>
          <a:p>
            <a:pPr>
              <a:lnSpc>
                <a:spcPct val="107000"/>
              </a:lnSpc>
              <a:spcAft>
                <a:spcPts val="800"/>
              </a:spcAft>
            </a:pPr>
            <a:r>
              <a:rPr lang="en-GB" sz="2800" b="1" i="0" err="1">
                <a:solidFill>
                  <a:schemeClr val="bg1"/>
                </a:solidFill>
                <a:effectLst/>
                <a:latin typeface="Arial" panose="020B0604020202020204" pitchFamily="34" charset="0"/>
                <a:cs typeface="Arial" panose="020B0604020202020204" pitchFamily="34" charset="0"/>
              </a:rPr>
              <a:t>Meselech</a:t>
            </a:r>
            <a:r>
              <a:rPr lang="en-GB" sz="2800" b="1">
                <a:solidFill>
                  <a:schemeClr val="bg1"/>
                </a:solidFill>
                <a:effectLst/>
                <a:latin typeface="Arial" panose="020B0604020202020204" pitchFamily="34" charset="0"/>
                <a:ea typeface="Calibri" panose="020F0502020204030204" pitchFamily="34" charset="0"/>
                <a:cs typeface="Arial" panose="020B0604020202020204" pitchFamily="34" charset="0"/>
              </a:rPr>
              <a:t>, Ripple Effect farmer, </a:t>
            </a:r>
            <a:r>
              <a:rPr lang="en-GB" sz="2800" b="1">
                <a:solidFill>
                  <a:schemeClr val="bg1"/>
                </a:solidFill>
                <a:latin typeface="Arial" panose="020B0604020202020204" pitchFamily="34" charset="0"/>
                <a:ea typeface="Calibri" panose="020F0502020204030204" pitchFamily="34" charset="0"/>
                <a:cs typeface="Arial" panose="020B0604020202020204" pitchFamily="34" charset="0"/>
              </a:rPr>
              <a:t>Ethiopia</a:t>
            </a:r>
            <a:endParaRPr lang="en-GB" sz="28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41926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sz="2800" b="1">
                <a:solidFill>
                  <a:schemeClr val="bg1"/>
                </a:solidFill>
                <a:latin typeface="Arial" panose="020B0604020202020204" pitchFamily="34" charset="0"/>
                <a:cs typeface="Arial" panose="020B0604020202020204" pitchFamily="34" charset="0"/>
              </a:rPr>
              <a:t>Gender and social inclusion</a:t>
            </a:r>
          </a:p>
          <a:p>
            <a:pPr eaLnBrk="1" hangingPunct="1">
              <a:lnSpc>
                <a:spcPct val="100000"/>
              </a:lnSpc>
              <a:spcBef>
                <a:spcPct val="0"/>
              </a:spcBef>
              <a:buFontTx/>
              <a:buNone/>
            </a:pPr>
            <a:endParaRPr lang="en-US" altLang="en-US">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6" name="Picture 5" descr="A group of women standing in a garden&#10;&#10;Description automatically generated">
            <a:extLst>
              <a:ext uri="{FF2B5EF4-FFF2-40B4-BE49-F238E27FC236}">
                <a16:creationId xmlns:a16="http://schemas.microsoft.com/office/drawing/2014/main" id="{B7AD9C15-F176-2924-1F5E-ED36E73D141B}"/>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r="-12821"/>
          <a:stretch/>
        </p:blipFill>
        <p:spPr>
          <a:xfrm>
            <a:off x="0" y="953076"/>
            <a:ext cx="13779500" cy="6038388"/>
          </a:xfrm>
          <a:prstGeom prst="rect">
            <a:avLst/>
          </a:prstGeom>
        </p:spPr>
      </p:pic>
      <p:sp>
        <p:nvSpPr>
          <p:cNvPr id="8" name="TextBox 7">
            <a:extLst>
              <a:ext uri="{FF2B5EF4-FFF2-40B4-BE49-F238E27FC236}">
                <a16:creationId xmlns:a16="http://schemas.microsoft.com/office/drawing/2014/main" id="{93006530-E4CD-0954-381B-4E86CE58C8A4}"/>
              </a:ext>
            </a:extLst>
          </p:cNvPr>
          <p:cNvSpPr txBox="1"/>
          <p:nvPr/>
        </p:nvSpPr>
        <p:spPr>
          <a:xfrm>
            <a:off x="6889750" y="1184872"/>
            <a:ext cx="5441118" cy="519886"/>
          </a:xfrm>
          <a:prstGeom prst="rect">
            <a:avLst/>
          </a:prstGeom>
          <a:noFill/>
        </p:spPr>
        <p:txBody>
          <a:bodyPr wrap="square">
            <a:spAutoFit/>
          </a:bodyPr>
          <a:lstStyle/>
          <a:p>
            <a:pPr>
              <a:lnSpc>
                <a:spcPct val="107000"/>
              </a:lnSpc>
              <a:spcAft>
                <a:spcPts val="800"/>
              </a:spcAft>
            </a:pPr>
            <a:r>
              <a:rPr lang="en-GB" sz="2800" b="1">
                <a:solidFill>
                  <a:schemeClr val="bg1"/>
                </a:solidFill>
                <a:effectLst/>
                <a:latin typeface="Arial" panose="020B0604020202020204" pitchFamily="34" charset="0"/>
                <a:ea typeface="Calibri" panose="020F0502020204030204" pitchFamily="34" charset="0"/>
                <a:cs typeface="Arial" panose="020B0604020202020204" pitchFamily="34" charset="0"/>
              </a:rPr>
              <a:t>Ripple Effect farmers, Kenya</a:t>
            </a:r>
          </a:p>
        </p:txBody>
      </p:sp>
    </p:spTree>
    <p:extLst>
      <p:ext uri="{BB962C8B-B14F-4D97-AF65-F5344CB8AC3E}">
        <p14:creationId xmlns:p14="http://schemas.microsoft.com/office/powerpoint/2010/main" val="2341723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sz="2800" b="1">
                <a:solidFill>
                  <a:schemeClr val="bg1"/>
                </a:solidFill>
                <a:latin typeface="Arial" panose="020B0604020202020204" pitchFamily="34" charset="0"/>
                <a:cs typeface="Arial" panose="020B0604020202020204" pitchFamily="34" charset="0"/>
              </a:rPr>
              <a:t>Business skills</a:t>
            </a:r>
          </a:p>
          <a:p>
            <a:pPr eaLnBrk="1" hangingPunct="1">
              <a:lnSpc>
                <a:spcPct val="100000"/>
              </a:lnSpc>
              <a:spcBef>
                <a:spcPct val="0"/>
              </a:spcBef>
              <a:buFontTx/>
              <a:buNone/>
            </a:pPr>
            <a:endParaRPr lang="en-US" altLang="en-US">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2" name="Picture 1" descr="A picture containing striped, person&#10;&#10;Description automatically generated">
            <a:extLst>
              <a:ext uri="{FF2B5EF4-FFF2-40B4-BE49-F238E27FC236}">
                <a16:creationId xmlns:a16="http://schemas.microsoft.com/office/drawing/2014/main" id="{61DCAE5A-3F2A-A6C5-BC31-FA7B190C2C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9216" y="939800"/>
            <a:ext cx="5125961" cy="5125961"/>
          </a:xfrm>
          <a:prstGeom prst="rect">
            <a:avLst/>
          </a:prstGeom>
        </p:spPr>
      </p:pic>
      <p:sp>
        <p:nvSpPr>
          <p:cNvPr id="6" name="TextBox 5">
            <a:extLst>
              <a:ext uri="{FF2B5EF4-FFF2-40B4-BE49-F238E27FC236}">
                <a16:creationId xmlns:a16="http://schemas.microsoft.com/office/drawing/2014/main" id="{3C847072-D2CA-D2C4-E530-83F6674F9B44}"/>
              </a:ext>
            </a:extLst>
          </p:cNvPr>
          <p:cNvSpPr txBox="1"/>
          <p:nvPr/>
        </p:nvSpPr>
        <p:spPr>
          <a:xfrm>
            <a:off x="3630689" y="6207204"/>
            <a:ext cx="8502650" cy="519886"/>
          </a:xfrm>
          <a:prstGeom prst="rect">
            <a:avLst/>
          </a:prstGeom>
          <a:noFill/>
        </p:spPr>
        <p:txBody>
          <a:bodyPr wrap="square">
            <a:spAutoFit/>
          </a:bodyPr>
          <a:lstStyle/>
          <a:p>
            <a:pPr>
              <a:lnSpc>
                <a:spcPct val="107000"/>
              </a:lnSpc>
              <a:spcAft>
                <a:spcPts val="800"/>
              </a:spcAft>
            </a:pPr>
            <a:r>
              <a:rPr lang="en-GB" sz="2800" b="1" err="1">
                <a:solidFill>
                  <a:schemeClr val="bg1"/>
                </a:solidFill>
                <a:latin typeface="Arial" panose="020B0604020202020204" pitchFamily="34" charset="0"/>
                <a:ea typeface="Calibri" panose="020F0502020204030204" pitchFamily="34" charset="0"/>
                <a:cs typeface="Arial" panose="020B0604020202020204" pitchFamily="34" charset="0"/>
              </a:rPr>
              <a:t>Agripine</a:t>
            </a:r>
            <a:r>
              <a:rPr lang="en-GB" sz="2800" b="1">
                <a:solidFill>
                  <a:schemeClr val="bg1"/>
                </a:solidFill>
                <a:effectLst/>
                <a:latin typeface="Arial" panose="020B0604020202020204" pitchFamily="34" charset="0"/>
                <a:ea typeface="Calibri" panose="020F0502020204030204" pitchFamily="34" charset="0"/>
                <a:cs typeface="Arial" panose="020B0604020202020204" pitchFamily="34" charset="0"/>
              </a:rPr>
              <a:t>, Ripple Effect farmer, Burundi</a:t>
            </a:r>
          </a:p>
        </p:txBody>
      </p:sp>
    </p:spTree>
    <p:extLst>
      <p:ext uri="{BB962C8B-B14F-4D97-AF65-F5344CB8AC3E}">
        <p14:creationId xmlns:p14="http://schemas.microsoft.com/office/powerpoint/2010/main" val="3661602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b="1">
                <a:solidFill>
                  <a:schemeClr val="bg1"/>
                </a:solidFill>
                <a:latin typeface="Arial" panose="020B0604020202020204" pitchFamily="34" charset="0"/>
                <a:cs typeface="Arial" panose="020B0604020202020204" pitchFamily="34" charset="0"/>
              </a:rPr>
              <a:t>Our impact</a:t>
            </a:r>
            <a:endParaRPr lang="en-GB" sz="2800" b="1">
              <a:solidFill>
                <a:schemeClr val="bg1"/>
              </a:solidFill>
              <a:latin typeface="Arial" panose="020B0604020202020204" pitchFamily="34" charset="0"/>
              <a:cs typeface="Arial" panose="020B0604020202020204" pitchFamily="34" charset="0"/>
            </a:endParaRPr>
          </a:p>
          <a:p>
            <a:pPr eaLnBrk="1" hangingPunct="1">
              <a:lnSpc>
                <a:spcPct val="100000"/>
              </a:lnSpc>
              <a:spcBef>
                <a:spcPct val="0"/>
              </a:spcBef>
              <a:buFontTx/>
              <a:buNone/>
            </a:pPr>
            <a:endParaRPr lang="en-US" altLang="en-US">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9" name="Picture 8" descr="A banana plantation with green leaves&#10;&#10;Description automatically generated with medium confidence">
            <a:extLst>
              <a:ext uri="{FF2B5EF4-FFF2-40B4-BE49-F238E27FC236}">
                <a16:creationId xmlns:a16="http://schemas.microsoft.com/office/drawing/2014/main" id="{A9B80781-6474-6BB6-D701-BFBF531222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485232"/>
            <a:ext cx="4081122" cy="4081121"/>
          </a:xfrm>
          <a:prstGeom prst="rect">
            <a:avLst/>
          </a:prstGeom>
        </p:spPr>
      </p:pic>
      <p:pic>
        <p:nvPicPr>
          <p:cNvPr id="11" name="Picture 10" descr="A person smiling in front of plants&#10;&#10;Description automatically generated">
            <a:extLst>
              <a:ext uri="{FF2B5EF4-FFF2-40B4-BE49-F238E27FC236}">
                <a16:creationId xmlns:a16="http://schemas.microsoft.com/office/drawing/2014/main" id="{16FA6C95-86E9-EE2A-85F5-6A7F730F8E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1121" y="1485232"/>
            <a:ext cx="4081122" cy="4081122"/>
          </a:xfrm>
          <a:prstGeom prst="rect">
            <a:avLst/>
          </a:prstGeom>
        </p:spPr>
      </p:pic>
      <p:pic>
        <p:nvPicPr>
          <p:cNvPr id="13" name="Picture 12" descr="A group of people standing in front of a building&#10;&#10;Description automatically generated">
            <a:extLst>
              <a:ext uri="{FF2B5EF4-FFF2-40B4-BE49-F238E27FC236}">
                <a16:creationId xmlns:a16="http://schemas.microsoft.com/office/drawing/2014/main" id="{4BEEC565-8128-5CBA-043F-68A20EE31A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2243" y="1485231"/>
            <a:ext cx="4029755" cy="4081122"/>
          </a:xfrm>
          <a:prstGeom prst="rect">
            <a:avLst/>
          </a:prstGeom>
        </p:spPr>
      </p:pic>
    </p:spTree>
    <p:extLst>
      <p:ext uri="{BB962C8B-B14F-4D97-AF65-F5344CB8AC3E}">
        <p14:creationId xmlns:p14="http://schemas.microsoft.com/office/powerpoint/2010/main" val="1203616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DCE40-705A-8FC7-7E38-973C1914681E}"/>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0574F7DA-D6C2-BCDB-5D43-7C6498AF5180}"/>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A4844A59-B27B-532B-3F4C-B7EEAEBED0D6}"/>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47677BA-2087-A5EC-D492-622FAA423180}"/>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2" name="Picture 13">
              <a:extLst>
                <a:ext uri="{FF2B5EF4-FFF2-40B4-BE49-F238E27FC236}">
                  <a16:creationId xmlns:a16="http://schemas.microsoft.com/office/drawing/2014/main" id="{389198C8-5B17-16AA-1AD2-7C92C5F17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F65BDD89-D6E0-972D-2A48-4A41D3419D67}"/>
              </a:ext>
            </a:extLst>
          </p:cNvPr>
          <p:cNvSpPr txBox="1">
            <a:spLocks noChangeArrowheads="1"/>
          </p:cNvSpPr>
          <p:nvPr/>
        </p:nvSpPr>
        <p:spPr bwMode="auto">
          <a:xfrm>
            <a:off x="280781" y="218883"/>
            <a:ext cx="1110840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sz="3000" b="1" dirty="0">
                <a:solidFill>
                  <a:schemeClr val="bg1"/>
                </a:solidFill>
                <a:latin typeface="+mn-lt"/>
                <a:cs typeface="Arial" panose="020B0604020202020204" pitchFamily="34" charset="0"/>
              </a:rPr>
              <a:t>Nahimana’s story</a:t>
            </a:r>
            <a:endParaRPr lang="en-US" altLang="en-US" sz="3000" dirty="0">
              <a:solidFill>
                <a:schemeClr val="bg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000" b="0" i="0" u="none" strike="noStrike" kern="1200" cap="none" spc="0" normalizeH="0" baseline="0" noProof="0" dirty="0">
              <a:ln>
                <a:noFill/>
              </a:ln>
              <a:solidFill>
                <a:prstClr val="white"/>
              </a:solidFill>
              <a:effectLst/>
              <a:uLnTx/>
              <a:uFillTx/>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5CC93C24-95F7-2206-D5E2-B8AC6F05A2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14" name="Picture 13" descr="A person holding a bowl of food&#10;&#10;AI-generated content may be incorrect.">
            <a:extLst>
              <a:ext uri="{FF2B5EF4-FFF2-40B4-BE49-F238E27FC236}">
                <a16:creationId xmlns:a16="http://schemas.microsoft.com/office/drawing/2014/main" id="{FADAC11F-2E1C-6B54-3166-9E1EDCFB0694}"/>
              </a:ext>
            </a:extLst>
          </p:cNvPr>
          <p:cNvPicPr>
            <a:picLocks noChangeAspect="1"/>
          </p:cNvPicPr>
          <p:nvPr/>
        </p:nvPicPr>
        <p:blipFill>
          <a:blip r:embed="rId5"/>
          <a:srcRect b="13635"/>
          <a:stretch>
            <a:fillRect/>
          </a:stretch>
        </p:blipFill>
        <p:spPr>
          <a:xfrm>
            <a:off x="0" y="939801"/>
            <a:ext cx="12191999" cy="5913438"/>
          </a:xfrm>
          <a:prstGeom prst="rect">
            <a:avLst/>
          </a:prstGeom>
        </p:spPr>
      </p:pic>
      <p:sp>
        <p:nvSpPr>
          <p:cNvPr id="15" name="TextBox 14">
            <a:extLst>
              <a:ext uri="{FF2B5EF4-FFF2-40B4-BE49-F238E27FC236}">
                <a16:creationId xmlns:a16="http://schemas.microsoft.com/office/drawing/2014/main" id="{274740F8-1D11-5202-520A-9F8B4DA97AA9}"/>
              </a:ext>
            </a:extLst>
          </p:cNvPr>
          <p:cNvSpPr txBox="1"/>
          <p:nvPr/>
        </p:nvSpPr>
        <p:spPr>
          <a:xfrm>
            <a:off x="9604857" y="628787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rgbClr val="FFFFFF"/>
                </a:solidFill>
                <a:latin typeface="Roboto"/>
              </a:rPr>
              <a:t>Nahimana, Burundi</a:t>
            </a:r>
            <a:endParaRPr lang="en-US" b="1" dirty="0">
              <a:solidFill>
                <a:srgbClr val="FFFFFF"/>
              </a:solidFill>
            </a:endParaRPr>
          </a:p>
        </p:txBody>
      </p:sp>
    </p:spTree>
    <p:extLst>
      <p:ext uri="{BB962C8B-B14F-4D97-AF65-F5344CB8AC3E}">
        <p14:creationId xmlns:p14="http://schemas.microsoft.com/office/powerpoint/2010/main" val="145114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DCE40-705A-8FC7-7E38-973C1914681E}"/>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0574F7DA-D6C2-BCDB-5D43-7C6498AF5180}"/>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A4844A59-B27B-532B-3F4C-B7EEAEBED0D6}"/>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47677BA-2087-A5EC-D492-622FAA423180}"/>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2" name="Picture 13">
              <a:extLst>
                <a:ext uri="{FF2B5EF4-FFF2-40B4-BE49-F238E27FC236}">
                  <a16:creationId xmlns:a16="http://schemas.microsoft.com/office/drawing/2014/main" id="{389198C8-5B17-16AA-1AD2-7C92C5F17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F65BDD89-D6E0-972D-2A48-4A41D3419D67}"/>
              </a:ext>
            </a:extLst>
          </p:cNvPr>
          <p:cNvSpPr txBox="1">
            <a:spLocks noChangeArrowheads="1"/>
          </p:cNvSpPr>
          <p:nvPr/>
        </p:nvSpPr>
        <p:spPr bwMode="auto">
          <a:xfrm>
            <a:off x="280781" y="218883"/>
            <a:ext cx="1110840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sz="3000" b="1" dirty="0">
                <a:solidFill>
                  <a:schemeClr val="bg1"/>
                </a:solidFill>
                <a:latin typeface="+mn-lt"/>
                <a:cs typeface="Arial" panose="020B0604020202020204" pitchFamily="34" charset="0"/>
              </a:rPr>
              <a:t>Nahimana’s story</a:t>
            </a:r>
            <a:endParaRPr kumimoji="0" lang="en-US" altLang="en-US" sz="3000" b="0" i="0" u="none" strike="noStrike" kern="1200" cap="none" spc="0" normalizeH="0" baseline="0" noProof="0" dirty="0">
              <a:ln>
                <a:noFill/>
              </a:ln>
              <a:solidFill>
                <a:prstClr val="white"/>
              </a:solidFill>
              <a:effectLst/>
              <a:uLnTx/>
              <a:uFillTx/>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5CC93C24-95F7-2206-D5E2-B8AC6F05A2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sp>
        <p:nvSpPr>
          <p:cNvPr id="5" name="TextBox 4">
            <a:extLst>
              <a:ext uri="{FF2B5EF4-FFF2-40B4-BE49-F238E27FC236}">
                <a16:creationId xmlns:a16="http://schemas.microsoft.com/office/drawing/2014/main" id="{235DD61D-5EFB-D766-0C61-FF47CFAD1C17}"/>
              </a:ext>
            </a:extLst>
          </p:cNvPr>
          <p:cNvSpPr txBox="1"/>
          <p:nvPr/>
        </p:nvSpPr>
        <p:spPr>
          <a:xfrm>
            <a:off x="183079" y="6278641"/>
            <a:ext cx="6164132" cy="369332"/>
          </a:xfrm>
          <a:prstGeom prst="rect">
            <a:avLst/>
          </a:prstGeom>
          <a:noFill/>
        </p:spPr>
        <p:txBody>
          <a:bodyPr wrap="square">
            <a:spAutoFit/>
          </a:bodyPr>
          <a:lstStyle/>
          <a:p>
            <a:r>
              <a:rPr lang="en-GB" sz="1800" b="1" dirty="0">
                <a:solidFill>
                  <a:schemeClr val="bg1"/>
                </a:solidFill>
                <a:latin typeface="Roboto" panose="02000000000000000000" pitchFamily="2" charset="0"/>
                <a:ea typeface="Roboto" panose="02000000000000000000" pitchFamily="2" charset="0"/>
              </a:rPr>
              <a:t>Edith in her shop</a:t>
            </a:r>
            <a:r>
              <a:rPr lang="en-GB" sz="1800" b="1" i="0" dirty="0">
                <a:solidFill>
                  <a:schemeClr val="bg1"/>
                </a:solidFill>
                <a:effectLst/>
                <a:latin typeface="Roboto" panose="02000000000000000000" pitchFamily="2" charset="0"/>
                <a:ea typeface="Roboto" panose="02000000000000000000" pitchFamily="2" charset="0"/>
              </a:rPr>
              <a:t>, Uganda</a:t>
            </a:r>
            <a:endParaRPr lang="en-GB" sz="1800" b="1" dirty="0">
              <a:solidFill>
                <a:schemeClr val="bg1"/>
              </a:solidFill>
              <a:effectLst/>
              <a:latin typeface="Roboto" panose="02000000000000000000" pitchFamily="2" charset="0"/>
              <a:ea typeface="Roboto" panose="02000000000000000000" pitchFamily="2" charset="0"/>
            </a:endParaRPr>
          </a:p>
        </p:txBody>
      </p:sp>
      <p:pic>
        <p:nvPicPr>
          <p:cNvPr id="8" name="Picture 7" descr="A person and person holding a baby&#10;&#10;AI-generated content may be incorrect.">
            <a:extLst>
              <a:ext uri="{FF2B5EF4-FFF2-40B4-BE49-F238E27FC236}">
                <a16:creationId xmlns:a16="http://schemas.microsoft.com/office/drawing/2014/main" id="{C6E0D831-6211-66D7-898A-3EAE3E5666CA}"/>
              </a:ext>
            </a:extLst>
          </p:cNvPr>
          <p:cNvPicPr>
            <a:picLocks noChangeAspect="1"/>
          </p:cNvPicPr>
          <p:nvPr/>
        </p:nvPicPr>
        <p:blipFill>
          <a:blip r:embed="rId5"/>
          <a:srcRect b="14374"/>
          <a:stretch>
            <a:fillRect/>
          </a:stretch>
        </p:blipFill>
        <p:spPr>
          <a:xfrm>
            <a:off x="0" y="939800"/>
            <a:ext cx="12192000" cy="5913439"/>
          </a:xfrm>
          <a:prstGeom prst="rect">
            <a:avLst/>
          </a:prstGeom>
        </p:spPr>
      </p:pic>
      <p:sp>
        <p:nvSpPr>
          <p:cNvPr id="9" name="TextBox 8">
            <a:extLst>
              <a:ext uri="{FF2B5EF4-FFF2-40B4-BE49-F238E27FC236}">
                <a16:creationId xmlns:a16="http://schemas.microsoft.com/office/drawing/2014/main" id="{A194B61C-F4F8-946B-B1B3-04CE7CCF8685}"/>
              </a:ext>
            </a:extLst>
          </p:cNvPr>
          <p:cNvSpPr txBox="1"/>
          <p:nvPr/>
        </p:nvSpPr>
        <p:spPr>
          <a:xfrm>
            <a:off x="9247222" y="6164768"/>
            <a:ext cx="312785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rgbClr val="FFFFFF"/>
                </a:solidFill>
                <a:latin typeface="Roboto"/>
              </a:rPr>
              <a:t>Nahimana, Jean-Paul and Arcade, Burundi</a:t>
            </a:r>
            <a:endParaRPr lang="en-US" b="1" dirty="0">
              <a:solidFill>
                <a:srgbClr val="FFFFFF"/>
              </a:solidFill>
            </a:endParaRPr>
          </a:p>
        </p:txBody>
      </p:sp>
    </p:spTree>
    <p:extLst>
      <p:ext uri="{BB962C8B-B14F-4D97-AF65-F5344CB8AC3E}">
        <p14:creationId xmlns:p14="http://schemas.microsoft.com/office/powerpoint/2010/main" val="666574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pple Effect template - purple" id="{C2E1EBB2-CA6B-411A-A037-17CB0DB3171D}" vid="{BF47B1F7-1770-43B8-A02A-76E71BA45B9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f8c4e6d-1355-4991-a81b-e23991b546e9" xsi:nil="true"/>
    <TaxKeywordTaxHTField xmlns="ef8c4e6d-1355-4991-a81b-e23991b546e9">
      <Terms xmlns="http://schemas.microsoft.com/office/infopath/2007/PartnerControls"/>
    </TaxKeywordTaxHTField>
    <SharedWithUsers xmlns="ef8c4e6d-1355-4991-a81b-e23991b546e9">
      <UserInfo>
        <DisplayName>Ann Hatton</DisplayName>
        <AccountId>26</AccountId>
        <AccountType/>
      </UserInfo>
      <UserInfo>
        <DisplayName>Ruth Orriss</DisplayName>
        <AccountId>461</AccountId>
        <AccountType/>
      </UserInfo>
    </SharedWithUsers>
    <lcf76f155ced4ddcb4097134ff3c332f xmlns="38553129-87da-4fb4-8ef9-2d5c2accabbd">
      <Terms xmlns="http://schemas.microsoft.com/office/infopath/2007/PartnerControls"/>
    </lcf76f155ced4ddcb4097134ff3c332f>
    <p1105576c3fb4054a18336fd78f3a986 xmlns="38553129-87da-4fb4-8ef9-2d5c2accabbd" xsi:nil="true"/>
    <ef2a0d7ff0aa420a8295e5306d5b080a xmlns="38553129-87da-4fb4-8ef9-2d5c2accabbd" xsi:nil="true"/>
    <l00c74efaba14df198dd611e60e978cb xmlns="38553129-87da-4fb4-8ef9-2d5c2accabbd" xsi:nil="true"/>
    <jf7804190a954e0c956845a3a2669988 xmlns="38553129-87da-4fb4-8ef9-2d5c2accabb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3146162DAB912458DBED66A96BED18B" ma:contentTypeVersion="33" ma:contentTypeDescription="Create a new document." ma:contentTypeScope="" ma:versionID="0b6932ea830c967a2b62ad5ecd28dcf2">
  <xsd:schema xmlns:xsd="http://www.w3.org/2001/XMLSchema" xmlns:xs="http://www.w3.org/2001/XMLSchema" xmlns:p="http://schemas.microsoft.com/office/2006/metadata/properties" xmlns:ns2="38553129-87da-4fb4-8ef9-2d5c2accabbd" xmlns:ns3="ef8c4e6d-1355-4991-a81b-e23991b546e9" targetNamespace="http://schemas.microsoft.com/office/2006/metadata/properties" ma:root="true" ma:fieldsID="7f6318a3118f035a849ae994b2e2cfd2" ns2:_="" ns3:_="">
    <xsd:import namespace="38553129-87da-4fb4-8ef9-2d5c2accabbd"/>
    <xsd:import namespace="ef8c4e6d-1355-4991-a81b-e23991b546e9"/>
    <xsd:element name="properties">
      <xsd:complexType>
        <xsd:sequence>
          <xsd:element name="documentManagement">
            <xsd:complexType>
              <xsd:all>
                <xsd:element ref="ns2:l00c74efaba14df198dd611e60e978cb" minOccurs="0"/>
                <xsd:element ref="ns3:TaxCatchAll" minOccurs="0"/>
                <xsd:element ref="ns2:p1105576c3fb4054a18336fd78f3a986" minOccurs="0"/>
                <xsd:element ref="ns3:TaxKeywordTaxHTField" minOccurs="0"/>
                <xsd:element ref="ns2:jf7804190a954e0c956845a3a2669988" minOccurs="0"/>
                <xsd:element ref="ns2:ef2a0d7ff0aa420a8295e5306d5b080a" minOccurs="0"/>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2:MediaServiceLocation" minOccurs="0"/>
                <xsd:element ref="ns2:lcf76f155ced4ddcb4097134ff3c332f"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553129-87da-4fb4-8ef9-2d5c2accabbd" elementFormDefault="qualified">
    <xsd:import namespace="http://schemas.microsoft.com/office/2006/documentManagement/types"/>
    <xsd:import namespace="http://schemas.microsoft.com/office/infopath/2007/PartnerControls"/>
    <xsd:element name="l00c74efaba14df198dd611e60e978cb" ma:index="5" nillable="true" ma:displayName="Year_0" ma:hidden="true" ma:internalName="l00c74efaba14df198dd611e60e978cb" ma:readOnly="false">
      <xsd:simpleType>
        <xsd:restriction base="dms:Note"/>
      </xsd:simpleType>
    </xsd:element>
    <xsd:element name="p1105576c3fb4054a18336fd78f3a986" ma:index="8" nillable="true" ma:displayName="Appeal_0" ma:hidden="true" ma:internalName="p1105576c3fb4054a18336fd78f3a986" ma:readOnly="false">
      <xsd:simpleType>
        <xsd:restriction base="dms:Note"/>
      </xsd:simpleType>
    </xsd:element>
    <xsd:element name="jf7804190a954e0c956845a3a2669988" ma:index="12" nillable="true" ma:displayName="Doc type_0" ma:hidden="true" ma:internalName="jf7804190a954e0c956845a3a2669988" ma:readOnly="false">
      <xsd:simpleType>
        <xsd:restriction base="dms:Note"/>
      </xsd:simpleType>
    </xsd:element>
    <xsd:element name="ef2a0d7ff0aa420a8295e5306d5b080a" ma:index="14" nillable="true" ma:displayName="Festivals_0" ma:hidden="true" ma:internalName="ef2a0d7ff0aa420a8295e5306d5b080a" ma:readOnly="false">
      <xsd:simpleType>
        <xsd:restriction base="dms:Note"/>
      </xsd:simpleType>
    </xsd:element>
    <xsd:element name="MediaServiceMetadata" ma:index="19" nillable="true" ma:displayName="MediaServiceMetadata" ma:hidden="true" ma:internalName="MediaServiceMetadata" ma:readOnly="true">
      <xsd:simpleType>
        <xsd:restriction base="dms:Note"/>
      </xsd:simpleType>
    </xsd:element>
    <xsd:element name="MediaServiceFastMetadata" ma:index="20" nillable="true" ma:displayName="MediaServiceFastMetadata" ma:hidden="true" ma:internalName="MediaServiceFastMetadata" ma:readOnly="true">
      <xsd:simpleType>
        <xsd:restriction base="dms:Note"/>
      </xsd:simpleType>
    </xsd:element>
    <xsd:element name="MediaServiceDateTaken" ma:index="21" nillable="true" ma:displayName="MediaServiceDateTaken" ma:hidden="true" ma:internalName="MediaServiceDateTaken" ma:readOnly="true">
      <xsd:simpleType>
        <xsd:restriction base="dms:Text"/>
      </xsd:simpleType>
    </xsd:element>
    <xsd:element name="MediaServiceAutoTags" ma:index="22" nillable="true" ma:displayName="Tags" ma:internalName="MediaServiceAutoTags"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OCR" ma:index="25" nillable="true" ma:displayName="Extracted Text" ma:internalName="MediaServiceOCR" ma:readOnly="true">
      <xsd:simpleType>
        <xsd:restriction base="dms:Note">
          <xsd:maxLength value="255"/>
        </xsd:restriction>
      </xsd:simpleType>
    </xsd:element>
    <xsd:element name="MediaServiceAutoKeyPoints" ma:index="26" nillable="true" ma:displayName="MediaServiceAutoKeyPoints" ma:hidden="true" ma:internalName="MediaServiceAutoKeyPoints" ma:readOnly="true">
      <xsd:simpleType>
        <xsd:restriction base="dms:Note"/>
      </xsd:simpleType>
    </xsd:element>
    <xsd:element name="MediaServiceKeyPoints" ma:index="27" nillable="true" ma:displayName="KeyPoints" ma:internalName="MediaServiceKeyPoints" ma:readOnly="true">
      <xsd:simpleType>
        <xsd:restriction base="dms:Note">
          <xsd:maxLength value="255"/>
        </xsd:restriction>
      </xsd:simpleType>
    </xsd:element>
    <xsd:element name="MediaLengthInSeconds" ma:index="28" nillable="true" ma:displayName="Length (seconds)" ma:internalName="MediaLengthInSeconds" ma:readOnly="true">
      <xsd:simpleType>
        <xsd:restriction base="dms:Unknown"/>
      </xsd:simpleType>
    </xsd:element>
    <xsd:element name="MediaServiceLocation" ma:index="29" nillable="true" ma:displayName="Location" ma:internalName="MediaServiceLocation" ma:readOnly="true">
      <xsd:simpleType>
        <xsd:restriction base="dms:Text"/>
      </xsd:simpleType>
    </xsd:element>
    <xsd:element name="lcf76f155ced4ddcb4097134ff3c332f" ma:index="31" nillable="true" ma:taxonomy="true" ma:internalName="lcf76f155ced4ddcb4097134ff3c332f" ma:taxonomyFieldName="MediaServiceImageTags" ma:displayName="Image Tags" ma:readOnly="false" ma:fieldId="{5cf76f15-5ced-4ddc-b409-7134ff3c332f}" ma:taxonomyMulti="true" ma:sspId="fadca4f2-e58f-4cbc-aeae-d831f662642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f8c4e6d-1355-4991-a81b-e23991b546e9" elementFormDefault="qualified">
    <xsd:import namespace="http://schemas.microsoft.com/office/2006/documentManagement/types"/>
    <xsd:import namespace="http://schemas.microsoft.com/office/infopath/2007/PartnerControls"/>
    <xsd:element name="TaxCatchAll" ma:index="6" nillable="true" ma:displayName="Taxonomy Catch All Column" ma:hidden="true" ma:list="{a828f0c2-8388-4d23-bcaa-a0437ae529bb}" ma:internalName="TaxCatchAll" ma:showField="CatchAllData" ma:web="ef8c4e6d-1355-4991-a81b-e23991b546e9">
      <xsd:complexType>
        <xsd:complexContent>
          <xsd:extension base="dms:MultiChoiceLookup">
            <xsd:sequence>
              <xsd:element name="Value" type="dms:Lookup" maxOccurs="unbounded" minOccurs="0" nillable="true"/>
            </xsd:sequence>
          </xsd:extension>
        </xsd:complexContent>
      </xsd:complexType>
    </xsd:element>
    <xsd:element name="TaxKeywordTaxHTField" ma:index="10" nillable="true" ma:taxonomy="true" ma:internalName="TaxKeywordTaxHTField" ma:taxonomyFieldName="TaxKeyword" ma:displayName="Enterprise Keywords" ma:fieldId="{23f27201-bee3-471e-b2e7-b64fd8b7ca38}" ma:taxonomyMulti="true" ma:sspId="fadca4f2-e58f-4cbc-aeae-d831f662642b" ma:termSetId="00000000-0000-0000-0000-000000000000" ma:anchorId="00000000-0000-0000-0000-000000000000" ma:open="true" ma:isKeyword="true">
      <xsd:complexType>
        <xsd:sequence>
          <xsd:element ref="pc:Terms" minOccurs="0" maxOccurs="1"/>
        </xsd:sequence>
      </xsd:complexType>
    </xsd:element>
    <xsd:element name="SharedWithUsers" ma:index="3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CFCC78-70B1-4DDF-BFC2-2E66DC379B1A}">
  <ds:schemaRefs>
    <ds:schemaRef ds:uri="http://schemas.microsoft.com/sharepoint/v3/contenttype/forms"/>
  </ds:schemaRefs>
</ds:datastoreItem>
</file>

<file path=customXml/itemProps2.xml><?xml version="1.0" encoding="utf-8"?>
<ds:datastoreItem xmlns:ds="http://schemas.openxmlformats.org/officeDocument/2006/customXml" ds:itemID="{D4E2795D-8B45-4031-932F-F2CCAB5ED824}">
  <ds:schemaRefs>
    <ds:schemaRef ds:uri="7f942450-d077-4074-a07d-5ac3ede90282"/>
    <ds:schemaRef ds:uri="ef8c4e6d-1355-4991-a81b-e23991b546e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38553129-87da-4fb4-8ef9-2d5c2accabbd"/>
  </ds:schemaRefs>
</ds:datastoreItem>
</file>

<file path=customXml/itemProps3.xml><?xml version="1.0" encoding="utf-8"?>
<ds:datastoreItem xmlns:ds="http://schemas.openxmlformats.org/officeDocument/2006/customXml" ds:itemID="{D03A6FA1-434F-47A7-8992-6F7198F70B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553129-87da-4fb4-8ef9-2d5c2accabbd"/>
    <ds:schemaRef ds:uri="ef8c4e6d-1355-4991-a81b-e23991b546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1232</Words>
  <Application>Microsoft Office PowerPoint</Application>
  <PresentationFormat>Widescreen</PresentationFormat>
  <Paragraphs>97</Paragraphs>
  <Slides>12</Slides>
  <Notes>12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12</vt:i4>
      </vt:variant>
    </vt:vector>
  </HeadingPairs>
  <TitlesOfParts>
    <vt:vector size="22" baseType="lpstr">
      <vt:lpstr>Arial</vt:lpstr>
      <vt:lpstr>Calibri</vt:lpstr>
      <vt:lpstr>Calibri Light</vt:lpstr>
      <vt:lpstr>Impact</vt:lpstr>
      <vt:lpstr>Roboto</vt:lpstr>
      <vt:lpstr>Roboto-Regular</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 Rawlins</dc:creator>
  <cp:lastModifiedBy>Ann Hatton</cp:lastModifiedBy>
  <cp:revision>19</cp:revision>
  <dcterms:created xsi:type="dcterms:W3CDTF">2022-03-21T16:53:05Z</dcterms:created>
  <dcterms:modified xsi:type="dcterms:W3CDTF">2025-11-05T11:10:16Z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Appeal">
    <vt:lpwstr/>
  </property>
  <property fmtid="{D5CDD505-2E9C-101B-9397-08002B2CF9AE}" pid="4" name="Year">
    <vt:lpwstr/>
  </property>
  <property fmtid="{D5CDD505-2E9C-101B-9397-08002B2CF9AE}" pid="5" name="Doc type">
    <vt:lpwstr/>
  </property>
  <property fmtid="{D5CDD505-2E9C-101B-9397-08002B2CF9AE}" pid="6" name="MediaServiceImageTags">
    <vt:lpwstr/>
  </property>
  <property fmtid="{D5CDD505-2E9C-101B-9397-08002B2CF9AE}" pid="7" name="Festivals">
    <vt:lpwstr/>
  </property>
  <property fmtid="{D5CDD505-2E9C-101B-9397-08002B2CF9AE}" pid="8" name="Financial_x0020_year">
    <vt:lpwstr/>
  </property>
  <property fmtid="{D5CDD505-2E9C-101B-9397-08002B2CF9AE}" pid="9" name="Order">
    <vt:lpwstr>347500.000000000</vt:lpwstr>
  </property>
  <property fmtid="{D5CDD505-2E9C-101B-9397-08002B2CF9AE}" pid="10" name="xd_ProgID">
    <vt:lpwstr/>
  </property>
  <property fmtid="{D5CDD505-2E9C-101B-9397-08002B2CF9AE}" pid="11" name="ComplianceAssetId">
    <vt:lpwstr/>
  </property>
  <property fmtid="{D5CDD505-2E9C-101B-9397-08002B2CF9AE}" pid="12" name="TemplateUrl">
    <vt:lpwstr/>
  </property>
  <property fmtid="{D5CDD505-2E9C-101B-9397-08002B2CF9AE}" pid="13" name="_ExtendedDescription">
    <vt:lpwstr/>
  </property>
  <property fmtid="{D5CDD505-2E9C-101B-9397-08002B2CF9AE}" pid="14" name="xd_Signature">
    <vt:lpwstr/>
  </property>
  <property fmtid="{D5CDD505-2E9C-101B-9397-08002B2CF9AE}" pid="15" name="TriggerFlowInfo">
    <vt:lpwstr/>
  </property>
  <property fmtid="{D5CDD505-2E9C-101B-9397-08002B2CF9AE}" pid="16" name="Financial year">
    <vt:lpwstr/>
  </property>
  <property fmtid="{D5CDD505-2E9C-101B-9397-08002B2CF9AE}" pid="17" name="ContentTypeId">
    <vt:lpwstr>0x010100A3146162DAB912458DBED66A96BED18B</vt:lpwstr>
  </property>
  <property fmtid="{D5CDD505-2E9C-101B-9397-08002B2CF9AE}" pid="18" name="Doc_x0020_type">
    <vt:lpwstr/>
  </property>
</Properties>
</file>