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112_606589D4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</p:sldMasterIdLst>
  <p:notesMasterIdLst>
    <p:notesMasterId r:id="rId16"/>
  </p:notesMasterIdLst>
  <p:sldIdLst>
    <p:sldId id="270" r:id="rId5"/>
    <p:sldId id="278" r:id="rId6"/>
    <p:sldId id="276" r:id="rId7"/>
    <p:sldId id="273" r:id="rId8"/>
    <p:sldId id="275" r:id="rId9"/>
    <p:sldId id="268" r:id="rId10"/>
    <p:sldId id="269" r:id="rId11"/>
    <p:sldId id="277" r:id="rId12"/>
    <p:sldId id="271" r:id="rId13"/>
    <p:sldId id="272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41411E-B702-0BCF-0D2C-F0D9C8E06000}" name="Emily Mullen" initials="EM" userId="S::emily.mullen@rippleeffect.org::14a60c1e-8bf4-43c8-bbc7-5173cdd4fe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4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8600B2-87EB-4DF8-86B0-E0553746531F}" v="65" dt="2025-07-15T09:40:52.514"/>
    <p1510:client id="{86A85C20-E66B-4859-A546-CB20E58F413B}" v="26" vWet="27" dt="2025-07-15T09:39:17.1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omments/modernComment_112_606589D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ED37142-D824-4CE0-AF81-A98FF27D99C0}" authorId="{3741411E-B702-0BCF-0D2C-F0D9C8E06000}" status="resolved" created="2024-08-07T07:39:23.036" complete="100000">
    <pc:sldMkLst xmlns:pc="http://schemas.microsoft.com/office/powerpoint/2013/main/command">
      <pc:docMk/>
      <pc:sldMk cId="1617267156" sldId="274"/>
    </pc:sldMkLst>
    <p188:txBody>
      <a:bodyPr/>
      <a:lstStyle/>
      <a:p>
        <a:r>
          <a:rPr lang="en-US"/>
          <a:t>Could we include anything relating to gardening here? Pot plant sale - some schools have gardens and could grow plants to sell?!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5419-9232-4A10-8346-CC7E53426EF8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D4C1E-B8FD-4B84-AA1E-E9EBC9CAC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73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b="1">
              <a:latin typeface="Roboto"/>
              <a:ea typeface="Roboto"/>
              <a:cs typeface="Robo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927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b="1">
              <a:latin typeface="Roboto"/>
              <a:ea typeface="Roboto"/>
              <a:cs typeface="Robo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98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b="1">
              <a:latin typeface="Roboto"/>
              <a:ea typeface="Roboto"/>
              <a:cs typeface="Robo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582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b="1">
              <a:latin typeface="Roboto"/>
              <a:ea typeface="Roboto"/>
              <a:cs typeface="Robo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371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Roboto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843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Roboto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087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Roboto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332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Roboto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807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D4C1E-B8FD-4B84-AA1E-E9EBC9CAC1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10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965A7A7B-B71A-428D-833F-0F3507A6DB13}" type="datetimeFigureOut">
              <a:rPr lang="en-US" dirty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6100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F9EB-9D34-4B41-B66C-5FAF50876D2D}" type="datetimeFigureOut">
              <a:rPr lang="en-US" dirty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51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9A26-CAA1-4690-8C1F-1641B1B97745}" type="datetimeFigureOut">
              <a:rPr lang="en-US" dirty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00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EC92D7-72A8-BA81-3FC3-5F2595E62270}"/>
              </a:ext>
            </a:extLst>
          </p:cNvPr>
          <p:cNvSpPr/>
          <p:nvPr userDrawn="1"/>
        </p:nvSpPr>
        <p:spPr>
          <a:xfrm>
            <a:off x="0" y="0"/>
            <a:ext cx="12192000" cy="944563"/>
          </a:xfrm>
          <a:prstGeom prst="rect">
            <a:avLst/>
          </a:prstGeom>
          <a:solidFill>
            <a:srgbClr val="8208F1"/>
          </a:solidFill>
          <a:ln>
            <a:solidFill>
              <a:srgbClr val="8208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677A5F-D125-B870-8553-4247B5227428}"/>
              </a:ext>
            </a:extLst>
          </p:cNvPr>
          <p:cNvSpPr/>
          <p:nvPr userDrawn="1"/>
        </p:nvSpPr>
        <p:spPr>
          <a:xfrm>
            <a:off x="0" y="0"/>
            <a:ext cx="12192000" cy="944563"/>
          </a:xfrm>
          <a:prstGeom prst="rect">
            <a:avLst/>
          </a:prstGeom>
          <a:solidFill>
            <a:srgbClr val="8208F1"/>
          </a:solidFill>
          <a:ln>
            <a:solidFill>
              <a:srgbClr val="8208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A434C8-0139-A71E-9BF6-8498AD0389E6}"/>
              </a:ext>
            </a:extLst>
          </p:cNvPr>
          <p:cNvSpPr/>
          <p:nvPr userDrawn="1"/>
        </p:nvSpPr>
        <p:spPr>
          <a:xfrm>
            <a:off x="0" y="6065838"/>
            <a:ext cx="12192000" cy="792162"/>
          </a:xfrm>
          <a:prstGeom prst="rect">
            <a:avLst/>
          </a:prstGeom>
          <a:solidFill>
            <a:srgbClr val="8208F1"/>
          </a:solidFill>
          <a:ln>
            <a:solidFill>
              <a:srgbClr val="8208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1FB1192E-A0A6-06B4-AD95-290C37C78B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3" t="31111" r="8000" b="51111"/>
          <a:stretch>
            <a:fillRect/>
          </a:stretch>
        </p:blipFill>
        <p:spPr bwMode="auto">
          <a:xfrm>
            <a:off x="9629775" y="39688"/>
            <a:ext cx="2398713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10D8E197-D1A2-40F5-756D-9EE8ED3C9B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9" t="71852" r="25583" b="12889"/>
          <a:stretch>
            <a:fillRect/>
          </a:stretch>
        </p:blipFill>
        <p:spPr bwMode="auto">
          <a:xfrm>
            <a:off x="0" y="6065838"/>
            <a:ext cx="25273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835" y="1342524"/>
            <a:ext cx="10515600" cy="4351338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 typeface="Wingdings" panose="05000000000000000000" pitchFamily="2" charset="2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 typeface="Wingdings" panose="05000000000000000000" pitchFamily="2" charset="2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3835" y="58582"/>
            <a:ext cx="10515600" cy="827715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8C4EBA9-385F-3B14-9873-1D50CDBFA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34522-57D0-4237-B10F-61A91B109C33}" type="datetimeFigureOut">
              <a:rPr lang="en-GB"/>
              <a:pPr>
                <a:defRPr/>
              </a:pPr>
              <a:t>15/07/2025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7FEF84D-4692-387B-8242-D0041D611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7E9B856-A223-8913-F4DC-1B7DB4162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49765-20EE-4CC0-8B2E-DF0C187B00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25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5CF65307-640F-4AE7-B0BE-50C709AD86C5}" type="datetimeFigureOut">
              <a:rPr lang="en-US" dirty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35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A1F9-1F0F-4C65-8F6E-9729B924AAAC}" type="datetimeFigureOut">
              <a:rPr lang="en-US" dirty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33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202278E8-5F4B-47D5-A617-8CCDF75D6A33}" type="datetimeFigureOut">
              <a:rPr lang="en-US" dirty="0"/>
              <a:t>7/15/2025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35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16AAFA52-7A21-407F-8339-40DF182D7460}" type="datetimeFigureOut">
              <a:rPr lang="en-US" dirty="0"/>
              <a:t>7/15/2025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19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0335-1C1A-4243-9BDD-9630C417D284}" type="datetimeFigureOut">
              <a:rPr lang="en-US" dirty="0"/>
              <a:t>7/15/2025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04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513F-8EBD-4612-96F4-CC3E309609AF}" type="datetimeFigureOut">
              <a:rPr lang="en-US" dirty="0"/>
              <a:t>7/15/2025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38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E6483A1-31A8-47A2-AB0A-53A7803D5EBF}" type="datetimeFigureOut">
              <a:rPr lang="en-US" dirty="0"/>
              <a:t>7/15/2025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64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D8810B9-2C7C-4CAF-99E2-617AE20BA331}" type="datetimeFigureOut">
              <a:rPr lang="en-US" dirty="0"/>
              <a:t>7/15/2025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84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93E0A-5177-400C-87C9-C93AF466EC49}" type="datetimeFigureOut">
              <a:rPr lang="en-US" dirty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17615-2DB4-4DAA-9DE3-B2B689A846E0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4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jpeg"/><Relationship Id="rId7" Type="http://schemas.openxmlformats.org/officeDocument/2006/relationships/image" Target="../media/image3.png"/><Relationship Id="rId2" Type="http://schemas.microsoft.com/office/2018/10/relationships/comments" Target="../comments/modernComment_112_606589D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gqJc4552cjQ?feature=oembed" TargetMode="External"/><Relationship Id="rId6" Type="http://schemas.openxmlformats.org/officeDocument/2006/relationships/image" Target="../media/image9.jpeg"/><Relationship Id="rId5" Type="http://schemas.openxmlformats.org/officeDocument/2006/relationships/hyperlink" Target="https://www.youtube.com/watch?v=gqJc4552cjQ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167F1735-BF2F-117E-51C9-E81B4AD8A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55620" y="6036990"/>
            <a:ext cx="10982464" cy="8210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259ADE-85F3-3673-6CF8-0170EDCAECB0}"/>
              </a:ext>
            </a:extLst>
          </p:cNvPr>
          <p:cNvSpPr txBox="1"/>
          <p:nvPr/>
        </p:nvSpPr>
        <p:spPr>
          <a:xfrm>
            <a:off x="2496957" y="6115563"/>
            <a:ext cx="928694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Impact"/>
                <a:ea typeface="Calibri"/>
                <a:cs typeface="Calibri"/>
              </a:rPr>
              <a:t>How can our school start a ripple effect?</a:t>
            </a:r>
            <a:endParaRPr lang="en-US" sz="2800">
              <a:solidFill>
                <a:schemeClr val="bg1"/>
              </a:solidFill>
              <a:latin typeface="Impact"/>
            </a:endParaRPr>
          </a:p>
        </p:txBody>
      </p:sp>
      <p:pic>
        <p:nvPicPr>
          <p:cNvPr id="8" name="Picture 7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FBA9D4EF-B258-8246-8A92-41951BEEF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08677" y="-5038"/>
            <a:ext cx="13554521" cy="10309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C66DAC-39E7-ACCC-3325-91703A04C6D4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2" name="Picture 11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E9B4D643-1DDB-A265-34AE-86C452CF6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3" name="Picture 12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A6339CEB-61F5-7841-012D-40EC88B51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  <p:pic>
        <p:nvPicPr>
          <p:cNvPr id="3" name="Picture 2" descr="A pair of boys sitting at a table with books&#10;&#10;AI-generated content may be incorrect.">
            <a:extLst>
              <a:ext uri="{FF2B5EF4-FFF2-40B4-BE49-F238E27FC236}">
                <a16:creationId xmlns:a16="http://schemas.microsoft.com/office/drawing/2014/main" id="{3BEE744C-8935-8F68-DAC9-F0A0046D9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7631" y="1022429"/>
            <a:ext cx="7680134" cy="501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87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E576FB-31BF-BEB7-EF9A-BD8CB8711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Garden Twinning Pack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549CEF2-A270-466F-AFCA-06185109022A}"/>
              </a:ext>
            </a:extLst>
          </p:cNvPr>
          <p:cNvSpPr/>
          <p:nvPr/>
        </p:nvSpPr>
        <p:spPr>
          <a:xfrm>
            <a:off x="5977681" y="1246094"/>
            <a:ext cx="2466347" cy="2470452"/>
          </a:xfrm>
          <a:prstGeom prst="ellipse">
            <a:avLst/>
          </a:prstGeom>
          <a:solidFill>
            <a:srgbClr val="8B48F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baseline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400" b="1">
                <a:solidFill>
                  <a:srgbClr val="FFFFFF"/>
                </a:solidFill>
                <a:latin typeface="Arial"/>
              </a:rPr>
              <a:t>Raise £120</a:t>
            </a:r>
            <a:r>
              <a:rPr lang="en-US" sz="2400" b="1" baseline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400" b="1">
                <a:solidFill>
                  <a:srgbClr val="FFFFFF"/>
                </a:solidFill>
                <a:latin typeface="Arial"/>
              </a:rPr>
              <a:t>to twin your school garden!</a:t>
            </a:r>
            <a:endParaRPr lang="en-US" b="1">
              <a:latin typeface="Arial"/>
              <a:cs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E4F88E-2AAA-36D9-18D4-97FAF8B50300}"/>
              </a:ext>
            </a:extLst>
          </p:cNvPr>
          <p:cNvSpPr/>
          <p:nvPr/>
        </p:nvSpPr>
        <p:spPr>
          <a:xfrm>
            <a:off x="8351794" y="2481320"/>
            <a:ext cx="3372120" cy="3390602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Arial"/>
                <a:cs typeface="Arial"/>
              </a:rPr>
              <a:t>You'll receive a wooden plaque to display in your garden, some seeds and a vegetable growing guide. </a:t>
            </a:r>
          </a:p>
        </p:txBody>
      </p:sp>
      <p:pic>
        <p:nvPicPr>
          <p:cNvPr id="8" name="Picture 7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B7296F88-D7BF-8779-361B-15AB66550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798653" y="-20105"/>
            <a:ext cx="13552668" cy="10627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D7AB7C-B9B5-7A70-6390-DB2C4887F324}"/>
              </a:ext>
            </a:extLst>
          </p:cNvPr>
          <p:cNvSpPr txBox="1"/>
          <p:nvPr/>
        </p:nvSpPr>
        <p:spPr>
          <a:xfrm>
            <a:off x="284834" y="195943"/>
            <a:ext cx="6061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Impact" panose="020B0806030902050204" pitchFamily="34" charset="0"/>
              </a:rPr>
              <a:t>Garden Twinning</a:t>
            </a:r>
          </a:p>
        </p:txBody>
      </p:sp>
      <p:pic>
        <p:nvPicPr>
          <p:cNvPr id="12" name="Picture 1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1DDD51B4-BA92-E481-5FBA-2673D51EC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795211" y="6063343"/>
            <a:ext cx="10831285" cy="8113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7E2E316-893C-4EAD-50F6-3FEEA0095AEF}"/>
              </a:ext>
            </a:extLst>
          </p:cNvPr>
          <p:cNvGrpSpPr/>
          <p:nvPr/>
        </p:nvGrpSpPr>
        <p:grpSpPr>
          <a:xfrm>
            <a:off x="9772209" y="69100"/>
            <a:ext cx="2237456" cy="806677"/>
            <a:chOff x="9717780" y="92924"/>
            <a:chExt cx="2237456" cy="806677"/>
          </a:xfrm>
        </p:grpSpPr>
        <p:pic>
          <p:nvPicPr>
            <p:cNvPr id="14" name="Picture 13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39E872F5-B555-7149-0C77-C81DCEB47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5" name="Picture 14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96362F22-7BB4-1C4E-9CBC-91D13C0EF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CD25988-EDDB-4570-530A-C7E729C88B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47"/>
          <a:stretch/>
        </p:blipFill>
        <p:spPr>
          <a:xfrm>
            <a:off x="468086" y="1656516"/>
            <a:ext cx="5133135" cy="354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26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28" descr="Cupcake with blue icing">
            <a:extLst>
              <a:ext uri="{FF2B5EF4-FFF2-40B4-BE49-F238E27FC236}">
                <a16:creationId xmlns:a16="http://schemas.microsoft.com/office/drawing/2014/main" id="{933C5B38-F545-CE71-D72B-96C570D3C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90" y="1174306"/>
            <a:ext cx="3255999" cy="2180252"/>
          </a:xfrm>
        </p:spPr>
      </p:pic>
      <p:pic>
        <p:nvPicPr>
          <p:cNvPr id="37" name="Picture 36" descr="Children running on the field">
            <a:extLst>
              <a:ext uri="{FF2B5EF4-FFF2-40B4-BE49-F238E27FC236}">
                <a16:creationId xmlns:a16="http://schemas.microsoft.com/office/drawing/2014/main" id="{D72EBD25-052B-402B-E3E4-73CFA6B27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89" y="3676295"/>
            <a:ext cx="3255999" cy="2194767"/>
          </a:xfrm>
          <a:prstGeom prst="rect">
            <a:avLst/>
          </a:prstGeom>
        </p:spPr>
      </p:pic>
      <p:pic>
        <p:nvPicPr>
          <p:cNvPr id="43" name="Picture 42" descr="Close up of hands playing double bass">
            <a:extLst>
              <a:ext uri="{FF2B5EF4-FFF2-40B4-BE49-F238E27FC236}">
                <a16:creationId xmlns:a16="http://schemas.microsoft.com/office/drawing/2014/main" id="{BF0361CE-151D-A616-9D32-65472D9D8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048" y="1102961"/>
            <a:ext cx="3257165" cy="218153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F75EDC1-420A-6128-C213-477C6AAC4CED}"/>
              </a:ext>
            </a:extLst>
          </p:cNvPr>
          <p:cNvSpPr/>
          <p:nvPr/>
        </p:nvSpPr>
        <p:spPr>
          <a:xfrm>
            <a:off x="5348095" y="2793009"/>
            <a:ext cx="1500027" cy="1432767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8192F78-35AA-DFC3-19B0-CE8E08CA0F55}"/>
              </a:ext>
            </a:extLst>
          </p:cNvPr>
          <p:cNvSpPr/>
          <p:nvPr/>
        </p:nvSpPr>
        <p:spPr>
          <a:xfrm>
            <a:off x="5346675" y="4538936"/>
            <a:ext cx="1500027" cy="1432767"/>
          </a:xfrm>
          <a:prstGeom prst="ellipse">
            <a:avLst/>
          </a:prstGeom>
          <a:solidFill>
            <a:srgbClr val="8B48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AB8738-8716-DE9E-BB35-27C057BFA0AF}"/>
              </a:ext>
            </a:extLst>
          </p:cNvPr>
          <p:cNvSpPr txBox="1"/>
          <p:nvPr/>
        </p:nvSpPr>
        <p:spPr>
          <a:xfrm>
            <a:off x="5490513" y="3090974"/>
            <a:ext cx="121963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"/>
                <a:cs typeface="Arial"/>
              </a:rPr>
              <a:t>Plant Sale or Bake Sale?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EEB022-4FC0-65BF-0BC6-80BB609B1237}"/>
              </a:ext>
            </a:extLst>
          </p:cNvPr>
          <p:cNvGrpSpPr/>
          <p:nvPr/>
        </p:nvGrpSpPr>
        <p:grpSpPr>
          <a:xfrm>
            <a:off x="5348095" y="1107561"/>
            <a:ext cx="1500027" cy="1432767"/>
            <a:chOff x="3701025" y="981424"/>
            <a:chExt cx="1500027" cy="1432767"/>
          </a:xfrm>
          <a:solidFill>
            <a:schemeClr val="accent1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4383162-13D2-69C6-66E3-CFEEA30505FD}"/>
                </a:ext>
              </a:extLst>
            </p:cNvPr>
            <p:cNvSpPr/>
            <p:nvPr/>
          </p:nvSpPr>
          <p:spPr>
            <a:xfrm>
              <a:off x="3701025" y="981424"/>
              <a:ext cx="1500027" cy="1432767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0FAF11-032A-4C51-C9C5-4BB24ADA3DCE}"/>
                </a:ext>
              </a:extLst>
            </p:cNvPr>
            <p:cNvSpPr txBox="1"/>
            <p:nvPr/>
          </p:nvSpPr>
          <p:spPr>
            <a:xfrm>
              <a:off x="3938852" y="1513452"/>
              <a:ext cx="1116941" cy="338554"/>
            </a:xfrm>
            <a:prstGeom prst="rect">
              <a:avLst/>
            </a:prstGeom>
            <a:grp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latin typeface="Arial"/>
                  <a:cs typeface="Arial"/>
                </a:rPr>
                <a:t>Concert?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C26780-9623-4132-CA16-C11CE6430750}"/>
              </a:ext>
            </a:extLst>
          </p:cNvPr>
          <p:cNvSpPr txBox="1"/>
          <p:nvPr/>
        </p:nvSpPr>
        <p:spPr>
          <a:xfrm>
            <a:off x="5538216" y="5086042"/>
            <a:ext cx="121235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Arial"/>
                <a:cs typeface="Arial"/>
              </a:rPr>
              <a:t>Fun Run?</a:t>
            </a:r>
          </a:p>
        </p:txBody>
      </p:sp>
      <p:pic>
        <p:nvPicPr>
          <p:cNvPr id="11" name="Picture 10" descr="Seedlings in pots">
            <a:extLst>
              <a:ext uri="{FF2B5EF4-FFF2-40B4-BE49-F238E27FC236}">
                <a16:creationId xmlns:a16="http://schemas.microsoft.com/office/drawing/2014/main" id="{AA47532F-F0A0-2F6E-40F7-0B78E558C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720" y="3693160"/>
            <a:ext cx="3251200" cy="2174240"/>
          </a:xfrm>
          <a:prstGeom prst="rect">
            <a:avLst/>
          </a:prstGeom>
        </p:spPr>
      </p:pic>
      <p:pic>
        <p:nvPicPr>
          <p:cNvPr id="10" name="Picture 9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35896CDA-A0FF-DC8F-B2DC-855E05F79C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39686" y="6051874"/>
            <a:ext cx="10794646" cy="806125"/>
          </a:xfrm>
          <a:prstGeom prst="rect">
            <a:avLst/>
          </a:prstGeom>
        </p:spPr>
      </p:pic>
      <p:pic>
        <p:nvPicPr>
          <p:cNvPr id="12" name="Picture 1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FACF9432-0128-44DA-E48A-1607A78622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49145" y="-40313"/>
            <a:ext cx="13647765" cy="10075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C01108-D1A3-E875-D953-7490625BE78F}"/>
              </a:ext>
            </a:extLst>
          </p:cNvPr>
          <p:cNvSpPr txBox="1"/>
          <p:nvPr/>
        </p:nvSpPr>
        <p:spPr>
          <a:xfrm>
            <a:off x="256478" y="133815"/>
            <a:ext cx="644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Impact" panose="020B0806030902050204" pitchFamily="34" charset="0"/>
              </a:rPr>
              <a:t>Fundraising Ideas- What can we do?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714F09-8299-8D78-FFCB-F6A76FCFFFB8}"/>
              </a:ext>
            </a:extLst>
          </p:cNvPr>
          <p:cNvGrpSpPr/>
          <p:nvPr/>
        </p:nvGrpSpPr>
        <p:grpSpPr>
          <a:xfrm>
            <a:off x="9698066" y="91954"/>
            <a:ext cx="2237456" cy="806677"/>
            <a:chOff x="9717780" y="92924"/>
            <a:chExt cx="2237456" cy="806677"/>
          </a:xfrm>
        </p:grpSpPr>
        <p:pic>
          <p:nvPicPr>
            <p:cNvPr id="19" name="Picture 18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A7010D36-6E53-0291-7F7B-956A540B6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20" name="Picture 19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06F881F6-297B-DA88-F6DA-264F3342C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726715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8">
            <a:extLst>
              <a:ext uri="{FF2B5EF4-FFF2-40B4-BE49-F238E27FC236}">
                <a16:creationId xmlns:a16="http://schemas.microsoft.com/office/drawing/2014/main" id="{DB9231FA-4BE1-208F-2F40-366240FA70A1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70DE41E-3D1F-FA55-F715-578248CF78A0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1826F9-6492-77A0-0FB8-6E65774BEE1B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2D55D9B4-442B-10D1-77A4-8EB2410DD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65520"/>
              <a:ext cx="2527378" cy="81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0259ADE-85F3-3673-6CF8-0170EDCAECB0}"/>
              </a:ext>
            </a:extLst>
          </p:cNvPr>
          <p:cNvSpPr txBox="1"/>
          <p:nvPr/>
        </p:nvSpPr>
        <p:spPr>
          <a:xfrm>
            <a:off x="1303431" y="2118427"/>
            <a:ext cx="928694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 b="1">
                <a:latin typeface="Arial"/>
                <a:ea typeface="Calibri"/>
                <a:cs typeface="Calibri"/>
              </a:rPr>
              <a:t>Team work</a:t>
            </a:r>
            <a:endParaRPr lang="en-US" sz="8000" b="1">
              <a:latin typeface="Arial"/>
            </a:endParaRPr>
          </a:p>
        </p:txBody>
      </p:sp>
      <p:pic>
        <p:nvPicPr>
          <p:cNvPr id="5" name="Picture 4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7DDFFFCA-7E77-AF13-D153-6FD0EA2B2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27315" y="-6464"/>
            <a:ext cx="13563029" cy="1040607"/>
          </a:xfrm>
          <a:prstGeom prst="rect">
            <a:avLst/>
          </a:prstGeom>
        </p:spPr>
      </p:pic>
      <p:pic>
        <p:nvPicPr>
          <p:cNvPr id="6" name="Picture 5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BEDA8D49-F0C1-6309-7424-4E77D31596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28800" y="6060421"/>
            <a:ext cx="10798630" cy="79281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A1D252B-A256-2685-0A5A-30D71C492A30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3" name="Picture 2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49BA5FE0-13DC-8923-245E-50AD748DC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8" name="Picture 7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4D1F03B7-98DE-072B-1BF1-C9AD03838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7475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8">
            <a:extLst>
              <a:ext uri="{FF2B5EF4-FFF2-40B4-BE49-F238E27FC236}">
                <a16:creationId xmlns:a16="http://schemas.microsoft.com/office/drawing/2014/main" id="{DB9231FA-4BE1-208F-2F40-366240FA70A1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70DE41E-3D1F-FA55-F715-578248CF78A0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1826F9-6492-77A0-0FB8-6E65774BEE1B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2D55D9B4-442B-10D1-77A4-8EB2410DD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65520"/>
              <a:ext cx="2527378" cy="81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988B8CD-74CF-9C19-3CDD-F2DA754483AA}"/>
              </a:ext>
            </a:extLst>
          </p:cNvPr>
          <p:cNvSpPr txBox="1"/>
          <p:nvPr/>
        </p:nvSpPr>
        <p:spPr>
          <a:xfrm>
            <a:off x="2728163" y="1716766"/>
            <a:ext cx="8908646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4800" b="1">
                <a:solidFill>
                  <a:srgbClr val="000000"/>
                </a:solidFill>
                <a:latin typeface="Arial"/>
                <a:cs typeface="Arial"/>
              </a:rPr>
              <a:t>What is 'team work'? </a:t>
            </a:r>
            <a:endParaRPr lang="en-GB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3D36D0-36EA-2343-27F0-F5732254674D}"/>
              </a:ext>
            </a:extLst>
          </p:cNvPr>
          <p:cNvSpPr txBox="1"/>
          <p:nvPr/>
        </p:nvSpPr>
        <p:spPr>
          <a:xfrm>
            <a:off x="1405968" y="3872062"/>
            <a:ext cx="8908646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4800" b="1">
                <a:solidFill>
                  <a:srgbClr val="000000"/>
                </a:solidFill>
                <a:latin typeface="Arial"/>
                <a:cs typeface="Arial"/>
              </a:rPr>
              <a:t>Working together to achieve a common goal </a:t>
            </a:r>
            <a:endParaRPr lang="en-GB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" name="Picture 4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4BEAEF59-DBDA-0306-A7A3-90AAB509B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27314" y="-25400"/>
            <a:ext cx="13582451" cy="1065976"/>
          </a:xfrm>
          <a:prstGeom prst="rect">
            <a:avLst/>
          </a:prstGeom>
        </p:spPr>
      </p:pic>
      <p:pic>
        <p:nvPicPr>
          <p:cNvPr id="6" name="Picture 5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48E39568-ACB1-A904-D73C-933789CE3C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705923" y="6060420"/>
            <a:ext cx="10932391" cy="91746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AD629E4-061C-6F90-A084-36B93F54DF6C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0" name="Picture 9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9C09A062-B99A-90D4-E845-CAED006B6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1" name="Picture 10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20A9D751-4A2E-E087-33DD-C3D1F0915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904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8">
            <a:extLst>
              <a:ext uri="{FF2B5EF4-FFF2-40B4-BE49-F238E27FC236}">
                <a16:creationId xmlns:a16="http://schemas.microsoft.com/office/drawing/2014/main" id="{DB9231FA-4BE1-208F-2F40-366240FA70A1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70DE41E-3D1F-FA55-F715-578248CF78A0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1826F9-6492-77A0-0FB8-6E65774BEE1B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2D55D9B4-442B-10D1-77A4-8EB2410DD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65520"/>
              <a:ext cx="2527378" cy="81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E5737DC-2516-E436-8EC2-817E3DD0F4E8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 flipH="1">
            <a:off x="1263689" y="1380247"/>
            <a:ext cx="4814987" cy="2874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BB4C8-93E9-9179-480C-E4239E705E22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6740517" y="2604706"/>
            <a:ext cx="3968748" cy="28744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66649A-30B9-E88B-A12C-72F690C9A0B4}"/>
              </a:ext>
            </a:extLst>
          </p:cNvPr>
          <p:cNvSpPr txBox="1"/>
          <p:nvPr/>
        </p:nvSpPr>
        <p:spPr>
          <a:xfrm>
            <a:off x="2425645" y="2281540"/>
            <a:ext cx="306788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Arial"/>
                <a:cs typeface="Arial"/>
              </a:rPr>
              <a:t>Can you think of a time that you worked in a team?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307956-1286-F29E-0D76-F07CE0D36A6A}"/>
              </a:ext>
            </a:extLst>
          </p:cNvPr>
          <p:cNvSpPr txBox="1"/>
          <p:nvPr/>
        </p:nvSpPr>
        <p:spPr>
          <a:xfrm>
            <a:off x="7447391" y="3644499"/>
            <a:ext cx="30678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Arial"/>
                <a:cs typeface="Arial"/>
              </a:rPr>
              <a:t>What did you do?</a:t>
            </a:r>
          </a:p>
        </p:txBody>
      </p:sp>
      <p:pic>
        <p:nvPicPr>
          <p:cNvPr id="2" name="Picture 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A6E6B820-7AAB-488D-69F6-9D88E5049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59970" y="-4763"/>
            <a:ext cx="13603698" cy="1038906"/>
          </a:xfrm>
          <a:prstGeom prst="rect">
            <a:avLst/>
          </a:prstGeom>
        </p:spPr>
      </p:pic>
      <p:pic>
        <p:nvPicPr>
          <p:cNvPr id="5" name="Picture 4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8334D7D2-0DC9-6D97-C20D-8768A27BE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50571" y="6060191"/>
            <a:ext cx="10787743" cy="8134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69B05A7-0F2A-74BD-E687-4B3FAAD0D1E0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3" name="Picture 12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6950279C-7D0E-1999-0753-3948D1C06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4" name="Picture 13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DE1E35F5-4D7B-95FD-A338-945F25D22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7831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8">
            <a:extLst>
              <a:ext uri="{FF2B5EF4-FFF2-40B4-BE49-F238E27FC236}">
                <a16:creationId xmlns:a16="http://schemas.microsoft.com/office/drawing/2014/main" id="{DB9231FA-4BE1-208F-2F40-366240FA70A1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70DE41E-3D1F-FA55-F715-578248CF78A0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1826F9-6492-77A0-0FB8-6E65774BEE1B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2D55D9B4-442B-10D1-77A4-8EB2410DD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65520"/>
              <a:ext cx="2527378" cy="81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478AD7D-7FD3-8F46-F169-79037EA0FD41}"/>
              </a:ext>
            </a:extLst>
          </p:cNvPr>
          <p:cNvSpPr txBox="1"/>
          <p:nvPr/>
        </p:nvSpPr>
        <p:spPr>
          <a:xfrm>
            <a:off x="4724400" y="320040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5"/>
              </a:rPr>
              <a:t>Ripple Effect: what we do (youtube.com)</a:t>
            </a:r>
            <a:endParaRPr lang="en-US"/>
          </a:p>
        </p:txBody>
      </p:sp>
      <p:pic>
        <p:nvPicPr>
          <p:cNvPr id="2" name="Online Media 1" title="Ripple Effect: what we do">
            <a:hlinkClick r:id="" action="ppaction://media"/>
            <a:extLst>
              <a:ext uri="{FF2B5EF4-FFF2-40B4-BE49-F238E27FC236}">
                <a16:creationId xmlns:a16="http://schemas.microsoft.com/office/drawing/2014/main" id="{20F3F632-5603-B971-7A8F-A7140504768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082253" y="1198179"/>
            <a:ext cx="8226153" cy="4658711"/>
          </a:xfrm>
          <a:prstGeom prst="rect">
            <a:avLst/>
          </a:prstGeom>
        </p:spPr>
      </p:pic>
      <p:sp>
        <p:nvSpPr>
          <p:cNvPr id="6147" name="TextBox 16">
            <a:extLst>
              <a:ext uri="{FF2B5EF4-FFF2-40B4-BE49-F238E27FC236}">
                <a16:creationId xmlns:a16="http://schemas.microsoft.com/office/drawing/2014/main" id="{59764B0C-D071-D62D-2CD0-653B7C2DC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018" y="1503548"/>
            <a:ext cx="75037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GB">
                <a:solidFill>
                  <a:prstClr val="white"/>
                </a:solidFill>
                <a:latin typeface="Impact"/>
                <a:cs typeface="Arial"/>
              </a:rPr>
              <a:t>Who are Ripple Effect?</a:t>
            </a:r>
            <a:endParaRPr kumimoji="0" lang="en-GB" sz="2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CBB375D0-C19F-0990-887B-B5ECBC7C7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38199" y="-25400"/>
            <a:ext cx="13590919" cy="1000922"/>
          </a:xfrm>
          <a:prstGeom prst="rect">
            <a:avLst/>
          </a:prstGeom>
        </p:spPr>
      </p:pic>
      <p:pic>
        <p:nvPicPr>
          <p:cNvPr id="8" name="Picture 7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AA2BDD02-78B6-9BE0-6939-F92EA4778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61458" y="6060421"/>
            <a:ext cx="10755086" cy="792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EDCECE-FEE3-06EA-EF88-2E7006514A87}"/>
              </a:ext>
            </a:extLst>
          </p:cNvPr>
          <p:cNvSpPr txBox="1"/>
          <p:nvPr/>
        </p:nvSpPr>
        <p:spPr>
          <a:xfrm>
            <a:off x="195943" y="88394"/>
            <a:ext cx="5279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Impact" panose="020B0806030902050204" pitchFamily="34" charset="0"/>
              </a:rPr>
              <a:t>Who are Ripple Effect?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63F5A7-0961-AB29-3134-1B8F0F4F29EB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4" name="Picture 13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73C10B3F-19F3-C3B7-55EF-12626D3C6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5" name="Picture 14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401E2D8F-3845-ED41-535B-41878EE59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0544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8">
            <a:extLst>
              <a:ext uri="{FF2B5EF4-FFF2-40B4-BE49-F238E27FC236}">
                <a16:creationId xmlns:a16="http://schemas.microsoft.com/office/drawing/2014/main" id="{DB9231FA-4BE1-208F-2F40-366240FA70A1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70DE41E-3D1F-FA55-F715-578248CF78A0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1826F9-6492-77A0-0FB8-6E65774BEE1B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2D55D9B4-442B-10D1-77A4-8EB2410DD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65520"/>
              <a:ext cx="2527378" cy="81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5" descr="View of world map">
            <a:extLst>
              <a:ext uri="{FF2B5EF4-FFF2-40B4-BE49-F238E27FC236}">
                <a16:creationId xmlns:a16="http://schemas.microsoft.com/office/drawing/2014/main" id="{8893F633-ADD7-18AB-0B13-D52847C6B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7" y="1338798"/>
            <a:ext cx="7051210" cy="3812421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84299D9D-58E3-EF66-5679-545DD7FDF0F1}"/>
              </a:ext>
            </a:extLst>
          </p:cNvPr>
          <p:cNvSpPr/>
          <p:nvPr/>
        </p:nvSpPr>
        <p:spPr>
          <a:xfrm rot="7258418">
            <a:off x="1976382" y="4569505"/>
            <a:ext cx="2154347" cy="460795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048056-E98F-86D6-8112-4A1BFAD08109}"/>
              </a:ext>
            </a:extLst>
          </p:cNvPr>
          <p:cNvSpPr/>
          <p:nvPr/>
        </p:nvSpPr>
        <p:spPr>
          <a:xfrm>
            <a:off x="7453262" y="3764852"/>
            <a:ext cx="1459031" cy="2077985"/>
          </a:xfrm>
          <a:prstGeom prst="rect">
            <a:avLst/>
          </a:prstGeom>
          <a:solidFill>
            <a:srgbClr val="8B48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These are the countries where Ripple Effect works</a:t>
            </a:r>
            <a:r>
              <a:rPr lang="en-US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" name="Picture 9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554FA0C4-3B3B-2B7C-8A71-5284126E87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24719" y="-108819"/>
            <a:ext cx="13594189" cy="1093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4A3945-6B55-5917-626D-C0A0BCFB71FC}"/>
              </a:ext>
            </a:extLst>
          </p:cNvPr>
          <p:cNvSpPr txBox="1"/>
          <p:nvPr/>
        </p:nvSpPr>
        <p:spPr>
          <a:xfrm>
            <a:off x="771394" y="181768"/>
            <a:ext cx="1353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Impact" panose="020B0806030902050204" pitchFamily="34" charset="0"/>
              </a:rPr>
              <a:t>Africa</a:t>
            </a:r>
          </a:p>
        </p:txBody>
      </p:sp>
      <p:pic>
        <p:nvPicPr>
          <p:cNvPr id="13" name="Picture 12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C7C3B2B8-B67E-7108-1E42-E227AC80E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727694" y="6053952"/>
            <a:ext cx="10954163" cy="838394"/>
          </a:xfrm>
          <a:prstGeom prst="rect">
            <a:avLst/>
          </a:prstGeom>
        </p:spPr>
      </p:pic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4F84E134-830C-436D-E07B-FBCF16CB8F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600" b="17197"/>
          <a:stretch/>
        </p:blipFill>
        <p:spPr>
          <a:xfrm>
            <a:off x="6971455" y="632350"/>
            <a:ext cx="6163358" cy="60317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4E454FA-A3FF-1C80-59EE-44DF2354D45D}"/>
              </a:ext>
            </a:extLst>
          </p:cNvPr>
          <p:cNvGrpSpPr/>
          <p:nvPr/>
        </p:nvGrpSpPr>
        <p:grpSpPr>
          <a:xfrm>
            <a:off x="9702021" y="56090"/>
            <a:ext cx="2237456" cy="806677"/>
            <a:chOff x="9717780" y="92924"/>
            <a:chExt cx="2237456" cy="806677"/>
          </a:xfrm>
        </p:grpSpPr>
        <p:pic>
          <p:nvPicPr>
            <p:cNvPr id="15" name="Picture 14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236A897B-536A-C50D-8313-D771D864C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6" name="Picture 15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5DCFB1AF-AC9E-0C1C-AFFE-BAA96A7B4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3860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8">
            <a:extLst>
              <a:ext uri="{FF2B5EF4-FFF2-40B4-BE49-F238E27FC236}">
                <a16:creationId xmlns:a16="http://schemas.microsoft.com/office/drawing/2014/main" id="{DB9231FA-4BE1-208F-2F40-366240FA70A1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41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70DE41E-3D1F-FA55-F715-578248CF78A0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1826F9-6492-77A0-0FB8-6E65774BEE1B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2D55D9B4-442B-10D1-77A4-8EB2410DD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65520"/>
              <a:ext cx="2527378" cy="81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 descr="A dirt road with rocks and bushes&#10;&#10;Description automatically generated">
            <a:extLst>
              <a:ext uri="{FF2B5EF4-FFF2-40B4-BE49-F238E27FC236}">
                <a16:creationId xmlns:a16="http://schemas.microsoft.com/office/drawing/2014/main" id="{6E145BB4-86E4-B310-752E-97EA97F0E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42" y="1383875"/>
            <a:ext cx="5827457" cy="38493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E65A33-DC6E-1764-E5D2-10275E4A5741}"/>
              </a:ext>
            </a:extLst>
          </p:cNvPr>
          <p:cNvSpPr txBox="1"/>
          <p:nvPr/>
        </p:nvSpPr>
        <p:spPr>
          <a:xfrm>
            <a:off x="242601" y="5234450"/>
            <a:ext cx="581459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Arial"/>
                <a:cs typeface="Arial"/>
              </a:rPr>
              <a:t>Bare soil washes away in heavy rain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E79428-5173-23D0-EE47-A9F0D61A8DB1}"/>
              </a:ext>
            </a:extLst>
          </p:cNvPr>
          <p:cNvSpPr txBox="1"/>
          <p:nvPr/>
        </p:nvSpPr>
        <p:spPr>
          <a:xfrm>
            <a:off x="6752046" y="4582160"/>
            <a:ext cx="4323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Sandy soil which is poor at holding water and nutrients for plants to grow.</a:t>
            </a:r>
            <a:endParaRPr lang="en-US"/>
          </a:p>
        </p:txBody>
      </p:sp>
      <p:pic>
        <p:nvPicPr>
          <p:cNvPr id="11" name="Picture 10" descr="A person standing in a dirt pit&#10;&#10;Description automatically generated">
            <a:extLst>
              <a:ext uri="{FF2B5EF4-FFF2-40B4-BE49-F238E27FC236}">
                <a16:creationId xmlns:a16="http://schemas.microsoft.com/office/drawing/2014/main" id="{42B7703E-5B6A-1A74-B6A1-4E94920F3D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80" y="1368475"/>
            <a:ext cx="5683039" cy="3858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575B6F-E049-A686-3283-E372AB76B924}"/>
              </a:ext>
            </a:extLst>
          </p:cNvPr>
          <p:cNvSpPr txBox="1"/>
          <p:nvPr/>
        </p:nvSpPr>
        <p:spPr>
          <a:xfrm>
            <a:off x="6217459" y="5280625"/>
            <a:ext cx="538241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1600" b="1">
                <a:latin typeface="Arial"/>
                <a:cs typeface="Arial"/>
              </a:rPr>
              <a:t>Project facilitator Hassan inspecting a ditch created by cascading rain waters</a:t>
            </a:r>
            <a:endParaRPr lang="en-US"/>
          </a:p>
        </p:txBody>
      </p:sp>
      <p:pic>
        <p:nvPicPr>
          <p:cNvPr id="2" name="Picture 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6CCCF44A-7A14-8AA9-7812-86B885298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27314" y="-6765"/>
            <a:ext cx="13618027" cy="999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3D5320-B75D-5547-4F7A-76E79E216B47}"/>
              </a:ext>
            </a:extLst>
          </p:cNvPr>
          <p:cNvSpPr txBox="1"/>
          <p:nvPr/>
        </p:nvSpPr>
        <p:spPr>
          <a:xfrm>
            <a:off x="241842" y="88394"/>
            <a:ext cx="4754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Impact" panose="020B0806030902050204" pitchFamily="34" charset="0"/>
              </a:rPr>
              <a:t>Kenya, Africa</a:t>
            </a:r>
          </a:p>
        </p:txBody>
      </p:sp>
      <p:pic>
        <p:nvPicPr>
          <p:cNvPr id="6" name="Picture 5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4E9C4352-5A95-3B13-E733-D73E4807C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50571" y="6067820"/>
            <a:ext cx="10798629" cy="8134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D5AA408-264E-A1D8-978C-7B0FD74EC0F5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0" name="Picture 9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C409E54A-DAEF-9563-74B9-7AADB20AD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2" name="Picture 11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6C611826-57F4-13C3-1C14-C3C7DAAC5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3964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8">
            <a:extLst>
              <a:ext uri="{FF2B5EF4-FFF2-40B4-BE49-F238E27FC236}">
                <a16:creationId xmlns:a16="http://schemas.microsoft.com/office/drawing/2014/main" id="{DB9231FA-4BE1-208F-2F40-366240FA70A1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70DE41E-3D1F-FA55-F715-578248CF78A0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1826F9-6492-77A0-0FB8-6E65774BEE1B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2D55D9B4-442B-10D1-77A4-8EB2410DD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65520"/>
              <a:ext cx="2527378" cy="81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5E79428-5173-23D0-EE47-A9F0D61A8DB1}"/>
              </a:ext>
            </a:extLst>
          </p:cNvPr>
          <p:cNvSpPr txBox="1"/>
          <p:nvPr/>
        </p:nvSpPr>
        <p:spPr>
          <a:xfrm>
            <a:off x="6752046" y="4582160"/>
            <a:ext cx="4323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Sandy soil which is poor at holding water and nutrients for plants to grow.</a:t>
            </a:r>
            <a:endParaRPr lang="en-US"/>
          </a:p>
        </p:txBody>
      </p:sp>
      <p:pic>
        <p:nvPicPr>
          <p:cNvPr id="5" name="Picture 4" descr="A person standing in a field&#10;&#10;Description automatically generated">
            <a:extLst>
              <a:ext uri="{FF2B5EF4-FFF2-40B4-BE49-F238E27FC236}">
                <a16:creationId xmlns:a16="http://schemas.microsoft.com/office/drawing/2014/main" id="{76634A52-D8B8-18C7-F0C6-6DE4E10C38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22" y="1201311"/>
            <a:ext cx="6435013" cy="39423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7B10EA-C943-BC6B-781F-66BD1C5053A5}"/>
              </a:ext>
            </a:extLst>
          </p:cNvPr>
          <p:cNvSpPr txBox="1"/>
          <p:nvPr/>
        </p:nvSpPr>
        <p:spPr>
          <a:xfrm>
            <a:off x="3400396" y="5230613"/>
            <a:ext cx="5404207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1600" b="1" err="1">
                <a:latin typeface="Arial"/>
                <a:cs typeface="Arial"/>
              </a:rPr>
              <a:t>Sikukuu</a:t>
            </a:r>
            <a:r>
              <a:rPr lang="en-GB" sz="1600" b="1">
                <a:latin typeface="Arial"/>
                <a:cs typeface="Arial"/>
              </a:rPr>
              <a:t> standing in her garden plot that has been scorched by prolonged droughts</a:t>
            </a:r>
            <a:endParaRPr lang="en-US" sz="1600" b="1">
              <a:latin typeface="Arial"/>
              <a:cs typeface="Arial"/>
            </a:endParaRPr>
          </a:p>
        </p:txBody>
      </p:sp>
      <p:pic>
        <p:nvPicPr>
          <p:cNvPr id="2" name="Picture 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4013A804-2C7C-E272-0185-AA07C32D9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92629" y="-20105"/>
            <a:ext cx="13647765" cy="10627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CD305A-1994-3406-B813-AFD973BA5593}"/>
              </a:ext>
            </a:extLst>
          </p:cNvPr>
          <p:cNvSpPr txBox="1"/>
          <p:nvPr/>
        </p:nvSpPr>
        <p:spPr>
          <a:xfrm>
            <a:off x="250371" y="229157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Impact" panose="020B0806030902050204" pitchFamily="34" charset="0"/>
              </a:rPr>
              <a:t>Kenya, Africa</a:t>
            </a:r>
          </a:p>
        </p:txBody>
      </p:sp>
      <p:pic>
        <p:nvPicPr>
          <p:cNvPr id="9" name="Picture 8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5291F162-46E7-AE9E-2471-4A478BBDD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39686" y="6060421"/>
            <a:ext cx="10809514" cy="7928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E9593B6-B8E4-A280-F57D-105B6299D04D}"/>
              </a:ext>
            </a:extLst>
          </p:cNvPr>
          <p:cNvGrpSpPr/>
          <p:nvPr/>
        </p:nvGrpSpPr>
        <p:grpSpPr>
          <a:xfrm>
            <a:off x="9809368" y="64179"/>
            <a:ext cx="2237456" cy="806677"/>
            <a:chOff x="9717780" y="92924"/>
            <a:chExt cx="2237456" cy="806677"/>
          </a:xfrm>
        </p:grpSpPr>
        <p:pic>
          <p:nvPicPr>
            <p:cNvPr id="11" name="Picture 10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E6EB3629-BBB4-7F04-5D6A-559587645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2" name="Picture 11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4DC40E9D-3AC1-7C4F-9B22-29FC706DD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122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E576FB-31BF-BEB7-EF9A-BD8CB8711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56" y="137410"/>
            <a:ext cx="10515600" cy="82771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12BFB4-1AC3-96C5-5701-15F7BE9FFABE}"/>
              </a:ext>
            </a:extLst>
          </p:cNvPr>
          <p:cNvSpPr txBox="1"/>
          <p:nvPr/>
        </p:nvSpPr>
        <p:spPr>
          <a:xfrm>
            <a:off x="504669" y="4891880"/>
            <a:ext cx="48865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latin typeface="Arial"/>
                <a:cs typeface="Arial"/>
              </a:rPr>
              <a:t>Therese and her son Eric tending their vegetable gardens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774D86-1209-74D7-668B-CA4D201B8B55}"/>
              </a:ext>
            </a:extLst>
          </p:cNvPr>
          <p:cNvSpPr txBox="1"/>
          <p:nvPr/>
        </p:nvSpPr>
        <p:spPr>
          <a:xfrm>
            <a:off x="8091718" y="5525099"/>
            <a:ext cx="409463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latin typeface="Arial"/>
                <a:cs typeface="Arial"/>
              </a:rPr>
              <a:t> </a:t>
            </a:r>
            <a:endParaRPr lang="en-US"/>
          </a:p>
        </p:txBody>
      </p:sp>
      <p:pic>
        <p:nvPicPr>
          <p:cNvPr id="4" name="Picture 3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4B4F2A39-07E4-E6BA-628E-D63E664ED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50202" y="0"/>
            <a:ext cx="13647765" cy="965125"/>
          </a:xfrm>
          <a:prstGeom prst="rect">
            <a:avLst/>
          </a:prstGeom>
        </p:spPr>
      </p:pic>
      <p:pic>
        <p:nvPicPr>
          <p:cNvPr id="6" name="Picture 5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896644B8-ACD0-D190-96F4-93B8F2CB4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17916" y="6050173"/>
            <a:ext cx="10786914" cy="807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EE2DBF-5803-D8DE-1899-F36E22F1B666}"/>
              </a:ext>
            </a:extLst>
          </p:cNvPr>
          <p:cNvSpPr txBox="1"/>
          <p:nvPr/>
        </p:nvSpPr>
        <p:spPr>
          <a:xfrm>
            <a:off x="283029" y="137410"/>
            <a:ext cx="7956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Impact" panose="020B0806030902050204" pitchFamily="34" charset="0"/>
              </a:rPr>
              <a:t>Gardens after Ripple Effect training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2064C2-7206-9D2E-CE80-B07BE5B690F0}"/>
              </a:ext>
            </a:extLst>
          </p:cNvPr>
          <p:cNvGrpSpPr/>
          <p:nvPr/>
        </p:nvGrpSpPr>
        <p:grpSpPr>
          <a:xfrm>
            <a:off x="9834801" y="99292"/>
            <a:ext cx="2237456" cy="806677"/>
            <a:chOff x="9717780" y="92924"/>
            <a:chExt cx="2237456" cy="806677"/>
          </a:xfrm>
        </p:grpSpPr>
        <p:pic>
          <p:nvPicPr>
            <p:cNvPr id="9" name="Picture 8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06030B27-AD56-6110-8E27-71C9813A3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0" name="Picture 9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8C137928-B31F-58E7-3337-4FE2C1E40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  <p:pic>
        <p:nvPicPr>
          <p:cNvPr id="2" name="Picture 1" descr="A person and person digging in a garden&#10;&#10;AI-generated content may be incorrect.">
            <a:extLst>
              <a:ext uri="{FF2B5EF4-FFF2-40B4-BE49-F238E27FC236}">
                <a16:creationId xmlns:a16="http://schemas.microsoft.com/office/drawing/2014/main" id="{2B0D2CD4-FEEC-90D7-5EBB-E3A4220E5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749" y="1474742"/>
            <a:ext cx="4891507" cy="3253068"/>
          </a:xfrm>
          <a:prstGeom prst="rect">
            <a:avLst/>
          </a:prstGeom>
        </p:spPr>
      </p:pic>
      <p:pic>
        <p:nvPicPr>
          <p:cNvPr id="13" name="Picture 12" descr="A pair of boys sitting at a table with books&#10;&#10;AI-generated content may be incorrect.">
            <a:extLst>
              <a:ext uri="{FF2B5EF4-FFF2-40B4-BE49-F238E27FC236}">
                <a16:creationId xmlns:a16="http://schemas.microsoft.com/office/drawing/2014/main" id="{C1050F62-0AC3-C033-088C-B250D927E4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9106" y="2302750"/>
            <a:ext cx="3132578" cy="2056358"/>
          </a:xfrm>
          <a:prstGeom prst="rect">
            <a:avLst/>
          </a:prstGeom>
        </p:spPr>
      </p:pic>
      <p:pic>
        <p:nvPicPr>
          <p:cNvPr id="14" name="Picture 13" descr="A person and person holding a bowl of fruit&#10;&#10;AI-generated content may be incorrect.">
            <a:extLst>
              <a:ext uri="{FF2B5EF4-FFF2-40B4-BE49-F238E27FC236}">
                <a16:creationId xmlns:a16="http://schemas.microsoft.com/office/drawing/2014/main" id="{4C12F653-709F-43A4-CAA4-707614095C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0397" y="1468466"/>
            <a:ext cx="2153187" cy="32602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28F9D9-5929-70FD-0814-327C1D3508CD}"/>
              </a:ext>
            </a:extLst>
          </p:cNvPr>
          <p:cNvSpPr txBox="1"/>
          <p:nvPr/>
        </p:nvSpPr>
        <p:spPr>
          <a:xfrm>
            <a:off x="5868589" y="4617158"/>
            <a:ext cx="2859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Therese and her husband Deogratias with avocadoes they’ve grown on their farm.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8BB1A7-0782-C88D-B923-E9F88B73CA72}"/>
              </a:ext>
            </a:extLst>
          </p:cNvPr>
          <p:cNvSpPr txBox="1"/>
          <p:nvPr/>
        </p:nvSpPr>
        <p:spPr>
          <a:xfrm>
            <a:off x="9191057" y="4925011"/>
            <a:ext cx="2312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Siblings Eric and Aline studying with their school books. </a:t>
            </a:r>
          </a:p>
        </p:txBody>
      </p:sp>
    </p:spTree>
    <p:extLst>
      <p:ext uri="{BB962C8B-B14F-4D97-AF65-F5344CB8AC3E}">
        <p14:creationId xmlns:p14="http://schemas.microsoft.com/office/powerpoint/2010/main" val="3748709190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ccentBoxVTI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AccentBox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F4FE582F-5DDE-4E50-A331-B77FB79D7361}" vid="{42624B42-66F4-4B9A-A3DB-EB561F1627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01EB76BF57F244B720E9236D9C0B39" ma:contentTypeVersion="0" ma:contentTypeDescription="Create a new document." ma:contentTypeScope="" ma:versionID="c022194f2aa676debd330f1f373d21f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1d5eec3c12ee2e8127422d567928f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BC7F9C8-C079-488C-8B04-1BFC1EB96B25}"/>
</file>

<file path=customXml/itemProps2.xml><?xml version="1.0" encoding="utf-8"?>
<ds:datastoreItem xmlns:ds="http://schemas.openxmlformats.org/officeDocument/2006/customXml" ds:itemID="{AE61629D-3D39-47A8-938F-A3C3B99493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D11A94-92A5-43DA-994B-49F238E38E31}">
  <ds:schemaRefs>
    <ds:schemaRef ds:uri="3107b844-b5a1-414d-9f6d-7be8db5a36dc"/>
    <ds:schemaRef ds:uri="ef8c4e6d-1355-4991-a81b-e23991b546e9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11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AccentBoxVTI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Garden Twinning Pack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Verity Abbott</dc:creator>
  <cp:revision>4</cp:revision>
  <dcterms:created xsi:type="dcterms:W3CDTF">2024-07-05T11:40:40Z</dcterms:created>
  <dcterms:modified xsi:type="dcterms:W3CDTF">2025-07-15T10:41:25Z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MediaServiceImageTags">
    <vt:lpwstr/>
  </property>
  <property fmtid="{D5CDD505-2E9C-101B-9397-08002B2CF9AE}" pid="4" name="Doc_x0020_type">
    <vt:lpwstr/>
  </property>
  <property fmtid="{D5CDD505-2E9C-101B-9397-08002B2CF9AE}" pid="5" name="ContentTypeId">
    <vt:lpwstr>0x0101000301EB76BF57F244B720E9236D9C0B39</vt:lpwstr>
  </property>
  <property fmtid="{D5CDD505-2E9C-101B-9397-08002B2CF9AE}" pid="6" name="Appeal">
    <vt:lpwstr/>
  </property>
  <property fmtid="{D5CDD505-2E9C-101B-9397-08002B2CF9AE}" pid="7" name="Year">
    <vt:lpwstr/>
  </property>
  <property fmtid="{D5CDD505-2E9C-101B-9397-08002B2CF9AE}" pid="8" name="Doc type">
    <vt:lpwstr/>
  </property>
</Properties>
</file>