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10"/>
  </p:notesMasterIdLst>
  <p:sldIdLst>
    <p:sldId id="267" r:id="rId5"/>
    <p:sldId id="273" r:id="rId6"/>
    <p:sldId id="275" r:id="rId7"/>
    <p:sldId id="274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3F7042-B707-FA0A-AE1F-3CCBB57842DF}" name="Anna Borsboom" initials="AB" userId="S::Anna.Borsboom@rippleeffect.org::24dbce85-f19c-4dcf-9978-7e888f8a6355" providerId="AD"/>
  <p188:author id="{A80AFA83-4E2F-6795-3F7C-413576D88B48}" name="Heather Chappell" initials="HC" userId="S::heather.chappell@rippleeffect.org::2ffd065f-0e97-4744-9400-6933ccea79ad" providerId="AD"/>
  <p188:author id="{FC3FC6D0-D379-D9F9-4843-2AA213A542C7}" name="Heather Chappell" initials="HC" userId="S::Heather.Chappell@rippleeffect.org::2ffd065f-0e97-4744-9400-6933ccea79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Hatton" userId="529d22d8-e3c7-4088-995f-21b81436ebef" providerId="ADAL" clId="{CC64F613-2604-448B-9FEE-B5B72C71D8FA}"/>
    <pc:docChg chg="undo custSel addSld delSld modSld">
      <pc:chgData name="Ann Hatton" userId="529d22d8-e3c7-4088-995f-21b81436ebef" providerId="ADAL" clId="{CC64F613-2604-448B-9FEE-B5B72C71D8FA}" dt="2026-03-02T09:45:43.304" v="25" actId="20577"/>
      <pc:docMkLst>
        <pc:docMk/>
      </pc:docMkLst>
      <pc:sldChg chg="modSp add del mod">
        <pc:chgData name="Ann Hatton" userId="529d22d8-e3c7-4088-995f-21b81436ebef" providerId="ADAL" clId="{CC64F613-2604-448B-9FEE-B5B72C71D8FA}" dt="2026-03-02T09:45:43.304" v="25" actId="20577"/>
        <pc:sldMkLst>
          <pc:docMk/>
          <pc:sldMk cId="225871828" sldId="267"/>
        </pc:sldMkLst>
        <pc:spChg chg="mod">
          <ac:chgData name="Ann Hatton" userId="529d22d8-e3c7-4088-995f-21b81436ebef" providerId="ADAL" clId="{CC64F613-2604-448B-9FEE-B5B72C71D8FA}" dt="2026-03-02T09:45:43.304" v="25" actId="20577"/>
          <ac:spMkLst>
            <pc:docMk/>
            <pc:sldMk cId="225871828" sldId="267"/>
            <ac:spMk id="3" creationId="{146137A9-714A-1FA3-E227-D1DCE78D68C1}"/>
          </ac:spMkLst>
        </pc:spChg>
        <pc:spChg chg="mod">
          <ac:chgData name="Ann Hatton" userId="529d22d8-e3c7-4088-995f-21b81436ebef" providerId="ADAL" clId="{CC64F613-2604-448B-9FEE-B5B72C71D8FA}" dt="2026-03-02T09:45:33.164" v="8" actId="20577"/>
          <ac:spMkLst>
            <pc:docMk/>
            <pc:sldMk cId="225871828" sldId="267"/>
            <ac:spMk id="5" creationId="{964B1DFE-C334-0972-D19C-DF72BCE4F25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F8A4B-B706-49AD-8791-7577655C95CE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90539-1DEF-455C-A780-0BE8F30E8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22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EF5E6-85E4-5FD6-7DF5-CD645E3B3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4696FC-74A4-B419-2673-022A69C1D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86B8F9-DA1A-D869-ED45-8611D9887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CE6C7-5A57-D9F2-9B83-AFEB166561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90539-1DEF-455C-A780-0BE8F30E8EC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3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66C0A-1C7A-3F11-FDFA-6CC3D294D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BBC46-6308-8522-6EA8-F4CDF6369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BF3BA-BA0E-12A8-5402-01B60BBC4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A73D7-ACDC-5A2B-95A2-0817AD346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90539-1DEF-455C-A780-0BE8F30E8EC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559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B32EE-00AB-92A5-C1EB-648B34866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47CAE-9BB7-C547-E9FA-12C88ED50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52A10E-88EB-46AA-2A0B-455E46C6A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06D1C-D0D6-8F6E-AC53-FE10A55D7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90539-1DEF-455C-A780-0BE8F30E8EC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6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6362BC-DED8-744B-2E9B-6FFA022D4C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0EC30E-0C7B-3216-BB5F-69F1FD8F50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5735638" y="0"/>
            <a:ext cx="6456362" cy="636385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close up of white text&#10;&#10;AI-generated content may be incorrect.">
            <a:extLst>
              <a:ext uri="{FF2B5EF4-FFF2-40B4-BE49-F238E27FC236}">
                <a16:creationId xmlns:a16="http://schemas.microsoft.com/office/drawing/2014/main" id="{938C61AB-4F45-AF66-2982-BF1F2233D0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0" y="600141"/>
            <a:ext cx="1958579" cy="6463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62D312-2BC5-1271-F60C-81C5CAD40A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35638" y="6363855"/>
            <a:ext cx="6456362" cy="4941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3703CB-5639-803E-70E5-47737BDA3C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552450" y="2227263"/>
            <a:ext cx="4860925" cy="3087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PRESENTATION 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C6F723-D889-1000-A112-E4DE64D6F1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5638" y="6455121"/>
            <a:ext cx="6456362" cy="325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photo caption here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D275645-1CF7-0768-F831-CAA67BD057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552450" y="5611814"/>
            <a:ext cx="4860925" cy="336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Month Year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E1E45A4-457B-D2BF-7034-ED2D1B87E7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552449" y="6065303"/>
            <a:ext cx="4860925" cy="67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Presented by: (name)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273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with 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110A71-4F2F-5183-655F-D7E4D25EB3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" y="3696010"/>
            <a:ext cx="5559388" cy="33469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4DE61B-272E-E0AF-82C3-7AB2DB8258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523306"/>
            <a:ext cx="5559390" cy="33469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1A0B58D-6AA7-8351-291E-97F121F30A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1178249"/>
            <a:ext cx="5559425" cy="24926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9B44B83-B074-4E94-FB70-37F3699E56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/>
          </p:nvPr>
        </p:nvSpPr>
        <p:spPr>
          <a:xfrm>
            <a:off x="0" y="4030664"/>
            <a:ext cx="5559425" cy="24926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 descr="A black and white pattern&#10;&#10;AI-generated content may be incorrect.">
            <a:extLst>
              <a:ext uri="{FF2B5EF4-FFF2-40B4-BE49-F238E27FC236}">
                <a16:creationId xmlns:a16="http://schemas.microsoft.com/office/drawing/2014/main" id="{6009167C-9030-284B-C4FF-66E9463984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 b="-1"/>
          <a:stretch>
            <a:fillRect/>
          </a:stretch>
        </p:blipFill>
        <p:spPr>
          <a:xfrm>
            <a:off x="9842019" y="0"/>
            <a:ext cx="1185101" cy="1178249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7EE6637-2FAE-E8DC-7830-DE4A97CD82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A20516-57F3-5B19-8841-0D11595B6B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6109391" y="1351125"/>
            <a:ext cx="5637291" cy="1741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(Short paragraph here)</a:t>
            </a:r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6A453DF2-899F-585D-35BB-3885DA5DC9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6095999" y="3265046"/>
            <a:ext cx="5637291" cy="2492603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(Concise bullet points here)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C652DAD-512F-BFF8-6277-9871D4458A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8964" y="3712134"/>
            <a:ext cx="5450276" cy="2933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photo caption here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7A374B1-E382-473C-D43D-EDCED2B237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8964" y="6566530"/>
            <a:ext cx="5450276" cy="2933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photo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5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D5F9F4-A324-EE20-4D74-3E69401448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186004"/>
            <a:ext cx="6096000" cy="567199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302A0E-6CC8-E1FA-6084-AA3544C57F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6096000" y="1185863"/>
            <a:ext cx="6096000" cy="56721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9AB51D-C45D-DC45-E839-E9B90CB8D9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27121" y="-1"/>
            <a:ext cx="1164879" cy="11715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288297D-8F46-573D-9E18-172CECBDE0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IMPACT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3E7A7634-BF24-613F-0A00-F3D2227DCD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425450" y="1829371"/>
            <a:ext cx="5269040" cy="73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[insert number or %]</a:t>
            </a:r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82CABA6F-0DD5-F033-C70E-6A6BD78136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5323" y="3364353"/>
            <a:ext cx="5269167" cy="73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[insert number or %]</a:t>
            </a:r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B24F7F6-9404-DD69-B8C0-C2120A5D74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425196" y="4947154"/>
            <a:ext cx="5269294" cy="73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[insert number or %]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5E030F5-CE64-84F5-D2D5-4A9D489DE9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425323" y="2568575"/>
            <a:ext cx="5269040" cy="67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Stat description here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F48CE91-9748-FBCE-EE21-CEBC605857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425196" y="4158037"/>
            <a:ext cx="5269167" cy="67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Stat description here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D2A79753-732C-55B2-A048-1B471BE501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>
          <a:xfrm>
            <a:off x="425069" y="5740244"/>
            <a:ext cx="5269294" cy="67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Stat description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mer story (befo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959B7-79AA-EE97-56EA-CE21B73CC5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1176338"/>
            <a:ext cx="4800599" cy="5138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8C9B93-DD2E-5D7A-E38D-E2B4368B69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314763"/>
            <a:ext cx="4800600" cy="54323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5BF9A9-9638-4AF2-84F1-6DF71C7C16E7}"/>
              </a:ext>
            </a:extLst>
          </p:cNvPr>
          <p:cNvSpPr/>
          <p:nvPr userDrawn="1"/>
        </p:nvSpPr>
        <p:spPr>
          <a:xfrm>
            <a:off x="11027121" y="-1"/>
            <a:ext cx="1164879" cy="11715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white pattern&#10;&#10;AI-generated content may be incorrect.">
            <a:extLst>
              <a:ext uri="{FF2B5EF4-FFF2-40B4-BE49-F238E27FC236}">
                <a16:creationId xmlns:a16="http://schemas.microsoft.com/office/drawing/2014/main" id="{DE5CD47A-C79D-10F2-8276-1E6BDD93E98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6" y="-1"/>
            <a:ext cx="1180532" cy="118053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B2E357-4BE9-DD1A-84FD-DEE79C7917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FARMER STORY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840781E-DCEA-025C-B345-7A6F983524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5503862" y="1511929"/>
            <a:ext cx="5976937" cy="43143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Before working with Ripple Effect: (+ list in bullet points)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853BCD4-1E5F-6E76-626C-DC006ECDD6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46049" y="6426167"/>
            <a:ext cx="4508500" cy="3686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Farmer name, country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46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mer story (af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10541B-7B6B-5297-E37C-825FB19D40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286064"/>
            <a:ext cx="4800600" cy="15719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0596ED-FE91-0CCD-6806-62025687B4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1176338"/>
            <a:ext cx="4800600" cy="41097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86B964-544C-B823-57D8-F3C7E9AE4E66}"/>
              </a:ext>
            </a:extLst>
          </p:cNvPr>
          <p:cNvSpPr/>
          <p:nvPr userDrawn="1"/>
        </p:nvSpPr>
        <p:spPr>
          <a:xfrm>
            <a:off x="11027121" y="-1"/>
            <a:ext cx="1164879" cy="11715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93AB7AE-8AF1-42D0-55EB-0700AADF49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FARMER STORY</a:t>
            </a:r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5DBB16C-711D-E663-8F8F-DBCDA89E8C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5503862" y="1514153"/>
            <a:ext cx="5976937" cy="43343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(name) has achieved since working with us: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EE77CB0-0BC6-0936-BC72-04548F7553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050" y="5380672"/>
            <a:ext cx="4508500" cy="14128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“(Short quote from farmer here)” +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33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56C14C-2BE3-01A0-29DC-67BAD12CE3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0738E5-01D1-83EA-E352-A1F87BED6E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white text&#10;&#10;AI-generated content may be incorrect.">
            <a:extLst>
              <a:ext uri="{FF2B5EF4-FFF2-40B4-BE49-F238E27FC236}">
                <a16:creationId xmlns:a16="http://schemas.microsoft.com/office/drawing/2014/main" id="{5D6A1680-1B0F-D912-86CE-06D756BA9B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64" y="6161835"/>
            <a:ext cx="1570161" cy="51815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3FDB69-10C8-DDDA-C520-D1131D4904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6446838" y="371475"/>
            <a:ext cx="5340350" cy="5611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“(Quote)” – name,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50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56C14C-2BE3-01A0-29DC-67BAD12CE3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6DB7C16-E908-EC75-F6E5-F260ECF982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6095998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A3C4102E-2EE0-DD84-99B9-4710200A9E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7824" y="389582"/>
            <a:ext cx="5340350" cy="5611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“(Quote)” – name,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11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6245AE40-5948-0679-C86D-D8FD8E65869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96938" y="1638300"/>
            <a:ext cx="10507662" cy="3948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439423-5581-3D1A-BD5F-015B3DA5DC34}"/>
              </a:ext>
            </a:extLst>
          </p:cNvPr>
          <p:cNvSpPr/>
          <p:nvPr userDrawn="1"/>
        </p:nvSpPr>
        <p:spPr>
          <a:xfrm>
            <a:off x="11027121" y="-1"/>
            <a:ext cx="1164879" cy="11715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pattern&#10;&#10;AI-generated content may be incorrect.">
            <a:extLst>
              <a:ext uri="{FF2B5EF4-FFF2-40B4-BE49-F238E27FC236}">
                <a16:creationId xmlns:a16="http://schemas.microsoft.com/office/drawing/2014/main" id="{A04F58A7-CFC6-6053-4D27-20774952221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36" y="0"/>
            <a:ext cx="1180882" cy="1181867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374261-644F-EA7A-D418-C0E62C208E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NAME OF SCHART/GRAPH/TABLE</a:t>
            </a:r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CEF246B-C640-5894-CF73-A9C540963D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425450" y="5793569"/>
            <a:ext cx="9741592" cy="816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Short explanation of what it’s showing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57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(medium/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BFDE56C0-1273-5B08-2680-7CBF3728F86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42925" y="1792288"/>
            <a:ext cx="5553075" cy="45180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black and white polka dot pattern&#10;&#10;AI-generated content may be incorrect.">
            <a:extLst>
              <a:ext uri="{FF2B5EF4-FFF2-40B4-BE49-F238E27FC236}">
                <a16:creationId xmlns:a16="http://schemas.microsoft.com/office/drawing/2014/main" id="{A08CC7B1-3C8B-0DF1-EB99-5B9032BA74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0" y="0"/>
            <a:ext cx="1174750" cy="117475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D4FDCC4-9E04-11B6-93C9-2726F84E0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NAME OF SCHART/GRAPH/TABLE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5507A6A-3A88-AA8D-14B8-F6D9F1346C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7682" y="1792288"/>
            <a:ext cx="4991393" cy="1676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Short explanation of what it’s showing</a:t>
            </a:r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0B1DB03-5DBA-CDF1-8BD3-060EAD7866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7682" y="3699613"/>
            <a:ext cx="4991393" cy="205839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K</a:t>
            </a:r>
            <a:r>
              <a:rPr lang="en-US" dirty="0" err="1"/>
              <a:t>ey</a:t>
            </a:r>
            <a:r>
              <a:rPr lang="en-US" dirty="0"/>
              <a:t> takeaways in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197461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/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6F870F-204D-BEAD-553D-986CDD055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93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83DA9D6-54B1-8687-6A59-A147B1F8CC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2519104" y="2842953"/>
            <a:ext cx="6858000" cy="1172094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D0275-E408-90A1-4278-80C8056E66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1303" y="-2"/>
            <a:ext cx="5413360" cy="685800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1A2C1-E17B-D10E-9CFD-6B8FD7DED0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83130" y="176768"/>
            <a:ext cx="250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Impact" panose="020B0806030902050204" pitchFamily="34" charset="0"/>
                <a:cs typeface="Teko SemiBold" panose="02000000000000000000" pitchFamily="2" charset="0"/>
              </a:rPr>
              <a:t>PROBLEM</a:t>
            </a:r>
            <a:endParaRPr lang="en-US" sz="4800" dirty="0">
              <a:latin typeface="Impact" panose="020B0806030902050204" pitchFamily="34" charset="0"/>
              <a:cs typeface="Teko SemiBo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DA382-28B8-C887-65E7-6025586B95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831530" y="176766"/>
            <a:ext cx="2648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Impact" panose="020B0806030902050204" pitchFamily="34" charset="0"/>
                <a:cs typeface="Teko SemiBold" panose="02000000000000000000" pitchFamily="2" charset="0"/>
              </a:rPr>
              <a:t>SOLUTION</a:t>
            </a:r>
            <a:endParaRPr lang="en-US" sz="4800" dirty="0">
              <a:latin typeface="Impact" panose="020B0806030902050204" pitchFamily="34" charset="0"/>
              <a:cs typeface="Teko SemiBold" panose="02000000000000000000" pitchFamily="2" charset="0"/>
            </a:endParaRP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2FBB9E2-E31C-2349-CCF2-A711FCE6EF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6831530" y="3428998"/>
            <a:ext cx="4991393" cy="22475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Results listed in bullet points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5082A65-C739-716E-91E1-EC70211C67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583130" y="3428998"/>
            <a:ext cx="4991393" cy="2247526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Consequences listed in bullet points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802326F-F0F6-8200-8C62-9DCBA42536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6831529" y="1568346"/>
            <a:ext cx="4991393" cy="1676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Short explanation of solution here</a:t>
            </a:r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B7E2296-FBD2-4B1F-6216-7CF711CF61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592736" y="1568345"/>
            <a:ext cx="4991393" cy="1676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Short explanation of problem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52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/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933688-AA3E-049A-5E85-3757F68EA3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B12B37-2E96-811D-FB6C-301C111D2A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white text&#10;&#10;AI-generated content may be incorrect.">
            <a:extLst>
              <a:ext uri="{FF2B5EF4-FFF2-40B4-BE49-F238E27FC236}">
                <a16:creationId xmlns:a16="http://schemas.microsoft.com/office/drawing/2014/main" id="{775B5788-64BB-143F-170D-E708C8F885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777" y="6058051"/>
            <a:ext cx="1639013" cy="540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E84D1F-D36B-8713-1B4B-5D70BD77E51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83130" y="176768"/>
            <a:ext cx="1996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Impact" panose="020B0806030902050204" pitchFamily="34" charset="0"/>
                <a:cs typeface="Teko SemiBold" panose="02000000000000000000" pitchFamily="2" charset="0"/>
              </a:rPr>
              <a:t>BEFORE</a:t>
            </a:r>
            <a:endParaRPr lang="en-US" sz="4800" dirty="0">
              <a:latin typeface="Impact" panose="020B0806030902050204" pitchFamily="34" charset="0"/>
              <a:cs typeface="Teko SemiBo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B379D-7A44-FEC7-658A-7438B6F32F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831530" y="176767"/>
            <a:ext cx="178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Impact" panose="020B0806030902050204" pitchFamily="34" charset="0"/>
                <a:cs typeface="Teko SemiBold" panose="02000000000000000000" pitchFamily="2" charset="0"/>
              </a:rPr>
              <a:t>AFTER</a:t>
            </a:r>
            <a:endParaRPr lang="en-US" sz="4800" dirty="0">
              <a:solidFill>
                <a:schemeClr val="bg1"/>
              </a:solidFill>
              <a:latin typeface="Impact" panose="020B0806030902050204" pitchFamily="34" charset="0"/>
              <a:cs typeface="Teko SemiBold" panose="02000000000000000000" pitchFamily="2" charset="0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148AAA-C7F5-B8A4-0239-0B025A53E7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2736" y="1568345"/>
            <a:ext cx="4991393" cy="1676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Short explanation of before here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E658F4A-4D4F-5D52-60B6-0010889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1136" y="1568345"/>
            <a:ext cx="4991393" cy="1676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Short explanation of after here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C0B51E-FA45-0FC4-65CF-5ABAC726C4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1530" y="3428998"/>
            <a:ext cx="4991393" cy="22475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Results listed in bullet points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77ED919-D797-F341-7E43-3648C1BECC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130" y="3428998"/>
            <a:ext cx="4991393" cy="2247526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Issues listed in bullet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1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FC4DE6-CF3A-B0DC-190C-E11A147E39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circle with a black center&#10;&#10;AI-generated content may be incorrect.">
            <a:extLst>
              <a:ext uri="{FF2B5EF4-FFF2-40B4-BE49-F238E27FC236}">
                <a16:creationId xmlns:a16="http://schemas.microsoft.com/office/drawing/2014/main" id="{1FC96383-5643-73F1-E454-6436F90AE8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>
            <a:fillRect/>
          </a:stretch>
        </p:blipFill>
        <p:spPr>
          <a:xfrm>
            <a:off x="0" y="2120141"/>
            <a:ext cx="4753069" cy="4737860"/>
          </a:xfrm>
          <a:prstGeom prst="rect">
            <a:avLst/>
          </a:prstGeom>
        </p:spPr>
      </p:pic>
      <p:pic>
        <p:nvPicPr>
          <p:cNvPr id="7" name="Picture 6" descr="A close up of white text&#10;&#10;AI-generated content may be incorrect.">
            <a:extLst>
              <a:ext uri="{FF2B5EF4-FFF2-40B4-BE49-F238E27FC236}">
                <a16:creationId xmlns:a16="http://schemas.microsoft.com/office/drawing/2014/main" id="{AB536DF8-B627-E1CC-E00E-FA6CD3F81A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689" y="6106116"/>
            <a:ext cx="1570161" cy="518153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5BD453-5FB7-3917-8215-78DDED4BD9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4578698" y="1931193"/>
            <a:ext cx="6826250" cy="2995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03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le Agriculture (ready to u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0D2D8B-882C-23B1-86F0-28761E528C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25451" y="1379679"/>
            <a:ext cx="60441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Our sustainable agriculture methods follow the </a:t>
            </a: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agroecological and climate-positive approach (ACPA),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benefiting both people and planet.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Learning growing techniques tailored to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Making nutrient-rich compost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Boosting soil fertility and water retention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Biological pest and weed control (push-pull)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Agroforestry incorporating multi-purpose trees into farms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Improved livestock management for access to protein and better animal welfare</a:t>
            </a:r>
          </a:p>
        </p:txBody>
      </p:sp>
      <p:pic>
        <p:nvPicPr>
          <p:cNvPr id="7" name="Picture 6" descr="A person holding leaves in a garden&#10;&#10;AI-generated content may be incorrect.">
            <a:extLst>
              <a:ext uri="{FF2B5EF4-FFF2-40B4-BE49-F238E27FC236}">
                <a16:creationId xmlns:a16="http://schemas.microsoft.com/office/drawing/2014/main" id="{8BB494FD-E9D4-A062-BEBE-B98187350A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2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15322" r="27219" b="-2277"/>
          <a:stretch/>
        </p:blipFill>
        <p:spPr>
          <a:xfrm>
            <a:off x="6660682" y="1154435"/>
            <a:ext cx="5531318" cy="57035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4F37BE-7AB3-B839-4144-3696FDF666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660682" y="5601903"/>
            <a:ext cx="5531316" cy="12560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F802C-6742-70D9-5632-1F9DC27F3C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64980" y="5703565"/>
            <a:ext cx="539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result: communities become empowered to feed their families nutritious meals and grow surplus produce to sell.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DD4529-2F77-DB59-8C9A-6B66F7F64B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27121" y="0"/>
            <a:ext cx="1164879" cy="11544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A92C1F6A-A97C-EF14-DE4D-7F7DA88023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"/>
          <a:stretch>
            <a:fillRect/>
          </a:stretch>
        </p:blipFill>
        <p:spPr>
          <a:xfrm>
            <a:off x="9842019" y="0"/>
            <a:ext cx="1185101" cy="1154434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0775690-A7FC-C8FF-3ACD-DAAF15795F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SUSTAINABLE AGRICULTURE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41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der &amp; Social Inclusion (ready to u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potatoes&#10;&#10;AI-generated content may be incorrect.">
            <a:extLst>
              <a:ext uri="{FF2B5EF4-FFF2-40B4-BE49-F238E27FC236}">
                <a16:creationId xmlns:a16="http://schemas.microsoft.com/office/drawing/2014/main" id="{0B41FA1C-6CD6-B719-19E4-2DC55D17E5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5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5560" r="29416" b="9844"/>
          <a:stretch/>
        </p:blipFill>
        <p:spPr>
          <a:xfrm>
            <a:off x="6660680" y="1181867"/>
            <a:ext cx="5531318" cy="4959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48EEA-5962-0C81-B3CB-BE75588E94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25451" y="1379679"/>
            <a:ext cx="60441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Our approach ensures no one is left behind, creating fairer, more resilient communities.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Actively recruiting women to boost influence and 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Using the Transformative Household Methodology (THM) to shift mindsets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Applying the ACAP framework (Access, Communication, Attitude, Participation) to remove barriers for people with disabilities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Supporting young adults with vocational training, entrepreneurship skills, and apprenticeships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63F8A7-9089-2E85-6DD6-7003607F7B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660682" y="5823284"/>
            <a:ext cx="5531316" cy="10347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45E49-2435-E929-FF21-EBA1676B3C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64980" y="5960106"/>
            <a:ext cx="539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result: stronger families, empowered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individuals, and lasting social change.</a:t>
            </a:r>
          </a:p>
        </p:txBody>
      </p:sp>
      <p:pic>
        <p:nvPicPr>
          <p:cNvPr id="10" name="Picture 9" descr="A black and white pattern&#10;&#10;AI-generated content may be incorrect.">
            <a:extLst>
              <a:ext uri="{FF2B5EF4-FFF2-40B4-BE49-F238E27FC236}">
                <a16:creationId xmlns:a16="http://schemas.microsoft.com/office/drawing/2014/main" id="{BBCEC19C-097F-C17D-B276-C56DB6DFF8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36" y="0"/>
            <a:ext cx="1180882" cy="118186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A47BD0-C146-ADBB-67B0-B11672E2B0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GENDER &amp; SOCIAL INCLUSION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79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prise Development (ready to u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bags of food&#10;&#10;AI-generated content may be incorrect.">
            <a:extLst>
              <a:ext uri="{FF2B5EF4-FFF2-40B4-BE49-F238E27FC236}">
                <a16:creationId xmlns:a16="http://schemas.microsoft.com/office/drawing/2014/main" id="{9A697745-606C-0F0E-CF8D-C1EE37511D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r="10315" b="5891"/>
          <a:stretch/>
        </p:blipFill>
        <p:spPr>
          <a:xfrm>
            <a:off x="6660683" y="1180531"/>
            <a:ext cx="5531316" cy="4546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3E259A-4385-AA70-D44B-0C90DB73C8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25451" y="1379679"/>
            <a:ext cx="60441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We support farming families to grow resilient livelihoods by building sustainable businesses that thrive beyond subsistence.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Supporting farmers to diversify income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Training in financial literacy, marketing, and recordkeeping to build business confidence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Forming and strengthening self-help groups and cooperatives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Linking participants with local markets, finance providers, and supply chains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Providing youth with entrepreneurship training and start-up support to drive innovation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93951D-71C3-A2B3-3452-D77F91569E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660682" y="5691738"/>
            <a:ext cx="5531316" cy="11662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165EF-CA5C-0F9C-57EA-016AF19B71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64980" y="5732931"/>
            <a:ext cx="539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result: increased income, thriving rural economies, and communities equipped to invest in their futures.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591E7C-90EF-AABC-E7A0-0C0267C3A6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27121" y="-1"/>
            <a:ext cx="1164879" cy="11715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white pattern&#10;&#10;AI-generated content may be incorrect.">
            <a:extLst>
              <a:ext uri="{FF2B5EF4-FFF2-40B4-BE49-F238E27FC236}">
                <a16:creationId xmlns:a16="http://schemas.microsoft.com/office/drawing/2014/main" id="{99DBD973-D95D-8079-A1A5-64EFCB757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6" y="-1"/>
            <a:ext cx="1180532" cy="118053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576665-4B41-29E8-F63F-F556BD7F41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ENTERPRISE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20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end of present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E43D3E-CB0B-A2F7-B83B-D9FC0C1E59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A707F-4BC7-EBA6-2E26-B278BC29ED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5056" y="683719"/>
            <a:ext cx="4985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  <a:latin typeface="Impact" panose="020B0806030902050204" pitchFamily="34" charset="0"/>
                <a:cs typeface="Teko SemiBold" panose="02000000000000000000" pitchFamily="2" charset="0"/>
              </a:rPr>
              <a:t>THANK YOU</a:t>
            </a:r>
            <a:endParaRPr lang="en-US" sz="8000" dirty="0">
              <a:solidFill>
                <a:schemeClr val="bg1"/>
              </a:solidFill>
              <a:latin typeface="Impact" panose="020B0806030902050204" pitchFamily="34" charset="0"/>
              <a:cs typeface="Teko SemiBo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78770-02E0-A472-B4D3-F0F2EE5058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0789" y="2538331"/>
            <a:ext cx="4434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 learn more about our work, visit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erson holding a plant&#10;&#10;AI-generated content may be incorrect.">
            <a:extLst>
              <a:ext uri="{FF2B5EF4-FFF2-40B4-BE49-F238E27FC236}">
                <a16:creationId xmlns:a16="http://schemas.microsoft.com/office/drawing/2014/main" id="{C93BCE41-DBFF-2225-F979-D305F14E0A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r="37746"/>
          <a:stretch/>
        </p:blipFill>
        <p:spPr>
          <a:xfrm>
            <a:off x="6096000" y="0"/>
            <a:ext cx="6116180" cy="6388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BECA5C-CF31-0DD8-294E-2C2E99A56A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01416" y="2896122"/>
            <a:ext cx="4293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rippleeffect.org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2" descr="QR Creator - Free QR code generator">
            <a:extLst>
              <a:ext uri="{FF2B5EF4-FFF2-40B4-BE49-F238E27FC236}">
                <a16:creationId xmlns:a16="http://schemas.microsoft.com/office/drawing/2014/main" id="{C96148CB-BF90-860C-DD26-24BECA649D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49" y="4015110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White Arrows PNGs for Free Download">
            <a:extLst>
              <a:ext uri="{FF2B5EF4-FFF2-40B4-BE49-F238E27FC236}">
                <a16:creationId xmlns:a16="http://schemas.microsoft.com/office/drawing/2014/main" id="{E2EB2060-EF09-0523-CBFB-31E1AC88B2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5798">
            <a:off x="1436451" y="3823852"/>
            <a:ext cx="699538" cy="6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EDF234-25E4-012B-0812-8E559FF50C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75016" y="6131850"/>
            <a:ext cx="5145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Follow us on socials: @RippleEffectNGO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white text&#10;&#10;AI-generated content may be incorrect.">
            <a:extLst>
              <a:ext uri="{FF2B5EF4-FFF2-40B4-BE49-F238E27FC236}">
                <a16:creationId xmlns:a16="http://schemas.microsoft.com/office/drawing/2014/main" id="{57F22015-AD66-F436-2E44-B8CE20C597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436" y="5497879"/>
            <a:ext cx="1958579" cy="6463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CE0438-65A8-B01D-D046-C940329DA2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5993" y="6388100"/>
            <a:ext cx="6116180" cy="4699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0E2F1A-E0D0-4022-A24A-14861F63BA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176034" y="6449131"/>
            <a:ext cx="5783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Adanech and her coffee crop – Ethiopia project participant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75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custom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E43D3E-CB0B-A2F7-B83B-D9FC0C1E59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A707F-4BC7-EBA6-2E26-B278BC29ED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5056" y="683719"/>
            <a:ext cx="4985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  <a:latin typeface="Impact" panose="020B0806030902050204" pitchFamily="34" charset="0"/>
                <a:cs typeface="Teko SemiBold" panose="02000000000000000000" pitchFamily="2" charset="0"/>
              </a:rPr>
              <a:t>THANK YOU</a:t>
            </a:r>
            <a:endParaRPr lang="en-US" sz="8000" dirty="0">
              <a:solidFill>
                <a:schemeClr val="bg1"/>
              </a:solidFill>
              <a:latin typeface="Impact" panose="020B0806030902050204" pitchFamily="34" charset="0"/>
              <a:cs typeface="Teko SemiBo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78770-02E0-A472-B4D3-F0F2EE5058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0789" y="2538331"/>
            <a:ext cx="4434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 learn more about our work, visit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ECA5C-CF31-0DD8-294E-2C2E99A56A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01416" y="2896122"/>
            <a:ext cx="4293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rippleeffect.org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2" descr="QR Creator - Free QR code generator">
            <a:extLst>
              <a:ext uri="{FF2B5EF4-FFF2-40B4-BE49-F238E27FC236}">
                <a16:creationId xmlns:a16="http://schemas.microsoft.com/office/drawing/2014/main" id="{C96148CB-BF90-860C-DD26-24BECA649D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49" y="4015110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White Arrows PNGs for Free Download">
            <a:extLst>
              <a:ext uri="{FF2B5EF4-FFF2-40B4-BE49-F238E27FC236}">
                <a16:creationId xmlns:a16="http://schemas.microsoft.com/office/drawing/2014/main" id="{E2EB2060-EF09-0523-CBFB-31E1AC88B2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5798">
            <a:off x="1436451" y="3823852"/>
            <a:ext cx="699538" cy="6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EDF234-25E4-012B-0812-8E559FF50C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75016" y="6131850"/>
            <a:ext cx="5145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Follow us on socials: @RippleEffectNGO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B86134-6301-7501-424F-92EC934DC8D5}"/>
              </a:ext>
            </a:extLst>
          </p:cNvPr>
          <p:cNvSpPr>
            <a:spLocks/>
          </p:cNvSpPr>
          <p:nvPr userDrawn="1"/>
        </p:nvSpPr>
        <p:spPr>
          <a:xfrm>
            <a:off x="6109392" y="5875002"/>
            <a:ext cx="6082608" cy="9829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 up of white text&#10;&#10;AI-generated content may be incorrect.">
            <a:extLst>
              <a:ext uri="{FF2B5EF4-FFF2-40B4-BE49-F238E27FC236}">
                <a16:creationId xmlns:a16="http://schemas.microsoft.com/office/drawing/2014/main" id="{78A9DE4D-C986-3118-6513-DD72E15CFE85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689" y="6106116"/>
            <a:ext cx="1570161" cy="51815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0E5EA73-5A8E-A4BC-C045-1EA9EF3F7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60739" y="6039265"/>
            <a:ext cx="3879142" cy="6874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photo caption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CA1335-AB53-B5C8-DD3B-37BDC0AEC3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8700" y="0"/>
            <a:ext cx="6083300" cy="58721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FC4DE6-CF3A-B0DC-190C-E11A147E39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circle with a black center&#10;&#10;AI-generated content may be incorrect.">
            <a:extLst>
              <a:ext uri="{FF2B5EF4-FFF2-40B4-BE49-F238E27FC236}">
                <a16:creationId xmlns:a16="http://schemas.microsoft.com/office/drawing/2014/main" id="{1FC96383-5643-73F1-E454-6436F90AE8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>
            <a:fillRect/>
          </a:stretch>
        </p:blipFill>
        <p:spPr>
          <a:xfrm>
            <a:off x="0" y="2120141"/>
            <a:ext cx="4753069" cy="4737860"/>
          </a:xfrm>
          <a:prstGeom prst="rect">
            <a:avLst/>
          </a:prstGeom>
        </p:spPr>
      </p:pic>
      <p:pic>
        <p:nvPicPr>
          <p:cNvPr id="7" name="Picture 6" descr="A close up of white text&#10;&#10;AI-generated content may be incorrect.">
            <a:extLst>
              <a:ext uri="{FF2B5EF4-FFF2-40B4-BE49-F238E27FC236}">
                <a16:creationId xmlns:a16="http://schemas.microsoft.com/office/drawing/2014/main" id="{AB536DF8-B627-E1CC-E00E-FA6CD3F81A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689" y="6106116"/>
            <a:ext cx="1570161" cy="518153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20B01F0-DF14-0946-9E7F-51C4A925CA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4578698" y="1931193"/>
            <a:ext cx="6826250" cy="2995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6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FC4DE6-CF3A-B0DC-190C-E11A147E39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circle with a black center&#10;&#10;AI-generated content may be incorrect.">
            <a:extLst>
              <a:ext uri="{FF2B5EF4-FFF2-40B4-BE49-F238E27FC236}">
                <a16:creationId xmlns:a16="http://schemas.microsoft.com/office/drawing/2014/main" id="{1FC96383-5643-73F1-E454-6436F90AE8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>
            <a:fillRect/>
          </a:stretch>
        </p:blipFill>
        <p:spPr>
          <a:xfrm>
            <a:off x="0" y="2120141"/>
            <a:ext cx="4753069" cy="4737860"/>
          </a:xfrm>
          <a:prstGeom prst="rect">
            <a:avLst/>
          </a:prstGeom>
        </p:spPr>
      </p:pic>
      <p:pic>
        <p:nvPicPr>
          <p:cNvPr id="7" name="Picture 6" descr="A close up of white text&#10;&#10;AI-generated content may be incorrect.">
            <a:extLst>
              <a:ext uri="{FF2B5EF4-FFF2-40B4-BE49-F238E27FC236}">
                <a16:creationId xmlns:a16="http://schemas.microsoft.com/office/drawing/2014/main" id="{AB536DF8-B627-E1CC-E00E-FA6CD3F81A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689" y="6106116"/>
            <a:ext cx="1570161" cy="518153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B78DFCF-7C69-D31E-EB4A-6E87F12D5D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4578698" y="1931193"/>
            <a:ext cx="6826250" cy="2995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FC4DE6-CF3A-B0DC-190C-E11A147E39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circle with a black center&#10;&#10;AI-generated content may be incorrect.">
            <a:extLst>
              <a:ext uri="{FF2B5EF4-FFF2-40B4-BE49-F238E27FC236}">
                <a16:creationId xmlns:a16="http://schemas.microsoft.com/office/drawing/2014/main" id="{1FC96383-5643-73F1-E454-6436F90AE8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>
            <a:fillRect/>
          </a:stretch>
        </p:blipFill>
        <p:spPr>
          <a:xfrm>
            <a:off x="0" y="2120141"/>
            <a:ext cx="4753069" cy="4737860"/>
          </a:xfrm>
          <a:prstGeom prst="rect">
            <a:avLst/>
          </a:prstGeom>
        </p:spPr>
      </p:pic>
      <p:pic>
        <p:nvPicPr>
          <p:cNvPr id="7" name="Picture 6" descr="A close up of white text&#10;&#10;AI-generated content may be incorrect.">
            <a:extLst>
              <a:ext uri="{FF2B5EF4-FFF2-40B4-BE49-F238E27FC236}">
                <a16:creationId xmlns:a16="http://schemas.microsoft.com/office/drawing/2014/main" id="{AB536DF8-B627-E1CC-E00E-FA6CD3F81A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689" y="6106116"/>
            <a:ext cx="1570161" cy="518153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65CDDEE-1B6A-4321-C37C-CFFE65B738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4578698" y="1931193"/>
            <a:ext cx="6826250" cy="2995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9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A7F66F1-05CE-9A1D-CEA2-3901D55A50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425450" y="1900504"/>
            <a:ext cx="11289733" cy="3902075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50000"/>
              </a:lnSpc>
              <a:buAutoNum type="arabicPeriod"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agenda items</a:t>
            </a:r>
          </a:p>
          <a:p>
            <a:pPr lvl="0"/>
            <a:r>
              <a:rPr lang="en-GB" dirty="0"/>
              <a:t>…</a:t>
            </a:r>
          </a:p>
          <a:p>
            <a:pPr lvl="0"/>
            <a:r>
              <a:rPr lang="en-GB" dirty="0"/>
              <a:t>…</a:t>
            </a:r>
          </a:p>
          <a:p>
            <a:pPr lvl="0"/>
            <a:r>
              <a:rPr lang="en-GB" dirty="0"/>
              <a:t>…</a:t>
            </a:r>
          </a:p>
          <a:p>
            <a:pPr lvl="0"/>
            <a:r>
              <a:rPr lang="en-GB" dirty="0"/>
              <a:t>…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548D8-BA6B-A1A3-B8FC-A5B36C4D470D}"/>
              </a:ext>
            </a:extLst>
          </p:cNvPr>
          <p:cNvSpPr txBox="1"/>
          <p:nvPr userDrawn="1"/>
        </p:nvSpPr>
        <p:spPr>
          <a:xfrm>
            <a:off x="425450" y="144855"/>
            <a:ext cx="879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Impact" panose="020B0806030902050204" pitchFamily="34" charset="0"/>
              </a:rPr>
              <a:t>AGENDA</a:t>
            </a:r>
            <a:endParaRPr lang="en-US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4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DB89F0-A948-08F0-59E6-0726D5C00E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425450" y="1985818"/>
            <a:ext cx="3795712" cy="3611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07BD3-F9CF-7155-6F75-5BBA36D018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27121" y="-1"/>
            <a:ext cx="1164879" cy="11715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pattern&#10;&#10;AI-generated content may be incorrect.">
            <a:extLst>
              <a:ext uri="{FF2B5EF4-FFF2-40B4-BE49-F238E27FC236}">
                <a16:creationId xmlns:a16="http://schemas.microsoft.com/office/drawing/2014/main" id="{17058ECA-3FE7-843C-4A3F-5F4FE44959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029" y="-1"/>
            <a:ext cx="1250792" cy="1171575"/>
          </a:xfrm>
          <a:prstGeom prst="rect">
            <a:avLst/>
          </a:prstGeom>
        </p:spPr>
      </p:pic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9770F6B-DEF9-09D3-A920-F6B18F7ED8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4463358" y="1985818"/>
            <a:ext cx="7333355" cy="58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B839309-C1A7-631A-B09E-CFA605A3A2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SPEAKER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6869EC1-DF3F-B475-0CDE-B104A53DA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4463358" y="2810572"/>
            <a:ext cx="7333355" cy="729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&lt;Role&gt; at Ripple Effect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FE5D7F96-2167-AA04-CBD5-9B67368269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463358" y="3780459"/>
            <a:ext cx="7333355" cy="1816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&lt;Short description&gt;</a:t>
            </a:r>
          </a:p>
        </p:txBody>
      </p:sp>
    </p:spTree>
    <p:extLst>
      <p:ext uri="{BB962C8B-B14F-4D97-AF65-F5344CB8AC3E}">
        <p14:creationId xmlns:p14="http://schemas.microsoft.com/office/powerpoint/2010/main" val="318708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8B11DC-29FD-1FC7-345F-4C92FE02E1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06689" y="-1"/>
            <a:ext cx="1185312" cy="11715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pattern&#10;&#10;AI-generated content may be incorrect.">
            <a:extLst>
              <a:ext uri="{FF2B5EF4-FFF2-40B4-BE49-F238E27FC236}">
                <a16:creationId xmlns:a16="http://schemas.microsoft.com/office/drawing/2014/main" id="{C2C123EB-15C1-B69D-074D-D90746280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77" y="-7387"/>
            <a:ext cx="1185312" cy="1185312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92F65EA-36FF-D7E9-488B-275466FB51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6A6186A-2501-8821-9F49-3780C65454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425450" y="1548143"/>
            <a:ext cx="11353108" cy="1527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(Short paragraph here)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1EAE053-E364-5A6C-30F5-4C500C2D99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5450" y="3315801"/>
            <a:ext cx="11353108" cy="25336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(Concise bullet points here)</a:t>
            </a:r>
          </a:p>
        </p:txBody>
      </p:sp>
    </p:spTree>
    <p:extLst>
      <p:ext uri="{BB962C8B-B14F-4D97-AF65-F5344CB8AC3E}">
        <p14:creationId xmlns:p14="http://schemas.microsoft.com/office/powerpoint/2010/main" val="406797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CC4C9B-EBAB-6499-3B4D-37598E0253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6096000" y="1167898"/>
            <a:ext cx="6096000" cy="47044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F5DEE-54E8-792E-9990-D06825697E4E}"/>
              </a:ext>
            </a:extLst>
          </p:cNvPr>
          <p:cNvSpPr>
            <a:spLocks/>
          </p:cNvSpPr>
          <p:nvPr userDrawn="1"/>
        </p:nvSpPr>
        <p:spPr>
          <a:xfrm>
            <a:off x="6109392" y="5875002"/>
            <a:ext cx="6082608" cy="9829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 up of white text&#10;&#10;AI-generated content may be incorrect.">
            <a:extLst>
              <a:ext uri="{FF2B5EF4-FFF2-40B4-BE49-F238E27FC236}">
                <a16:creationId xmlns:a16="http://schemas.microsoft.com/office/drawing/2014/main" id="{1BF781A8-0277-B26E-883F-CE99678F5A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689" y="6106116"/>
            <a:ext cx="1570161" cy="5181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9DADB4-3842-5576-5C52-052B98C764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08071" y="-1"/>
            <a:ext cx="1183929" cy="116789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pattern&#10;&#10;AI-generated content may be incorrect.">
            <a:extLst>
              <a:ext uri="{FF2B5EF4-FFF2-40B4-BE49-F238E27FC236}">
                <a16:creationId xmlns:a16="http://schemas.microsoft.com/office/drawing/2014/main" id="{AB9330B0-EFDC-B394-EB3D-84C256AC2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147" y="0"/>
            <a:ext cx="1166924" cy="1167897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0155E8B-A3A0-699A-353E-7D8E8410F1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5450" y="247524"/>
            <a:ext cx="9207500" cy="831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9B3BBA7-AD2F-0344-A023-BF79903C36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425450" y="1666013"/>
            <a:ext cx="5416552" cy="1741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(Short paragraph here)</a:t>
            </a:r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7B9413E-408D-E6F8-C3AA-027636E7AE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5450" y="3520142"/>
            <a:ext cx="5416553" cy="3090334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(Concise bullet points here)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054283B-02F4-801B-DC73-C8AE4C0D31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6260739" y="6039265"/>
            <a:ext cx="3879142" cy="6874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photo caption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53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and white rectangle&#10;&#10;AI-generated content may be incorrect.">
            <a:extLst>
              <a:ext uri="{FF2B5EF4-FFF2-40B4-BE49-F238E27FC236}">
                <a16:creationId xmlns:a16="http://schemas.microsoft.com/office/drawing/2014/main" id="{9CD935AB-7EAD-5DA1-9029-FCD6B87BA761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A5337DC-061E-B90D-F9A4-00C04883BF50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588" y="6065144"/>
            <a:ext cx="1617511" cy="53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3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3" r:id="rId2"/>
    <p:sldLayoutId id="2147483694" r:id="rId3"/>
    <p:sldLayoutId id="2147483695" r:id="rId4"/>
    <p:sldLayoutId id="2147483696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137A9-714A-1FA3-E227-D1DCE78D6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Coffee and Chat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8AF03-7DE3-0757-C2E0-F7FEF81F66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Ripple Effect working alongside ZRDF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B1DFE-C334-0972-D19C-DF72BCE4F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March 26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D6F77E-E7EA-16C1-9D28-1392B2841B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 Hatton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0C34E7-51E0-8EEE-A68D-C1C037D18B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84" t="1562" r="10804" b="-1"/>
          <a:stretch>
            <a:fillRect/>
          </a:stretch>
        </p:blipFill>
        <p:spPr>
          <a:xfrm>
            <a:off x="5656083" y="1"/>
            <a:ext cx="6535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CBDC5-29C2-41C0-1990-6A1442A0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4A8EB2-14A4-3E2B-B213-152E33AA0954}"/>
              </a:ext>
            </a:extLst>
          </p:cNvPr>
          <p:cNvSpPr/>
          <p:nvPr/>
        </p:nvSpPr>
        <p:spPr>
          <a:xfrm>
            <a:off x="0" y="1170432"/>
            <a:ext cx="12192000" cy="5687568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87272F-9651-51E6-C2C9-9BA19DB3BD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Zambia Team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1240B-824E-C7DF-E5FC-4910C48CD7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64" r="8811"/>
          <a:stretch>
            <a:fillRect/>
          </a:stretch>
        </p:blipFill>
        <p:spPr>
          <a:xfrm>
            <a:off x="155217" y="1632412"/>
            <a:ext cx="3349195" cy="3112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30CC8-B13E-10B5-D2D8-16394EA00C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27" t="9927" r="13626"/>
          <a:stretch>
            <a:fillRect/>
          </a:stretch>
        </p:blipFill>
        <p:spPr>
          <a:xfrm>
            <a:off x="3658359" y="1659844"/>
            <a:ext cx="2476753" cy="3097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7EB25-DD9F-5AF4-3672-552F13C9AC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08" t="9216" r="16066"/>
          <a:stretch>
            <a:fillRect/>
          </a:stretch>
        </p:blipFill>
        <p:spPr>
          <a:xfrm>
            <a:off x="9200561" y="1594123"/>
            <a:ext cx="2659632" cy="3229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D38D0C-A58C-B371-0783-7650220EF8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607"/>
          <a:stretch>
            <a:fillRect/>
          </a:stretch>
        </p:blipFill>
        <p:spPr>
          <a:xfrm>
            <a:off x="6443006" y="1632412"/>
            <a:ext cx="2235497" cy="3164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411184-FA8F-294F-62DD-5B3EFB18B196}"/>
              </a:ext>
            </a:extLst>
          </p:cNvPr>
          <p:cNvSpPr txBox="1"/>
          <p:nvPr/>
        </p:nvSpPr>
        <p:spPr>
          <a:xfrm>
            <a:off x="155217" y="4954358"/>
            <a:ext cx="5376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Brandy, Eugene,  Mitch and </a:t>
            </a:r>
            <a:r>
              <a:rPr lang="en-US" sz="2400" b="1" dirty="0" err="1">
                <a:solidFill>
                  <a:schemeClr val="bg1"/>
                </a:solidFill>
              </a:rPr>
              <a:t>Matamola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1B8A97-DA26-0E8C-B2EF-BCF4F85AF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5" b="14161"/>
          <a:stretch>
            <a:fillRect/>
          </a:stretch>
        </p:blipFill>
        <p:spPr>
          <a:xfrm>
            <a:off x="7827264" y="5416023"/>
            <a:ext cx="1373297" cy="1022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D8AE2C-7F25-52D0-149C-1C4CC478A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50" y="5558014"/>
            <a:ext cx="2237016" cy="73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1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1E109-9FF4-A4BA-878B-EF2304B0C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BE001E-9D48-B7B8-02DB-B886FACEA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454"/>
            <a:ext cx="12192000" cy="9009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C7BF09-FE82-AFF3-3A51-DEE9C3951BB1}"/>
              </a:ext>
            </a:extLst>
          </p:cNvPr>
          <p:cNvSpPr/>
          <p:nvPr/>
        </p:nvSpPr>
        <p:spPr>
          <a:xfrm>
            <a:off x="425450" y="6062472"/>
            <a:ext cx="5296620" cy="612648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Judith and her daughter with their tomato crop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7638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CFDB-CCD9-5017-42CD-B5D67697C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41B0C5-1A9C-5150-7F1F-EB19F8F12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12" y="-640080"/>
            <a:ext cx="12326112" cy="92445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CEB341-A53D-6157-9B8C-555DBD695C3D}"/>
              </a:ext>
            </a:extLst>
          </p:cNvPr>
          <p:cNvSpPr/>
          <p:nvPr/>
        </p:nvSpPr>
        <p:spPr>
          <a:xfrm>
            <a:off x="180353" y="6090753"/>
            <a:ext cx="2826797" cy="612648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Judith, Zambian farmer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57826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2B8304-4E32-7941-6076-0B1F1B99B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0410" y="1254537"/>
            <a:ext cx="6826250" cy="2995613"/>
          </a:xfrm>
        </p:spPr>
        <p:txBody>
          <a:bodyPr/>
          <a:lstStyle/>
          <a:p>
            <a:r>
              <a:rPr lang="en-US" sz="6600" dirty="0"/>
              <a:t>Thank you!</a:t>
            </a:r>
          </a:p>
          <a:p>
            <a:endParaRPr lang="en-US" dirty="0"/>
          </a:p>
          <a:p>
            <a:r>
              <a:rPr lang="en-US" sz="2800" dirty="0"/>
              <a:t>Find out more at:</a:t>
            </a:r>
          </a:p>
          <a:p>
            <a:endParaRPr lang="en-US" sz="2800" dirty="0"/>
          </a:p>
          <a:p>
            <a:r>
              <a:rPr lang="en-US" sz="6000" dirty="0"/>
              <a:t>Rippleeffect.org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822893523"/>
      </p:ext>
    </p:extLst>
  </p:cSld>
  <p:clrMapOvr>
    <a:masterClrMapping/>
  </p:clrMapOvr>
</p:sld>
</file>

<file path=ppt/theme/theme1.xml><?xml version="1.0" encoding="utf-8"?>
<a:theme xmlns:a="http://schemas.openxmlformats.org/drawingml/2006/main" name="Ripple Effect branded slide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5D32"/>
      </a:accent1>
      <a:accent2>
        <a:srgbClr val="FDC000"/>
      </a:accent2>
      <a:accent3>
        <a:srgbClr val="8208F1"/>
      </a:accent3>
      <a:accent4>
        <a:srgbClr val="0595D4"/>
      </a:accent4>
      <a:accent5>
        <a:srgbClr val="3DB559"/>
      </a:accent5>
      <a:accent6>
        <a:srgbClr val="FFFFFF"/>
      </a:accent6>
      <a:hlink>
        <a:srgbClr val="8208F1"/>
      </a:hlink>
      <a:folHlink>
        <a:srgbClr val="F25D3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1385C2D889FB42B74A3FC32EADD701" ma:contentTypeVersion="42" ma:contentTypeDescription="Create a new document." ma:contentTypeScope="" ma:versionID="8da0559300729bccb57bbd39aa6b666b">
  <xsd:schema xmlns:xsd="http://www.w3.org/2001/XMLSchema" xmlns:xs="http://www.w3.org/2001/XMLSchema" xmlns:p="http://schemas.microsoft.com/office/2006/metadata/properties" xmlns:ns2="b7ffc2a1-2ddc-4ae3-9a93-b6d60a9c5cc9" xmlns:ns3="ef8c4e6d-1355-4991-a81b-e23991b546e9" targetNamespace="http://schemas.microsoft.com/office/2006/metadata/properties" ma:root="true" ma:fieldsID="1f4b0c55d8e3f3ce3c33c5d556639fb4" ns2:_="" ns3:_="">
    <xsd:import namespace="b7ffc2a1-2ddc-4ae3-9a93-b6d60a9c5cc9"/>
    <xsd:import namespace="ef8c4e6d-1355-4991-a81b-e23991b546e9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Group" minOccurs="0"/>
                <xsd:element ref="ns2:Campaign" minOccurs="0"/>
                <xsd:element ref="ns2:me254e39de5a45069aea63bf5d7422e4" minOccurs="0"/>
                <xsd:element ref="ns3:TaxCatchAll" minOccurs="0"/>
                <xsd:element ref="ns2:Region" minOccurs="0"/>
                <xsd:element ref="ns3:TaxKeywordTaxHTField" minOccurs="0"/>
                <xsd:element ref="ns2:h408ebb7376b4e879e5f5c77f9f1bc60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fc2a1-2ddc-4ae3-9a93-b6d60a9c5cc9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Brief"/>
          <xsd:enumeration value="Budget"/>
          <xsd:enumeration value="Communication"/>
          <xsd:enumeration value="Contact"/>
          <xsd:enumeration value="Copy"/>
          <xsd:enumeration value="Data"/>
          <xsd:enumeration value="Form"/>
          <xsd:enumeration value="Image"/>
          <xsd:enumeration value="Information"/>
          <xsd:enumeration value="Press"/>
          <xsd:enumeration value="Process"/>
          <xsd:enumeration value="Report"/>
          <xsd:enumeration value="Resource"/>
          <xsd:enumeration value="Schedule"/>
          <xsd:enumeration value="Strategy"/>
          <xsd:enumeration value="Training"/>
        </xsd:restriction>
      </xsd:simpleType>
    </xsd:element>
    <xsd:element name="Group" ma:index="4" nillable="true" ma:displayName="Role" ma:format="Dropdown" ma:internalName="Group" ma:readOnly="false">
      <xsd:simpleType>
        <xsd:restriction base="dms:Choice">
          <xsd:enumeration value="Ambassador"/>
          <xsd:enumeration value="Regional Admin"/>
          <xsd:enumeration value="Regional Co-ordinator"/>
        </xsd:restriction>
      </xsd:simpleType>
    </xsd:element>
    <xsd:element name="Campaign" ma:index="5" nillable="true" ma:displayName="Keyword" ma:description="Add keywords that you may want to filter by" ma:internalName="Campaign" ma:readOnly="false">
      <xsd:simpleType>
        <xsd:restriction base="dms:Text">
          <xsd:maxLength value="255"/>
        </xsd:restriction>
      </xsd:simpleType>
    </xsd:element>
    <xsd:element name="me254e39de5a45069aea63bf5d7422e4" ma:index="8" nillable="true" ma:displayName="Financial year_0" ma:hidden="true" ma:internalName="me254e39de5a45069aea63bf5d7422e4" ma:readOnly="false">
      <xsd:simpleType>
        <xsd:restriction base="dms:Note"/>
      </xsd:simpleType>
    </xsd:element>
    <xsd:element name="Region" ma:index="10" nillable="true" ma:displayName="Region" ma:format="Dropdown" ma:internalName="Region" ma:readOnly="false">
      <xsd:simpleType>
        <xsd:restriction base="dms:Choice">
          <xsd:enumeration value="Borders and Central Scotland"/>
          <xsd:enumeration value="Devon &amp; Cornwall"/>
          <xsd:enumeration value="East Anglia"/>
          <xsd:enumeration value="East Midlands"/>
          <xsd:enumeration value="Home Counties &amp; South"/>
          <xsd:enumeration value="North East"/>
          <xsd:enumeration value="North West"/>
          <xsd:enumeration value="South East"/>
          <xsd:enumeration value="South West"/>
          <xsd:enumeration value="Wales"/>
          <xsd:enumeration value="West Midlands"/>
        </xsd:restriction>
      </xsd:simpleType>
    </xsd:element>
    <xsd:element name="h408ebb7376b4e879e5f5c77f9f1bc60" ma:index="15" ma:taxonomy="true" ma:internalName="h408ebb7376b4e879e5f5c77f9f1bc60" ma:taxonomyFieldName="library" ma:displayName="library" ma:readOnly="false" ma:default="1;#Ambassadors|09168614-e5ac-4c39-bdcf-46da1fddbe5c" ma:fieldId="{1408ebb7-376b-4e87-9e5f-5c77f9f1bc60}" ma:sspId="fadca4f2-e58f-4cbc-aeae-d831f662642b" ma:termSetId="a53db734-83f8-4cb0-af79-5863190073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5" nillable="true" ma:displayName="Tags" ma:internalName="MediaServiceAutoTags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fadca4f2-e58f-4cbc-aeae-d831f66264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3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c4e6d-1355-4991-a81b-e23991b546e9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acfad80f-a3ad-4f7f-a4c5-6b20d8737c7d}" ma:internalName="TaxCatchAll" ma:showField="CatchAllData" ma:web="ef8c4e6d-1355-4991-a81b-e23991b546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3" nillable="true" ma:taxonomy="true" ma:internalName="TaxKeywordTaxHTField" ma:taxonomyFieldName="TaxKeyword" ma:displayName="Enterprise Keywords" ma:fieldId="{23f27201-bee3-471e-b2e7-b64fd8b7ca38}" ma:taxonomyMulti="true" ma:sspId="fadca4f2-e58f-4cbc-aeae-d831f662642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ef8c4e6d-1355-4991-a81b-e23991b546e9">
      <Terms xmlns="http://schemas.microsoft.com/office/infopath/2007/PartnerControls"/>
    </TaxKeywordTaxHTField>
    <TaxCatchAll xmlns="ef8c4e6d-1355-4991-a81b-e23991b546e9">
      <Value>2</Value>
    </TaxCatchAll>
    <lcf76f155ced4ddcb4097134ff3c332f xmlns="b7ffc2a1-2ddc-4ae3-9a93-b6d60a9c5cc9">
      <Terms xmlns="http://schemas.microsoft.com/office/infopath/2007/PartnerControls"/>
    </lcf76f155ced4ddcb4097134ff3c332f>
    <Campaign xmlns="b7ffc2a1-2ddc-4ae3-9a93-b6d60a9c5cc9" xsi:nil="true"/>
    <Region xmlns="b7ffc2a1-2ddc-4ae3-9a93-b6d60a9c5cc9" xsi:nil="true"/>
    <me254e39de5a45069aea63bf5d7422e4 xmlns="b7ffc2a1-2ddc-4ae3-9a93-b6d60a9c5cc9" xsi:nil="true"/>
    <Document_x0020_Type xmlns="b7ffc2a1-2ddc-4ae3-9a93-b6d60a9c5cc9" xsi:nil="true"/>
    <Group xmlns="b7ffc2a1-2ddc-4ae3-9a93-b6d60a9c5cc9" xsi:nil="true"/>
    <h408ebb7376b4e879e5f5c77f9f1bc60 xmlns="b7ffc2a1-2ddc-4ae3-9a93-b6d60a9c5cc9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Comms</TermName>
          <TermId xmlns="http://schemas.microsoft.com/office/infopath/2007/PartnerControls">b6e7055d-68a7-4f7b-8aed-02a4a4947053</TermId>
        </TermInfo>
      </Terms>
    </h408ebb7376b4e879e5f5c77f9f1bc60>
  </documentManagement>
</p:properties>
</file>

<file path=customXml/itemProps1.xml><?xml version="1.0" encoding="utf-8"?>
<ds:datastoreItem xmlns:ds="http://schemas.openxmlformats.org/officeDocument/2006/customXml" ds:itemID="{F2613C2A-8AF9-474E-87C4-86DC91F63C4A}"/>
</file>

<file path=customXml/itemProps2.xml><?xml version="1.0" encoding="utf-8"?>
<ds:datastoreItem xmlns:ds="http://schemas.openxmlformats.org/officeDocument/2006/customXml" ds:itemID="{DE7E6770-244F-462C-AA2E-639DCAB36C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92846A-0032-4D96-BE33-A67CAFE723DB}">
  <ds:schemaRefs>
    <ds:schemaRef ds:uri="http://www.w3.org/XML/1998/namespace"/>
    <ds:schemaRef ds:uri="ef8c4e6d-1355-4991-a81b-e23991b546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65a28b1-3232-43ad-9df7-7d279f8bf361"/>
    <ds:schemaRef ds:uri="http://schemas.microsoft.com/office/2006/metadata/properties"/>
    <ds:schemaRef ds:uri="0ef2f46a-c883-423a-9b2b-11f60c86c2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</Words>
  <Application>Microsoft Office PowerPoint</Application>
  <PresentationFormat>Widescreen</PresentationFormat>
  <Paragraphs>16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Arial</vt:lpstr>
      <vt:lpstr>Impact</vt:lpstr>
      <vt:lpstr>Ripple Effect branded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Borsboom</dc:creator>
  <cp:lastModifiedBy>Ann Hatton</cp:lastModifiedBy>
  <cp:revision>13</cp:revision>
  <dcterms:created xsi:type="dcterms:W3CDTF">2025-10-27T16:27:06Z</dcterms:created>
  <dcterms:modified xsi:type="dcterms:W3CDTF">2026-03-02T09:45:49Z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0x0101009E1385C2D889FB42B74A3FC32EADD701</vt:lpwstr>
  </property>
  <property fmtid="{D5CDD505-2E9C-101B-9397-08002B2CF9AE}" pid="3" name="TaxKeyword">
    <vt:lpwstr/>
  </property>
  <property fmtid="{D5CDD505-2E9C-101B-9397-08002B2CF9AE}" pid="4" name="library">
    <vt:lpwstr>2;#Comms|b6e7055d-68a7-4f7b-8aed-02a4a4947053</vt:lpwstr>
  </property>
  <property fmtid="{D5CDD505-2E9C-101B-9397-08002B2CF9AE}" pid="5" name="MediaServiceImageTags">
    <vt:lpwstr/>
  </property>
  <property fmtid="{D5CDD505-2E9C-101B-9397-08002B2CF9AE}" pid="6" name="Campaign">
    <vt:lpwstr/>
  </property>
  <property fmtid="{D5CDD505-2E9C-101B-9397-08002B2CF9AE}" pid="7" name="Year">
    <vt:lpwstr/>
  </property>
  <property fmtid="{D5CDD505-2E9C-101B-9397-08002B2CF9AE}" pid="8" name="Doc_x0020_Type">
    <vt:lpwstr/>
  </property>
  <property fmtid="{D5CDD505-2E9C-101B-9397-08002B2CF9AE}" pid="9" name="Doc Type">
    <vt:lpwstr/>
  </property>
  <property fmtid="{D5CDD505-2E9C-101B-9397-08002B2CF9AE}" pid="10" name="Appeal">
    <vt:lpwstr/>
  </property>
  <property fmtid="{D5CDD505-2E9C-101B-9397-08002B2CF9AE}" pid="11" name="Financial_x0020_year">
    <vt:lpwstr/>
  </property>
  <property fmtid="{D5CDD505-2E9C-101B-9397-08002B2CF9AE}" pid="12" name="Financial year">
    <vt:lpwstr/>
  </property>
</Properties>
</file>