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7" r:id="rId5"/>
  </p:sldIdLst>
  <p:sldSz cx="9753600" cy="7315200"/>
  <p:notesSz cx="6858000" cy="9144000"/>
  <p:embeddedFontLst>
    <p:embeddedFont>
      <p:font typeface="Roboto" panose="02000000000000000000" pitchFamily="2" charset="0"/>
      <p:regular r:id="rId6"/>
      <p:bold r:id="rId7"/>
      <p:italic r:id="rId8"/>
      <p:boldItalic r:id="rId9"/>
    </p:embeddedFont>
    <p:embeddedFont>
      <p:font typeface="Roboto Bold"/>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1540A5-F457-4A4D-AA38-47B5FB4F0A0D}" v="3" dt="2025-10-09T08:52:54.0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98" d="100"/>
          <a:sy n="98" d="100"/>
        </p:scale>
        <p:origin x="178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Hatton" userId="529d22d8-e3c7-4088-995f-21b81436ebef" providerId="ADAL" clId="{5E1540A5-F457-4A4D-AA38-47B5FB4F0A0D}"/>
    <pc:docChg chg="custSel addSld delSld modSld">
      <pc:chgData name="Ann Hatton" userId="529d22d8-e3c7-4088-995f-21b81436ebef" providerId="ADAL" clId="{5E1540A5-F457-4A4D-AA38-47B5FB4F0A0D}" dt="2025-10-09T08:53:15.699" v="98" actId="47"/>
      <pc:docMkLst>
        <pc:docMk/>
      </pc:docMkLst>
      <pc:sldChg chg="addSp delSp modSp del mod">
        <pc:chgData name="Ann Hatton" userId="529d22d8-e3c7-4088-995f-21b81436ebef" providerId="ADAL" clId="{5E1540A5-F457-4A4D-AA38-47B5FB4F0A0D}" dt="2025-10-09T08:53:15.699" v="98" actId="47"/>
        <pc:sldMkLst>
          <pc:docMk/>
          <pc:sldMk cId="0" sldId="256"/>
        </pc:sldMkLst>
        <pc:spChg chg="mod">
          <ac:chgData name="Ann Hatton" userId="529d22d8-e3c7-4088-995f-21b81436ebef" providerId="ADAL" clId="{5E1540A5-F457-4A4D-AA38-47B5FB4F0A0D}" dt="2025-10-09T08:42:37.070" v="40" actId="20577"/>
          <ac:spMkLst>
            <pc:docMk/>
            <pc:sldMk cId="0" sldId="256"/>
            <ac:spMk id="15" creationId="{00000000-0000-0000-0000-000000000000}"/>
          </ac:spMkLst>
        </pc:spChg>
        <pc:spChg chg="mod">
          <ac:chgData name="Ann Hatton" userId="529d22d8-e3c7-4088-995f-21b81436ebef" providerId="ADAL" clId="{5E1540A5-F457-4A4D-AA38-47B5FB4F0A0D}" dt="2025-10-09T08:42:04.868" v="18" actId="20577"/>
          <ac:spMkLst>
            <pc:docMk/>
            <pc:sldMk cId="0" sldId="256"/>
            <ac:spMk id="16" creationId="{00000000-0000-0000-0000-000000000000}"/>
          </ac:spMkLst>
        </pc:spChg>
        <pc:spChg chg="del">
          <ac:chgData name="Ann Hatton" userId="529d22d8-e3c7-4088-995f-21b81436ebef" providerId="ADAL" clId="{5E1540A5-F457-4A4D-AA38-47B5FB4F0A0D}" dt="2025-10-09T08:43:12.081" v="48" actId="478"/>
          <ac:spMkLst>
            <pc:docMk/>
            <pc:sldMk cId="0" sldId="256"/>
            <ac:spMk id="17" creationId="{00000000-0000-0000-0000-000000000000}"/>
          </ac:spMkLst>
        </pc:spChg>
        <pc:picChg chg="add mod">
          <ac:chgData name="Ann Hatton" userId="529d22d8-e3c7-4088-995f-21b81436ebef" providerId="ADAL" clId="{5E1540A5-F457-4A4D-AA38-47B5FB4F0A0D}" dt="2025-10-09T08:43:16.096" v="49" actId="1076"/>
          <ac:picMkLst>
            <pc:docMk/>
            <pc:sldMk cId="0" sldId="256"/>
            <ac:picMk id="19" creationId="{237A9FC2-9448-6736-F074-5A2D904774D2}"/>
          </ac:picMkLst>
        </pc:picChg>
        <pc:picChg chg="add mod">
          <ac:chgData name="Ann Hatton" userId="529d22d8-e3c7-4088-995f-21b81436ebef" providerId="ADAL" clId="{5E1540A5-F457-4A4D-AA38-47B5FB4F0A0D}" dt="2025-10-09T08:49:57.377" v="53" actId="962"/>
          <ac:picMkLst>
            <pc:docMk/>
            <pc:sldMk cId="0" sldId="256"/>
            <ac:picMk id="21" creationId="{AE31016D-1AD2-9B26-0F48-90C9BA664889}"/>
          </ac:picMkLst>
        </pc:picChg>
      </pc:sldChg>
      <pc:sldChg chg="addSp delSp modSp add mod">
        <pc:chgData name="Ann Hatton" userId="529d22d8-e3c7-4088-995f-21b81436ebef" providerId="ADAL" clId="{5E1540A5-F457-4A4D-AA38-47B5FB4F0A0D}" dt="2025-10-09T08:53:09.589" v="97" actId="478"/>
        <pc:sldMkLst>
          <pc:docMk/>
          <pc:sldMk cId="2963405208" sldId="257"/>
        </pc:sldMkLst>
        <pc:spChg chg="mod">
          <ac:chgData name="Ann Hatton" userId="529d22d8-e3c7-4088-995f-21b81436ebef" providerId="ADAL" clId="{5E1540A5-F457-4A4D-AA38-47B5FB4F0A0D}" dt="2025-10-09T08:52:48.475" v="90" actId="1076"/>
          <ac:spMkLst>
            <pc:docMk/>
            <pc:sldMk cId="2963405208" sldId="257"/>
            <ac:spMk id="2" creationId="{158FF1C6-B62E-D5B9-7D33-4635E7D214EA}"/>
          </ac:spMkLst>
        </pc:spChg>
        <pc:spChg chg="mod">
          <ac:chgData name="Ann Hatton" userId="529d22d8-e3c7-4088-995f-21b81436ebef" providerId="ADAL" clId="{5E1540A5-F457-4A4D-AA38-47B5FB4F0A0D}" dt="2025-10-09T08:51:04.580" v="73" actId="1076"/>
          <ac:spMkLst>
            <pc:docMk/>
            <pc:sldMk cId="2963405208" sldId="257"/>
            <ac:spMk id="3" creationId="{3E2EF60D-E0B0-8388-32EE-3848AA458213}"/>
          </ac:spMkLst>
        </pc:spChg>
        <pc:spChg chg="mod">
          <ac:chgData name="Ann Hatton" userId="529d22d8-e3c7-4088-995f-21b81436ebef" providerId="ADAL" clId="{5E1540A5-F457-4A4D-AA38-47B5FB4F0A0D}" dt="2025-10-09T08:51:30.194" v="79" actId="1076"/>
          <ac:spMkLst>
            <pc:docMk/>
            <pc:sldMk cId="2963405208" sldId="257"/>
            <ac:spMk id="4" creationId="{74EECCF0-56EF-DD8E-DB53-2D8AB9B124F2}"/>
          </ac:spMkLst>
        </pc:spChg>
        <pc:spChg chg="del">
          <ac:chgData name="Ann Hatton" userId="529d22d8-e3c7-4088-995f-21b81436ebef" providerId="ADAL" clId="{5E1540A5-F457-4A4D-AA38-47B5FB4F0A0D}" dt="2025-10-09T08:53:08.079" v="96" actId="478"/>
          <ac:spMkLst>
            <pc:docMk/>
            <pc:sldMk cId="2963405208" sldId="257"/>
            <ac:spMk id="5" creationId="{5A3F8954-62F8-C991-C689-87AE871AEFE8}"/>
          </ac:spMkLst>
        </pc:spChg>
        <pc:spChg chg="del">
          <ac:chgData name="Ann Hatton" userId="529d22d8-e3c7-4088-995f-21b81436ebef" providerId="ADAL" clId="{5E1540A5-F457-4A4D-AA38-47B5FB4F0A0D}" dt="2025-10-09T08:50:05.120" v="55" actId="478"/>
          <ac:spMkLst>
            <pc:docMk/>
            <pc:sldMk cId="2963405208" sldId="257"/>
            <ac:spMk id="14" creationId="{AB5320C0-A00A-28CA-174F-B7494B966CC9}"/>
          </ac:spMkLst>
        </pc:spChg>
        <pc:spChg chg="mod">
          <ac:chgData name="Ann Hatton" userId="529d22d8-e3c7-4088-995f-21b81436ebef" providerId="ADAL" clId="{5E1540A5-F457-4A4D-AA38-47B5FB4F0A0D}" dt="2025-10-09T08:51:44.929" v="83" actId="1076"/>
          <ac:spMkLst>
            <pc:docMk/>
            <pc:sldMk cId="2963405208" sldId="257"/>
            <ac:spMk id="15" creationId="{27FA7923-80A6-D184-68DA-51F6105200EF}"/>
          </ac:spMkLst>
        </pc:spChg>
        <pc:spChg chg="mod">
          <ac:chgData name="Ann Hatton" userId="529d22d8-e3c7-4088-995f-21b81436ebef" providerId="ADAL" clId="{5E1540A5-F457-4A4D-AA38-47B5FB4F0A0D}" dt="2025-10-09T08:51:42.285" v="82" actId="1076"/>
          <ac:spMkLst>
            <pc:docMk/>
            <pc:sldMk cId="2963405208" sldId="257"/>
            <ac:spMk id="16" creationId="{90B46EA2-6F43-CD03-230D-1F4536A15739}"/>
          </ac:spMkLst>
        </pc:spChg>
        <pc:spChg chg="add del mod">
          <ac:chgData name="Ann Hatton" userId="529d22d8-e3c7-4088-995f-21b81436ebef" providerId="ADAL" clId="{5E1540A5-F457-4A4D-AA38-47B5FB4F0A0D}" dt="2025-10-09T08:53:09.589" v="97" actId="478"/>
          <ac:spMkLst>
            <pc:docMk/>
            <pc:sldMk cId="2963405208" sldId="257"/>
            <ac:spMk id="17" creationId="{882E8D30-6EDB-99E9-1329-09F03C2E4DD5}"/>
          </ac:spMkLst>
        </pc:spChg>
        <pc:picChg chg="mod">
          <ac:chgData name="Ann Hatton" userId="529d22d8-e3c7-4088-995f-21b81436ebef" providerId="ADAL" clId="{5E1540A5-F457-4A4D-AA38-47B5FB4F0A0D}" dt="2025-10-09T08:51:49.175" v="84" actId="1076"/>
          <ac:picMkLst>
            <pc:docMk/>
            <pc:sldMk cId="2963405208" sldId="257"/>
            <ac:picMk id="19" creationId="{01CA6543-8746-EE68-691B-8F2762B2C0C7}"/>
          </ac:picMkLst>
        </pc:picChg>
        <pc:picChg chg="mod ord modCrop">
          <ac:chgData name="Ann Hatton" userId="529d22d8-e3c7-4088-995f-21b81436ebef" providerId="ADAL" clId="{5E1540A5-F457-4A4D-AA38-47B5FB4F0A0D}" dt="2025-10-09T08:52:07.747" v="88" actId="1076"/>
          <ac:picMkLst>
            <pc:docMk/>
            <pc:sldMk cId="2963405208" sldId="257"/>
            <ac:picMk id="21" creationId="{D79D863A-DDE3-084B-15CE-FB9BCC96128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584BD-1D0D-2E42-FFBA-A1CF6E4D5C80}"/>
            </a:ext>
          </a:extLst>
        </p:cNvPr>
        <p:cNvGrpSpPr/>
        <p:nvPr/>
      </p:nvGrpSpPr>
      <p:grpSpPr>
        <a:xfrm>
          <a:off x="0" y="0"/>
          <a:ext cx="0" cy="0"/>
          <a:chOff x="0" y="0"/>
          <a:chExt cx="0" cy="0"/>
        </a:xfrm>
      </p:grpSpPr>
      <p:pic>
        <p:nvPicPr>
          <p:cNvPr id="21" name="Picture 20" descr="A person and person standing in a field with a baby&#10;&#10;AI-generated content may be incorrect.">
            <a:extLst>
              <a:ext uri="{FF2B5EF4-FFF2-40B4-BE49-F238E27FC236}">
                <a16:creationId xmlns:a16="http://schemas.microsoft.com/office/drawing/2014/main" id="{D79D863A-DDE3-084B-15CE-FB9BCC961282}"/>
              </a:ext>
            </a:extLst>
          </p:cNvPr>
          <p:cNvPicPr>
            <a:picLocks noChangeAspect="1"/>
          </p:cNvPicPr>
          <p:nvPr/>
        </p:nvPicPr>
        <p:blipFill>
          <a:blip r:embed="rId2">
            <a:extLst>
              <a:ext uri="{28A0092B-C50C-407E-A947-70E740481C1C}">
                <a14:useLocalDpi xmlns:a14="http://schemas.microsoft.com/office/drawing/2010/main" val="0"/>
              </a:ext>
            </a:extLst>
          </a:blip>
          <a:srcRect l="6847" t="13185" r="9265" b="34494"/>
          <a:stretch>
            <a:fillRect/>
          </a:stretch>
        </p:blipFill>
        <p:spPr>
          <a:xfrm>
            <a:off x="21031" y="-1309"/>
            <a:ext cx="9753600" cy="3423462"/>
          </a:xfrm>
          <a:prstGeom prst="rect">
            <a:avLst/>
          </a:prstGeom>
        </p:spPr>
      </p:pic>
      <p:sp>
        <p:nvSpPr>
          <p:cNvPr id="2" name="Freeform 2">
            <a:extLst>
              <a:ext uri="{FF2B5EF4-FFF2-40B4-BE49-F238E27FC236}">
                <a16:creationId xmlns:a16="http://schemas.microsoft.com/office/drawing/2014/main" id="{158FF1C6-B62E-D5B9-7D33-4635E7D214EA}"/>
              </a:ext>
            </a:extLst>
          </p:cNvPr>
          <p:cNvSpPr/>
          <p:nvPr/>
        </p:nvSpPr>
        <p:spPr>
          <a:xfrm>
            <a:off x="167336" y="3462214"/>
            <a:ext cx="2560940" cy="2807907"/>
          </a:xfrm>
          <a:custGeom>
            <a:avLst/>
            <a:gdLst/>
            <a:ahLst/>
            <a:cxnLst/>
            <a:rect l="l" t="t" r="r" b="b"/>
            <a:pathLst>
              <a:path w="2576254" h="2807907">
                <a:moveTo>
                  <a:pt x="0" y="0"/>
                </a:moveTo>
                <a:lnTo>
                  <a:pt x="2576254" y="0"/>
                </a:lnTo>
                <a:lnTo>
                  <a:pt x="2576254" y="2807907"/>
                </a:lnTo>
                <a:lnTo>
                  <a:pt x="0" y="28079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3" name="Freeform 3">
            <a:extLst>
              <a:ext uri="{FF2B5EF4-FFF2-40B4-BE49-F238E27FC236}">
                <a16:creationId xmlns:a16="http://schemas.microsoft.com/office/drawing/2014/main" id="{3E2EF60D-E0B0-8388-32EE-3848AA458213}"/>
              </a:ext>
            </a:extLst>
          </p:cNvPr>
          <p:cNvSpPr/>
          <p:nvPr/>
        </p:nvSpPr>
        <p:spPr>
          <a:xfrm rot="-7981021">
            <a:off x="7098816" y="3561925"/>
            <a:ext cx="2790997" cy="3041959"/>
          </a:xfrm>
          <a:custGeom>
            <a:avLst/>
            <a:gdLst/>
            <a:ahLst/>
            <a:cxnLst/>
            <a:rect l="l" t="t" r="r" b="b"/>
            <a:pathLst>
              <a:path w="2790997" h="3041959">
                <a:moveTo>
                  <a:pt x="0" y="0"/>
                </a:moveTo>
                <a:lnTo>
                  <a:pt x="2790997" y="0"/>
                </a:lnTo>
                <a:lnTo>
                  <a:pt x="2790997" y="3041959"/>
                </a:lnTo>
                <a:lnTo>
                  <a:pt x="0" y="30419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a:extLst>
              <a:ext uri="{FF2B5EF4-FFF2-40B4-BE49-F238E27FC236}">
                <a16:creationId xmlns:a16="http://schemas.microsoft.com/office/drawing/2014/main" id="{74EECCF0-56EF-DD8E-DB53-2D8AB9B124F2}"/>
              </a:ext>
            </a:extLst>
          </p:cNvPr>
          <p:cNvSpPr txBox="1"/>
          <p:nvPr/>
        </p:nvSpPr>
        <p:spPr>
          <a:xfrm>
            <a:off x="1225611" y="6082406"/>
            <a:ext cx="7040590" cy="898563"/>
          </a:xfrm>
          <a:prstGeom prst="rect">
            <a:avLst/>
          </a:prstGeom>
        </p:spPr>
        <p:txBody>
          <a:bodyPr lIns="0" tIns="0" rIns="0" bIns="0" rtlCol="0" anchor="t">
            <a:spAutoFit/>
          </a:bodyPr>
          <a:lstStyle/>
          <a:p>
            <a:pPr algn="ctr">
              <a:lnSpc>
                <a:spcPts val="2826"/>
              </a:lnSpc>
            </a:pPr>
            <a:r>
              <a:rPr lang="en-US" sz="2063" dirty="0">
                <a:solidFill>
                  <a:srgbClr val="000000"/>
                </a:solidFill>
                <a:latin typeface="Roboto Bold"/>
              </a:rPr>
              <a:t>This is a free ticketed event, so book your tickets today:</a:t>
            </a:r>
            <a:r>
              <a:rPr lang="en-US" sz="2063" dirty="0">
                <a:solidFill>
                  <a:srgbClr val="000000"/>
                </a:solidFill>
                <a:latin typeface="Roboto"/>
              </a:rPr>
              <a:t> </a:t>
            </a:r>
          </a:p>
          <a:p>
            <a:pPr algn="ctr">
              <a:lnSpc>
                <a:spcPts val="2826"/>
              </a:lnSpc>
            </a:pPr>
            <a:r>
              <a:rPr lang="en-US" sz="2063" dirty="0">
                <a:solidFill>
                  <a:srgbClr val="000000"/>
                </a:solidFill>
                <a:latin typeface="Roboto Bold"/>
              </a:rPr>
              <a:t>rippleeffect.org/</a:t>
            </a:r>
            <a:r>
              <a:rPr lang="en-US" sz="2063" dirty="0" err="1">
                <a:solidFill>
                  <a:srgbClr val="000000"/>
                </a:solidFill>
                <a:latin typeface="Roboto Bold"/>
              </a:rPr>
              <a:t>christmas</a:t>
            </a:r>
            <a:r>
              <a:rPr lang="en-US" sz="2063" dirty="0">
                <a:solidFill>
                  <a:srgbClr val="000000"/>
                </a:solidFill>
                <a:latin typeface="Roboto Bold"/>
              </a:rPr>
              <a:t>-celebration</a:t>
            </a:r>
          </a:p>
          <a:p>
            <a:pPr algn="ctr">
              <a:lnSpc>
                <a:spcPts val="1336"/>
              </a:lnSpc>
            </a:pPr>
            <a:r>
              <a:rPr lang="en-US" sz="1322" dirty="0">
                <a:solidFill>
                  <a:srgbClr val="000000"/>
                </a:solidFill>
                <a:latin typeface="Roboto"/>
              </a:rPr>
              <a:t> </a:t>
            </a:r>
          </a:p>
        </p:txBody>
      </p:sp>
      <p:sp>
        <p:nvSpPr>
          <p:cNvPr id="6" name="Freeform 6">
            <a:extLst>
              <a:ext uri="{FF2B5EF4-FFF2-40B4-BE49-F238E27FC236}">
                <a16:creationId xmlns:a16="http://schemas.microsoft.com/office/drawing/2014/main" id="{24A0B99F-2C21-DDA5-7CF9-71C1FCF42A94}"/>
              </a:ext>
            </a:extLst>
          </p:cNvPr>
          <p:cNvSpPr/>
          <p:nvPr/>
        </p:nvSpPr>
        <p:spPr>
          <a:xfrm rot="819981">
            <a:off x="855662" y="361571"/>
            <a:ext cx="335105" cy="335105"/>
          </a:xfrm>
          <a:custGeom>
            <a:avLst/>
            <a:gdLst/>
            <a:ahLst/>
            <a:cxnLst/>
            <a:rect l="l" t="t" r="r" b="b"/>
            <a:pathLst>
              <a:path w="335105" h="335105">
                <a:moveTo>
                  <a:pt x="0" y="0"/>
                </a:moveTo>
                <a:lnTo>
                  <a:pt x="335105" y="0"/>
                </a:lnTo>
                <a:lnTo>
                  <a:pt x="335105" y="335105"/>
                </a:lnTo>
                <a:lnTo>
                  <a:pt x="0" y="335105"/>
                </a:lnTo>
                <a:lnTo>
                  <a:pt x="0" y="0"/>
                </a:lnTo>
                <a:close/>
              </a:path>
            </a:pathLst>
          </a:custGeom>
          <a:blipFill>
            <a:blip r:embed="rId5"/>
            <a:stretch>
              <a:fillRect/>
            </a:stretch>
          </a:blipFill>
        </p:spPr>
        <p:txBody>
          <a:bodyPr/>
          <a:lstStyle/>
          <a:p>
            <a:endParaRPr lang="en-GB"/>
          </a:p>
        </p:txBody>
      </p:sp>
      <p:sp>
        <p:nvSpPr>
          <p:cNvPr id="7" name="Freeform 7">
            <a:extLst>
              <a:ext uri="{FF2B5EF4-FFF2-40B4-BE49-F238E27FC236}">
                <a16:creationId xmlns:a16="http://schemas.microsoft.com/office/drawing/2014/main" id="{CEB0E9D7-9055-D406-B83D-7A90E26267BE}"/>
              </a:ext>
            </a:extLst>
          </p:cNvPr>
          <p:cNvSpPr/>
          <p:nvPr/>
        </p:nvSpPr>
        <p:spPr>
          <a:xfrm rot="819981">
            <a:off x="361571" y="1553215"/>
            <a:ext cx="335105" cy="335105"/>
          </a:xfrm>
          <a:custGeom>
            <a:avLst/>
            <a:gdLst/>
            <a:ahLst/>
            <a:cxnLst/>
            <a:rect l="l" t="t" r="r" b="b"/>
            <a:pathLst>
              <a:path w="335105" h="335105">
                <a:moveTo>
                  <a:pt x="0" y="0"/>
                </a:moveTo>
                <a:lnTo>
                  <a:pt x="335105" y="0"/>
                </a:lnTo>
                <a:lnTo>
                  <a:pt x="335105" y="335105"/>
                </a:lnTo>
                <a:lnTo>
                  <a:pt x="0" y="335105"/>
                </a:lnTo>
                <a:lnTo>
                  <a:pt x="0" y="0"/>
                </a:lnTo>
                <a:close/>
              </a:path>
            </a:pathLst>
          </a:custGeom>
          <a:blipFill>
            <a:blip r:embed="rId5"/>
            <a:stretch>
              <a:fillRect/>
            </a:stretch>
          </a:blipFill>
        </p:spPr>
        <p:txBody>
          <a:bodyPr/>
          <a:lstStyle/>
          <a:p>
            <a:endParaRPr lang="en-GB"/>
          </a:p>
        </p:txBody>
      </p:sp>
      <p:sp>
        <p:nvSpPr>
          <p:cNvPr id="8" name="Freeform 8">
            <a:extLst>
              <a:ext uri="{FF2B5EF4-FFF2-40B4-BE49-F238E27FC236}">
                <a16:creationId xmlns:a16="http://schemas.microsoft.com/office/drawing/2014/main" id="{28DE78CC-DABD-8FFE-8FBE-E4CE0FBE5AD0}"/>
              </a:ext>
            </a:extLst>
          </p:cNvPr>
          <p:cNvSpPr/>
          <p:nvPr/>
        </p:nvSpPr>
        <p:spPr>
          <a:xfrm rot="819981">
            <a:off x="4681687" y="2618793"/>
            <a:ext cx="195786" cy="195786"/>
          </a:xfrm>
          <a:custGeom>
            <a:avLst/>
            <a:gdLst/>
            <a:ahLst/>
            <a:cxnLst/>
            <a:rect l="l" t="t" r="r" b="b"/>
            <a:pathLst>
              <a:path w="195786" h="195786">
                <a:moveTo>
                  <a:pt x="0" y="0"/>
                </a:moveTo>
                <a:lnTo>
                  <a:pt x="195786" y="0"/>
                </a:lnTo>
                <a:lnTo>
                  <a:pt x="195786" y="195786"/>
                </a:lnTo>
                <a:lnTo>
                  <a:pt x="0" y="195786"/>
                </a:lnTo>
                <a:lnTo>
                  <a:pt x="0" y="0"/>
                </a:lnTo>
                <a:close/>
              </a:path>
            </a:pathLst>
          </a:custGeom>
          <a:blipFill>
            <a:blip r:embed="rId5"/>
            <a:stretch>
              <a:fillRect/>
            </a:stretch>
          </a:blipFill>
        </p:spPr>
        <p:txBody>
          <a:bodyPr/>
          <a:lstStyle/>
          <a:p>
            <a:endParaRPr lang="en-GB"/>
          </a:p>
        </p:txBody>
      </p:sp>
      <p:sp>
        <p:nvSpPr>
          <p:cNvPr id="9" name="Freeform 9">
            <a:extLst>
              <a:ext uri="{FF2B5EF4-FFF2-40B4-BE49-F238E27FC236}">
                <a16:creationId xmlns:a16="http://schemas.microsoft.com/office/drawing/2014/main" id="{6A8C0AAC-9E80-3F8C-7305-B059B0E0ADF4}"/>
              </a:ext>
            </a:extLst>
          </p:cNvPr>
          <p:cNvSpPr/>
          <p:nvPr/>
        </p:nvSpPr>
        <p:spPr>
          <a:xfrm rot="819981">
            <a:off x="9317289" y="5983639"/>
            <a:ext cx="195786" cy="195786"/>
          </a:xfrm>
          <a:custGeom>
            <a:avLst/>
            <a:gdLst/>
            <a:ahLst/>
            <a:cxnLst/>
            <a:rect l="l" t="t" r="r" b="b"/>
            <a:pathLst>
              <a:path w="195786" h="195786">
                <a:moveTo>
                  <a:pt x="0" y="0"/>
                </a:moveTo>
                <a:lnTo>
                  <a:pt x="195786" y="0"/>
                </a:lnTo>
                <a:lnTo>
                  <a:pt x="195786" y="195786"/>
                </a:lnTo>
                <a:lnTo>
                  <a:pt x="0" y="195786"/>
                </a:lnTo>
                <a:lnTo>
                  <a:pt x="0" y="0"/>
                </a:lnTo>
                <a:close/>
              </a:path>
            </a:pathLst>
          </a:custGeom>
          <a:blipFill>
            <a:blip r:embed="rId5"/>
            <a:stretch>
              <a:fillRect/>
            </a:stretch>
          </a:blipFill>
        </p:spPr>
        <p:txBody>
          <a:bodyPr/>
          <a:lstStyle/>
          <a:p>
            <a:endParaRPr lang="en-GB"/>
          </a:p>
        </p:txBody>
      </p:sp>
      <p:sp>
        <p:nvSpPr>
          <p:cNvPr id="10" name="Freeform 10">
            <a:extLst>
              <a:ext uri="{FF2B5EF4-FFF2-40B4-BE49-F238E27FC236}">
                <a16:creationId xmlns:a16="http://schemas.microsoft.com/office/drawing/2014/main" id="{3BFD16B4-8826-6FF8-4BF9-DADC8793CDE4}"/>
              </a:ext>
            </a:extLst>
          </p:cNvPr>
          <p:cNvSpPr/>
          <p:nvPr/>
        </p:nvSpPr>
        <p:spPr>
          <a:xfrm>
            <a:off x="699206" y="4239016"/>
            <a:ext cx="172534" cy="172534"/>
          </a:xfrm>
          <a:custGeom>
            <a:avLst/>
            <a:gdLst/>
            <a:ahLst/>
            <a:cxnLst/>
            <a:rect l="l" t="t" r="r" b="b"/>
            <a:pathLst>
              <a:path w="172534" h="172534">
                <a:moveTo>
                  <a:pt x="0" y="0"/>
                </a:moveTo>
                <a:lnTo>
                  <a:pt x="172534" y="0"/>
                </a:lnTo>
                <a:lnTo>
                  <a:pt x="172534" y="172535"/>
                </a:lnTo>
                <a:lnTo>
                  <a:pt x="0" y="172535"/>
                </a:lnTo>
                <a:lnTo>
                  <a:pt x="0" y="0"/>
                </a:lnTo>
                <a:close/>
              </a:path>
            </a:pathLst>
          </a:custGeom>
          <a:blipFill>
            <a:blip r:embed="rId6"/>
            <a:stretch>
              <a:fillRect/>
            </a:stretch>
          </a:blipFill>
        </p:spPr>
        <p:txBody>
          <a:bodyPr/>
          <a:lstStyle/>
          <a:p>
            <a:endParaRPr lang="en-GB"/>
          </a:p>
        </p:txBody>
      </p:sp>
      <p:sp>
        <p:nvSpPr>
          <p:cNvPr id="11" name="Freeform 11">
            <a:extLst>
              <a:ext uri="{FF2B5EF4-FFF2-40B4-BE49-F238E27FC236}">
                <a16:creationId xmlns:a16="http://schemas.microsoft.com/office/drawing/2014/main" id="{E4725366-3065-F6D1-3926-CDE4E4411748}"/>
              </a:ext>
            </a:extLst>
          </p:cNvPr>
          <p:cNvSpPr/>
          <p:nvPr/>
        </p:nvSpPr>
        <p:spPr>
          <a:xfrm>
            <a:off x="645253" y="5247183"/>
            <a:ext cx="172534" cy="172534"/>
          </a:xfrm>
          <a:custGeom>
            <a:avLst/>
            <a:gdLst/>
            <a:ahLst/>
            <a:cxnLst/>
            <a:rect l="l" t="t" r="r" b="b"/>
            <a:pathLst>
              <a:path w="172534" h="172534">
                <a:moveTo>
                  <a:pt x="0" y="0"/>
                </a:moveTo>
                <a:lnTo>
                  <a:pt x="172534" y="0"/>
                </a:lnTo>
                <a:lnTo>
                  <a:pt x="172534" y="172534"/>
                </a:lnTo>
                <a:lnTo>
                  <a:pt x="0" y="172534"/>
                </a:lnTo>
                <a:lnTo>
                  <a:pt x="0" y="0"/>
                </a:lnTo>
                <a:close/>
              </a:path>
            </a:pathLst>
          </a:custGeom>
          <a:blipFill>
            <a:blip r:embed="rId6"/>
            <a:stretch>
              <a:fillRect/>
            </a:stretch>
          </a:blipFill>
        </p:spPr>
        <p:txBody>
          <a:bodyPr/>
          <a:lstStyle/>
          <a:p>
            <a:endParaRPr lang="en-GB"/>
          </a:p>
        </p:txBody>
      </p:sp>
      <p:sp>
        <p:nvSpPr>
          <p:cNvPr id="12" name="Freeform 12">
            <a:extLst>
              <a:ext uri="{FF2B5EF4-FFF2-40B4-BE49-F238E27FC236}">
                <a16:creationId xmlns:a16="http://schemas.microsoft.com/office/drawing/2014/main" id="{EA6A3449-0A5E-8810-0CD2-5CC308B39015}"/>
              </a:ext>
            </a:extLst>
          </p:cNvPr>
          <p:cNvSpPr/>
          <p:nvPr/>
        </p:nvSpPr>
        <p:spPr>
          <a:xfrm>
            <a:off x="665982" y="5610757"/>
            <a:ext cx="172534" cy="172534"/>
          </a:xfrm>
          <a:custGeom>
            <a:avLst/>
            <a:gdLst/>
            <a:ahLst/>
            <a:cxnLst/>
            <a:rect l="l" t="t" r="r" b="b"/>
            <a:pathLst>
              <a:path w="172534" h="172534">
                <a:moveTo>
                  <a:pt x="0" y="0"/>
                </a:moveTo>
                <a:lnTo>
                  <a:pt x="172534" y="0"/>
                </a:lnTo>
                <a:lnTo>
                  <a:pt x="172534" y="172534"/>
                </a:lnTo>
                <a:lnTo>
                  <a:pt x="0" y="172534"/>
                </a:lnTo>
                <a:lnTo>
                  <a:pt x="0" y="0"/>
                </a:lnTo>
                <a:close/>
              </a:path>
            </a:pathLst>
          </a:custGeom>
          <a:blipFill>
            <a:blip r:embed="rId6"/>
            <a:stretch>
              <a:fillRect/>
            </a:stretch>
          </a:blipFill>
        </p:spPr>
        <p:txBody>
          <a:bodyPr/>
          <a:lstStyle/>
          <a:p>
            <a:endParaRPr lang="en-GB"/>
          </a:p>
        </p:txBody>
      </p:sp>
      <p:sp>
        <p:nvSpPr>
          <p:cNvPr id="13" name="Freeform 13">
            <a:extLst>
              <a:ext uri="{FF2B5EF4-FFF2-40B4-BE49-F238E27FC236}">
                <a16:creationId xmlns:a16="http://schemas.microsoft.com/office/drawing/2014/main" id="{8A90BEC8-B090-118B-66D9-E37FF6E9DB42}"/>
              </a:ext>
            </a:extLst>
          </p:cNvPr>
          <p:cNvSpPr/>
          <p:nvPr/>
        </p:nvSpPr>
        <p:spPr>
          <a:xfrm>
            <a:off x="648284" y="4910372"/>
            <a:ext cx="172534" cy="172534"/>
          </a:xfrm>
          <a:custGeom>
            <a:avLst/>
            <a:gdLst/>
            <a:ahLst/>
            <a:cxnLst/>
            <a:rect l="l" t="t" r="r" b="b"/>
            <a:pathLst>
              <a:path w="172534" h="172534">
                <a:moveTo>
                  <a:pt x="0" y="0"/>
                </a:moveTo>
                <a:lnTo>
                  <a:pt x="172535" y="0"/>
                </a:lnTo>
                <a:lnTo>
                  <a:pt x="172535" y="172535"/>
                </a:lnTo>
                <a:lnTo>
                  <a:pt x="0" y="172535"/>
                </a:lnTo>
                <a:lnTo>
                  <a:pt x="0" y="0"/>
                </a:lnTo>
                <a:close/>
              </a:path>
            </a:pathLst>
          </a:custGeom>
          <a:blipFill>
            <a:blip r:embed="rId6"/>
            <a:stretch>
              <a:fillRect/>
            </a:stretch>
          </a:blipFill>
        </p:spPr>
        <p:txBody>
          <a:bodyPr/>
          <a:lstStyle/>
          <a:p>
            <a:endParaRPr lang="en-GB"/>
          </a:p>
        </p:txBody>
      </p:sp>
      <p:sp>
        <p:nvSpPr>
          <p:cNvPr id="15" name="TextBox 15">
            <a:extLst>
              <a:ext uri="{FF2B5EF4-FFF2-40B4-BE49-F238E27FC236}">
                <a16:creationId xmlns:a16="http://schemas.microsoft.com/office/drawing/2014/main" id="{27FA7923-80A6-D184-68DA-51F6105200EF}"/>
              </a:ext>
            </a:extLst>
          </p:cNvPr>
          <p:cNvSpPr txBox="1"/>
          <p:nvPr/>
        </p:nvSpPr>
        <p:spPr>
          <a:xfrm>
            <a:off x="2194828" y="5387145"/>
            <a:ext cx="5169504" cy="317395"/>
          </a:xfrm>
          <a:prstGeom prst="rect">
            <a:avLst/>
          </a:prstGeom>
        </p:spPr>
        <p:txBody>
          <a:bodyPr wrap="square" lIns="0" tIns="0" rIns="0" bIns="0" rtlCol="0" anchor="t">
            <a:spAutoFit/>
          </a:bodyPr>
          <a:lstStyle/>
          <a:p>
            <a:pPr marL="194311" lvl="1" algn="l">
              <a:lnSpc>
                <a:spcPts val="2718"/>
              </a:lnSpc>
            </a:pPr>
            <a:r>
              <a:rPr lang="en-US" sz="1800" dirty="0">
                <a:solidFill>
                  <a:srgbClr val="000000"/>
                </a:solidFill>
                <a:latin typeface="Roboto"/>
              </a:rPr>
              <a:t>Doors open from 6.30 for festive refreshments</a:t>
            </a:r>
          </a:p>
        </p:txBody>
      </p:sp>
      <p:sp>
        <p:nvSpPr>
          <p:cNvPr id="16" name="TextBox 16">
            <a:extLst>
              <a:ext uri="{FF2B5EF4-FFF2-40B4-BE49-F238E27FC236}">
                <a16:creationId xmlns:a16="http://schemas.microsoft.com/office/drawing/2014/main" id="{90B46EA2-6F43-CD03-230D-1F4536A15739}"/>
              </a:ext>
            </a:extLst>
          </p:cNvPr>
          <p:cNvSpPr txBox="1"/>
          <p:nvPr/>
        </p:nvSpPr>
        <p:spPr>
          <a:xfrm>
            <a:off x="972352" y="3405549"/>
            <a:ext cx="7506702" cy="1643634"/>
          </a:xfrm>
          <a:prstGeom prst="rect">
            <a:avLst/>
          </a:prstGeom>
        </p:spPr>
        <p:txBody>
          <a:bodyPr lIns="0" tIns="0" rIns="0" bIns="0" rtlCol="0" anchor="t">
            <a:spAutoFit/>
          </a:bodyPr>
          <a:lstStyle/>
          <a:p>
            <a:pPr algn="ctr">
              <a:lnSpc>
                <a:spcPts val="4367"/>
              </a:lnSpc>
            </a:pPr>
            <a:r>
              <a:rPr lang="en-US" sz="2799" spc="-5" dirty="0">
                <a:solidFill>
                  <a:srgbClr val="000000"/>
                </a:solidFill>
                <a:latin typeface="Roboto Bold"/>
              </a:rPr>
              <a:t>Join Ripple Effect in Bath Abbey for our</a:t>
            </a:r>
          </a:p>
          <a:p>
            <a:pPr algn="ctr">
              <a:lnSpc>
                <a:spcPts val="4367"/>
              </a:lnSpc>
            </a:pPr>
            <a:r>
              <a:rPr lang="en-US" sz="2799" spc="-5" dirty="0">
                <a:solidFill>
                  <a:srgbClr val="000000"/>
                </a:solidFill>
                <a:latin typeface="Roboto Bold"/>
              </a:rPr>
              <a:t>Christmas Celebration </a:t>
            </a:r>
          </a:p>
          <a:p>
            <a:pPr algn="ctr">
              <a:lnSpc>
                <a:spcPts val="4367"/>
              </a:lnSpc>
            </a:pPr>
            <a:r>
              <a:rPr lang="en-US" sz="2799" spc="-5" dirty="0">
                <a:solidFill>
                  <a:srgbClr val="000000"/>
                </a:solidFill>
                <a:latin typeface="Roboto Bold"/>
              </a:rPr>
              <a:t>Tuesday 2 December at 7.00pm</a:t>
            </a:r>
          </a:p>
        </p:txBody>
      </p:sp>
      <p:pic>
        <p:nvPicPr>
          <p:cNvPr id="19" name="Picture 18" descr="A black and white sign with white text&#10;&#10;AI-generated content may be incorrect.">
            <a:extLst>
              <a:ext uri="{FF2B5EF4-FFF2-40B4-BE49-F238E27FC236}">
                <a16:creationId xmlns:a16="http://schemas.microsoft.com/office/drawing/2014/main" id="{01CA6543-8746-EE68-691B-8F2762B2C0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46075" y="1963225"/>
            <a:ext cx="2065958" cy="1079785"/>
          </a:xfrm>
          <a:prstGeom prst="rect">
            <a:avLst/>
          </a:prstGeom>
        </p:spPr>
      </p:pic>
    </p:spTree>
    <p:extLst>
      <p:ext uri="{BB962C8B-B14F-4D97-AF65-F5344CB8AC3E}">
        <p14:creationId xmlns:p14="http://schemas.microsoft.com/office/powerpoint/2010/main" val="2963405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df7e7f7-16e3-4e89-ae78-6b5e236390cd">
      <Terms xmlns="http://schemas.microsoft.com/office/infopath/2007/PartnerControls"/>
    </lcf76f155ced4ddcb4097134ff3c332f>
    <l00c74efaba14df198dd611e60e978cb xmlns="5df7e7f7-16e3-4e89-ae78-6b5e236390cd" xsi:nil="true"/>
    <p1105576c3fb4054a18336fd78f3a986 xmlns="5df7e7f7-16e3-4e89-ae78-6b5e236390cd" xsi:nil="true"/>
    <TaxKeywordTaxHTField xmlns="ef8c4e6d-1355-4991-a81b-e23991b546e9">
      <Terms xmlns="http://schemas.microsoft.com/office/infopath/2007/PartnerControls"/>
    </TaxKeywordTaxHTField>
    <jf7804190a954e0c956845a3a2669988 xmlns="5df7e7f7-16e3-4e89-ae78-6b5e236390cd" xsi:nil="true"/>
    <o77c93da3dcf4645a9017902af4ab69c xmlns="5df7e7f7-16e3-4e89-ae78-6b5e236390cd" xsi:nil="true"/>
    <TaxCatchAll xmlns="ef8c4e6d-1355-4991-a81b-e23991b546e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A6DC04A05A2740968D10DBB71B5E3F" ma:contentTypeVersion="33" ma:contentTypeDescription="Create a new document." ma:contentTypeScope="" ma:versionID="744c57a2e15cac93a00bbfe926c0043e">
  <xsd:schema xmlns:xsd="http://www.w3.org/2001/XMLSchema" xmlns:xs="http://www.w3.org/2001/XMLSchema" xmlns:p="http://schemas.microsoft.com/office/2006/metadata/properties" xmlns:ns2="5df7e7f7-16e3-4e89-ae78-6b5e236390cd" xmlns:ns3="ef8c4e6d-1355-4991-a81b-e23991b546e9" targetNamespace="http://schemas.microsoft.com/office/2006/metadata/properties" ma:root="true" ma:fieldsID="cd72667d8a409937c89df5b2950b3e97" ns2:_="" ns3:_="">
    <xsd:import namespace="5df7e7f7-16e3-4e89-ae78-6b5e236390cd"/>
    <xsd:import namespace="ef8c4e6d-1355-4991-a81b-e23991b546e9"/>
    <xsd:element name="properties">
      <xsd:complexType>
        <xsd:sequence>
          <xsd:element name="documentManagement">
            <xsd:complexType>
              <xsd:all>
                <xsd:element ref="ns2:l00c74efaba14df198dd611e60e978cb" minOccurs="0"/>
                <xsd:element ref="ns3:TaxCatchAll" minOccurs="0"/>
                <xsd:element ref="ns2:p1105576c3fb4054a18336fd78f3a986" minOccurs="0"/>
                <xsd:element ref="ns3:TaxKeywordTaxHTField" minOccurs="0"/>
                <xsd:element ref="ns2:jf7804190a954e0c956845a3a2669988" minOccurs="0"/>
                <xsd:element ref="ns2:o77c93da3dcf4645a9017902af4ab69c"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f7e7f7-16e3-4e89-ae78-6b5e236390cd" elementFormDefault="qualified">
    <xsd:import namespace="http://schemas.microsoft.com/office/2006/documentManagement/types"/>
    <xsd:import namespace="http://schemas.microsoft.com/office/infopath/2007/PartnerControls"/>
    <xsd:element name="l00c74efaba14df198dd611e60e978cb" ma:index="5" nillable="true" ma:displayName="Year_0" ma:hidden="true" ma:internalName="l00c74efaba14df198dd611e60e978cb" ma:readOnly="false">
      <xsd:simpleType>
        <xsd:restriction base="dms:Note"/>
      </xsd:simpleType>
    </xsd:element>
    <xsd:element name="p1105576c3fb4054a18336fd78f3a986" ma:index="8" nillable="true" ma:displayName="Appeal_0" ma:hidden="true" ma:internalName="p1105576c3fb4054a18336fd78f3a986" ma:readOnly="false">
      <xsd:simpleType>
        <xsd:restriction base="dms:Note"/>
      </xsd:simpleType>
    </xsd:element>
    <xsd:element name="jf7804190a954e0c956845a3a2669988" ma:index="12" nillable="true" ma:displayName="Doc type_0" ma:hidden="true" ma:internalName="jf7804190a954e0c956845a3a2669988" ma:readOnly="false">
      <xsd:simpleType>
        <xsd:restriction base="dms:Note"/>
      </xsd:simpleType>
    </xsd:element>
    <xsd:element name="o77c93da3dcf4645a9017902af4ab69c" ma:index="14" nillable="true" ma:displayName="Event_0" ma:hidden="true" ma:internalName="o77c93da3dcf4645a9017902af4ab69c" ma:readOnly="false">
      <xsd:simpleType>
        <xsd:restriction base="dms:Note"/>
      </xsd:simpleType>
    </xsd:element>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DateTaken" ma:index="21" nillable="true" ma:displayName="MediaServiceDateTaken" ma:hidden="true" ma:internalName="MediaServiceDateTaken" ma:readOnly="true">
      <xsd:simpleType>
        <xsd:restriction base="dms:Text"/>
      </xsd:simpleType>
    </xsd:element>
    <xsd:element name="MediaServiceAutoTags" ma:index="22" nillable="true" ma:displayName="Tags" ma:internalName="MediaServiceAutoTags"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MediaLengthInSeconds" ma:hidden="true"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adca4f2-e58f-4cbc-aeae-d831f662642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element name="MediaServiceLocation" ma:index="3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8c4e6d-1355-4991-a81b-e23991b546e9" elementFormDefault="qualified">
    <xsd:import namespace="http://schemas.microsoft.com/office/2006/documentManagement/types"/>
    <xsd:import namespace="http://schemas.microsoft.com/office/infopath/2007/PartnerControls"/>
    <xsd:element name="TaxCatchAll" ma:index="6" nillable="true" ma:displayName="Taxonomy Catch All Column" ma:hidden="true" ma:list="{a828f0c2-8388-4d23-bcaa-a0437ae529bb}" ma:internalName="TaxCatchAll" ma:showField="CatchAllData" ma:web="ef8c4e6d-1355-4991-a81b-e23991b546e9">
      <xsd:complexType>
        <xsd:complexContent>
          <xsd:extension base="dms:MultiChoiceLookup">
            <xsd:sequence>
              <xsd:element name="Value" type="dms:Lookup" maxOccurs="unbounded" minOccurs="0" nillable="true"/>
            </xsd:sequence>
          </xsd:extension>
        </xsd:complexContent>
      </xsd:complexType>
    </xsd:element>
    <xsd:element name="TaxKeywordTaxHTField" ma:index="10" nillable="true" ma:taxonomy="true" ma:internalName="TaxKeywordTaxHTField" ma:taxonomyFieldName="TaxKeyword" ma:displayName="Enterprise Keywords" ma:fieldId="{23f27201-bee3-471e-b2e7-b64fd8b7ca38}" ma:taxonomyMulti="true" ma:sspId="fadca4f2-e58f-4cbc-aeae-d831f662642b" ma:termSetId="00000000-0000-0000-0000-000000000000" ma:anchorId="00000000-0000-0000-0000-000000000000" ma:open="true" ma:isKeyword="tru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F889AA-966E-4ED8-90E9-3B1C8102BF54}">
  <ds:schemaRefs>
    <ds:schemaRef ds:uri="http://schemas.microsoft.com/office/2006/metadata/properties"/>
    <ds:schemaRef ds:uri="http://schemas.microsoft.com/office/infopath/2007/PartnerControls"/>
    <ds:schemaRef ds:uri="5df7e7f7-16e3-4e89-ae78-6b5e236390cd"/>
    <ds:schemaRef ds:uri="ef8c4e6d-1355-4991-a81b-e23991b546e9"/>
  </ds:schemaRefs>
</ds:datastoreItem>
</file>

<file path=customXml/itemProps2.xml><?xml version="1.0" encoding="utf-8"?>
<ds:datastoreItem xmlns:ds="http://schemas.openxmlformats.org/officeDocument/2006/customXml" ds:itemID="{657C5065-5FBC-45CA-9DF3-D1AEB71108F2}">
  <ds:schemaRefs>
    <ds:schemaRef ds:uri="http://schemas.microsoft.com/sharepoint/v3/contenttype/forms"/>
  </ds:schemaRefs>
</ds:datastoreItem>
</file>

<file path=customXml/itemProps3.xml><?xml version="1.0" encoding="utf-8"?>
<ds:datastoreItem xmlns:ds="http://schemas.openxmlformats.org/officeDocument/2006/customXml" ds:itemID="{13053B34-E7AD-4700-B4F7-19CD19B9C1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f7e7f7-16e3-4e89-ae78-6b5e236390cd"/>
    <ds:schemaRef ds:uri="ef8c4e6d-1355-4991-a81b-e23991b54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41</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Roboto Bold</vt:lpstr>
      <vt:lpstr>Roboto</vt:lpstr>
      <vt:lpstr>Calibri</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the Christmas season with some joyful carols and songs from Monkton School Gospel Choir Hear from our teams in Africa Pray for the families Ripple Effect works alongside Doors open from 6.15 for festive refreshments</dc:title>
  <dc:creator>Ann Hatton</dc:creator>
  <cp:lastModifiedBy>Ann Hatton</cp:lastModifiedBy>
  <cp:revision>2</cp:revision>
  <dcterms:created xsi:type="dcterms:W3CDTF">2006-08-16T00:00:00Z</dcterms:created>
  <dcterms:modified xsi:type="dcterms:W3CDTF">2025-10-09T08:53:16Z</dcterms:modified>
  <dc:identifier>DAFyWMtkiAM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0x01010093A6DC04A05A2740968D10DBB71B5E3F</vt:lpwstr>
  </property>
  <property fmtid="{D5CDD505-2E9C-101B-9397-08002B2CF9AE}" pid="3" name="TaxKeyword">
    <vt:lpwstr/>
  </property>
  <property fmtid="{D5CDD505-2E9C-101B-9397-08002B2CF9AE}" pid="4" name="Doc_x0020_type">
    <vt:lpwstr/>
  </property>
  <property fmtid="{D5CDD505-2E9C-101B-9397-08002B2CF9AE}" pid="5" name="MediaServiceImageTags">
    <vt:lpwstr/>
  </property>
  <property fmtid="{D5CDD505-2E9C-101B-9397-08002B2CF9AE}" pid="6" name="Doc type">
    <vt:lpwstr/>
  </property>
  <property fmtid="{D5CDD505-2E9C-101B-9397-08002B2CF9AE}" pid="7" name="Event">
    <vt:lpwstr/>
  </property>
  <property fmtid="{D5CDD505-2E9C-101B-9397-08002B2CF9AE}" pid="8" name="Appeal">
    <vt:lpwstr/>
  </property>
  <property fmtid="{D5CDD505-2E9C-101B-9397-08002B2CF9AE}" pid="9" name="Year">
    <vt:lpwstr/>
  </property>
</Properties>
</file>