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69"/>
  </p:notesMasterIdLst>
  <p:sldIdLst>
    <p:sldId id="273" r:id="rId5"/>
    <p:sldId id="4636" r:id="rId6"/>
    <p:sldId id="298" r:id="rId7"/>
    <p:sldId id="261" r:id="rId8"/>
    <p:sldId id="296" r:id="rId9"/>
    <p:sldId id="262" r:id="rId10"/>
    <p:sldId id="297" r:id="rId11"/>
    <p:sldId id="4641" r:id="rId12"/>
    <p:sldId id="4642" r:id="rId13"/>
    <p:sldId id="4644" r:id="rId14"/>
    <p:sldId id="4643" r:id="rId15"/>
    <p:sldId id="260" r:id="rId16"/>
    <p:sldId id="268" r:id="rId17"/>
    <p:sldId id="301" r:id="rId18"/>
    <p:sldId id="274" r:id="rId19"/>
    <p:sldId id="275" r:id="rId20"/>
    <p:sldId id="276" r:id="rId21"/>
    <p:sldId id="277" r:id="rId22"/>
    <p:sldId id="278" r:id="rId23"/>
    <p:sldId id="279" r:id="rId24"/>
    <p:sldId id="280" r:id="rId25"/>
    <p:sldId id="281" r:id="rId26"/>
    <p:sldId id="269" r:id="rId27"/>
    <p:sldId id="4645" r:id="rId28"/>
    <p:sldId id="4648" r:id="rId29"/>
    <p:sldId id="302" r:id="rId30"/>
    <p:sldId id="4646" r:id="rId31"/>
    <p:sldId id="4647" r:id="rId32"/>
    <p:sldId id="270" r:id="rId33"/>
    <p:sldId id="282" r:id="rId34"/>
    <p:sldId id="283" r:id="rId35"/>
    <p:sldId id="272" r:id="rId36"/>
    <p:sldId id="284" r:id="rId37"/>
    <p:sldId id="285" r:id="rId38"/>
    <p:sldId id="271" r:id="rId39"/>
    <p:sldId id="286" r:id="rId40"/>
    <p:sldId id="300" r:id="rId41"/>
    <p:sldId id="288" r:id="rId42"/>
    <p:sldId id="289" r:id="rId43"/>
    <p:sldId id="290" r:id="rId44"/>
    <p:sldId id="291" r:id="rId45"/>
    <p:sldId id="292" r:id="rId46"/>
    <p:sldId id="4637" r:id="rId47"/>
    <p:sldId id="294" r:id="rId48"/>
    <p:sldId id="4639" r:id="rId49"/>
    <p:sldId id="299" r:id="rId50"/>
    <p:sldId id="263" r:id="rId51"/>
    <p:sldId id="4634" r:id="rId52"/>
    <p:sldId id="264" r:id="rId53"/>
    <p:sldId id="287" r:id="rId54"/>
    <p:sldId id="306" r:id="rId55"/>
    <p:sldId id="307" r:id="rId56"/>
    <p:sldId id="305" r:id="rId57"/>
    <p:sldId id="303" r:id="rId58"/>
    <p:sldId id="293" r:id="rId59"/>
    <p:sldId id="4638" r:id="rId60"/>
    <p:sldId id="4640" r:id="rId61"/>
    <p:sldId id="265" r:id="rId62"/>
    <p:sldId id="4635" r:id="rId63"/>
    <p:sldId id="266" r:id="rId64"/>
    <p:sldId id="308" r:id="rId65"/>
    <p:sldId id="309" r:id="rId66"/>
    <p:sldId id="267" r:id="rId67"/>
    <p:sldId id="295"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08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1D264D-21BD-A295-AAF2-C7BFE19B26E0}" v="1414" dt="2026-04-23T10:25:42.859"/>
    <p1510:client id="{D01212C6-75DA-4AA5-8318-7A3D0BBE1835}" v="116" dt="2026-04-23T12:13:13.445"/>
    <p1510:client id="{FFCDDCAB-C64C-45B2-9F2A-D6133734C98A}" v="1" dt="2026-04-23T11:49:42.9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5301A-AA58-4A2E-A150-6FE780F80B0D}" type="datetimeFigureOut">
              <a:rPr lang="en-GB" smtClean="0"/>
              <a:t>27/04/2026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AE11A-9107-4883-AE01-D2D3209A4DC5}" type="slidenum">
              <a:rPr lang="en-GB" smtClean="0"/>
              <a:t>‹#›</a:t>
            </a:fld>
            <a:endParaRPr lang="en-GB"/>
          </a:p>
        </p:txBody>
      </p:sp>
    </p:spTree>
    <p:extLst>
      <p:ext uri="{BB962C8B-B14F-4D97-AF65-F5344CB8AC3E}">
        <p14:creationId xmlns:p14="http://schemas.microsoft.com/office/powerpoint/2010/main" val="3355557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DAE11A-9107-4883-AE01-D2D3209A4DC5}" type="slidenum">
              <a:rPr lang="en-GB" smtClean="0"/>
              <a:t>26</a:t>
            </a:fld>
            <a:endParaRPr lang="en-GB"/>
          </a:p>
        </p:txBody>
      </p:sp>
    </p:spTree>
    <p:extLst>
      <p:ext uri="{BB962C8B-B14F-4D97-AF65-F5344CB8AC3E}">
        <p14:creationId xmlns:p14="http://schemas.microsoft.com/office/powerpoint/2010/main" val="2574997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340C22-A9C0-45CA-9FCA-8E8950BEE57D}" type="slidenum">
              <a:rPr lang="en-GB" smtClean="0"/>
              <a:t>38</a:t>
            </a:fld>
            <a:endParaRPr lang="en-GB"/>
          </a:p>
        </p:txBody>
      </p:sp>
    </p:spTree>
    <p:extLst>
      <p:ext uri="{BB962C8B-B14F-4D97-AF65-F5344CB8AC3E}">
        <p14:creationId xmlns:p14="http://schemas.microsoft.com/office/powerpoint/2010/main" val="608975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340C22-A9C0-45CA-9FCA-8E8950BEE57D}" type="slidenum">
              <a:rPr lang="en-GB" smtClean="0"/>
              <a:t>39</a:t>
            </a:fld>
            <a:endParaRPr lang="en-GB"/>
          </a:p>
        </p:txBody>
      </p:sp>
    </p:spTree>
    <p:extLst>
      <p:ext uri="{BB962C8B-B14F-4D97-AF65-F5344CB8AC3E}">
        <p14:creationId xmlns:p14="http://schemas.microsoft.com/office/powerpoint/2010/main" val="3092727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18375-8520-3E94-EA78-60B5F80F9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D8058-C9BA-9DCA-96B2-1503A78B5D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F515A6-D173-1026-F7B7-B6526B72347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7F6A35C-CA70-75B1-AEE1-CF2256A43C63}"/>
              </a:ext>
            </a:extLst>
          </p:cNvPr>
          <p:cNvSpPr>
            <a:spLocks noGrp="1"/>
          </p:cNvSpPr>
          <p:nvPr>
            <p:ph type="sldNum" sz="quarter" idx="5"/>
          </p:nvPr>
        </p:nvSpPr>
        <p:spPr/>
        <p:txBody>
          <a:bodyPr/>
          <a:lstStyle/>
          <a:p>
            <a:fld id="{B2340C22-A9C0-45CA-9FCA-8E8950BEE57D}" type="slidenum">
              <a:rPr lang="en-GB" smtClean="0"/>
              <a:t>40</a:t>
            </a:fld>
            <a:endParaRPr lang="en-GB"/>
          </a:p>
        </p:txBody>
      </p:sp>
    </p:spTree>
    <p:extLst>
      <p:ext uri="{BB962C8B-B14F-4D97-AF65-F5344CB8AC3E}">
        <p14:creationId xmlns:p14="http://schemas.microsoft.com/office/powerpoint/2010/main" val="155943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FECB5-C26A-E4E8-0216-E97A96F40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BF3F4-3856-A513-006A-A8AE1B706E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565271-49DC-C95E-F93D-213A407CF8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C5A55A-FA0B-B49B-FFA5-59180BDA10F9}"/>
              </a:ext>
            </a:extLst>
          </p:cNvPr>
          <p:cNvSpPr>
            <a:spLocks noGrp="1"/>
          </p:cNvSpPr>
          <p:nvPr>
            <p:ph type="sldNum" sz="quarter" idx="5"/>
          </p:nvPr>
        </p:nvSpPr>
        <p:spPr/>
        <p:txBody>
          <a:bodyPr/>
          <a:lstStyle/>
          <a:p>
            <a:fld id="{B2340C22-A9C0-45CA-9FCA-8E8950BEE57D}" type="slidenum">
              <a:rPr lang="en-GB" smtClean="0"/>
              <a:t>42</a:t>
            </a:fld>
            <a:endParaRPr lang="en-GB"/>
          </a:p>
        </p:txBody>
      </p:sp>
    </p:spTree>
    <p:extLst>
      <p:ext uri="{BB962C8B-B14F-4D97-AF65-F5344CB8AC3E}">
        <p14:creationId xmlns:p14="http://schemas.microsoft.com/office/powerpoint/2010/main" val="4227928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6362BC-DED8-744B-2E9B-6FFA022D4C9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8208F1"/>
          </a:solidFill>
          <a:ln>
            <a:solidFill>
              <a:srgbClr val="8208F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BB0EC30E-0C7B-3216-BB5F-69F1FD8F502C}"/>
              </a:ext>
            </a:extLst>
          </p:cNvPr>
          <p:cNvSpPr>
            <a:spLocks noGrp="1" noRot="1" noMove="1" noResize="1" noEditPoints="1" noAdjustHandles="1" noChangeArrowheads="1" noChangeShapeType="1"/>
          </p:cNvSpPr>
          <p:nvPr>
            <p:ph type="pic" sz="quarter" idx="10"/>
          </p:nvPr>
        </p:nvSpPr>
        <p:spPr>
          <a:xfrm>
            <a:off x="5735638" y="0"/>
            <a:ext cx="6456362" cy="6363855"/>
          </a:xfrm>
          <a:prstGeom prst="rect">
            <a:avLst/>
          </a:prstGeom>
        </p:spPr>
        <p:txBody>
          <a:bodyPr/>
          <a:lstStyle/>
          <a:p>
            <a:endParaRPr lang="en-US"/>
          </a:p>
        </p:txBody>
      </p:sp>
      <p:pic>
        <p:nvPicPr>
          <p:cNvPr id="11" name="Picture 10" descr="A close up of white text&#10;&#10;AI-generated content may be incorrect.">
            <a:extLst>
              <a:ext uri="{FF2B5EF4-FFF2-40B4-BE49-F238E27FC236}">
                <a16:creationId xmlns:a16="http://schemas.microsoft.com/office/drawing/2014/main" id="{938C61AB-4F45-AF66-2982-BF1F2233D01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73770" y="600141"/>
            <a:ext cx="1958579" cy="646331"/>
          </a:xfrm>
          <a:prstGeom prst="rect">
            <a:avLst/>
          </a:prstGeom>
        </p:spPr>
      </p:pic>
      <p:sp>
        <p:nvSpPr>
          <p:cNvPr id="12" name="Rectangle 11">
            <a:extLst>
              <a:ext uri="{FF2B5EF4-FFF2-40B4-BE49-F238E27FC236}">
                <a16:creationId xmlns:a16="http://schemas.microsoft.com/office/drawing/2014/main" id="{B462D312-2BC5-1271-F60C-81C5CAD40AFB}"/>
              </a:ext>
            </a:extLst>
          </p:cNvPr>
          <p:cNvSpPr>
            <a:spLocks noGrp="1" noRot="1" noMove="1" noResize="1" noEditPoints="1" noAdjustHandles="1" noChangeArrowheads="1" noChangeShapeType="1"/>
          </p:cNvSpPr>
          <p:nvPr userDrawn="1"/>
        </p:nvSpPr>
        <p:spPr>
          <a:xfrm>
            <a:off x="5735638" y="6363855"/>
            <a:ext cx="6456362" cy="494145"/>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1400">
              <a:solidFill>
                <a:sysClr val="windowText" lastClr="000000"/>
              </a:solidFill>
            </a:endParaRPr>
          </a:p>
        </p:txBody>
      </p:sp>
      <p:sp>
        <p:nvSpPr>
          <p:cNvPr id="5" name="Text Placeholder 3">
            <a:extLst>
              <a:ext uri="{FF2B5EF4-FFF2-40B4-BE49-F238E27FC236}">
                <a16:creationId xmlns:a16="http://schemas.microsoft.com/office/drawing/2014/main" id="{4B3703CB-5639-803E-70E5-47737BDA3C27}"/>
              </a:ext>
            </a:extLst>
          </p:cNvPr>
          <p:cNvSpPr>
            <a:spLocks noGrp="1" noRot="1" noMove="1" noResize="1" noEditPoints="1" noAdjustHandles="1" noChangeArrowheads="1" noChangeShapeType="1"/>
          </p:cNvSpPr>
          <p:nvPr>
            <p:ph type="body" sz="quarter" idx="11" hasCustomPrompt="1"/>
          </p:nvPr>
        </p:nvSpPr>
        <p:spPr>
          <a:xfrm>
            <a:off x="552450" y="2227263"/>
            <a:ext cx="4860925" cy="3087687"/>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PRESENTATION </a:t>
            </a:r>
            <a:br>
              <a:rPr lang="en-GB"/>
            </a:br>
            <a:r>
              <a:rPr lang="en-GB"/>
              <a:t>TITLE HERE</a:t>
            </a:r>
            <a:endParaRPr lang="en-US"/>
          </a:p>
        </p:txBody>
      </p:sp>
      <p:sp>
        <p:nvSpPr>
          <p:cNvPr id="7" name="Text Placeholder 6">
            <a:extLst>
              <a:ext uri="{FF2B5EF4-FFF2-40B4-BE49-F238E27FC236}">
                <a16:creationId xmlns:a16="http://schemas.microsoft.com/office/drawing/2014/main" id="{78C6F723-D889-1000-A112-E4DE64D6F135}"/>
              </a:ext>
            </a:extLst>
          </p:cNvPr>
          <p:cNvSpPr>
            <a:spLocks noGrp="1"/>
          </p:cNvSpPr>
          <p:nvPr>
            <p:ph type="body" sz="quarter" idx="12" hasCustomPrompt="1"/>
          </p:nvPr>
        </p:nvSpPr>
        <p:spPr>
          <a:xfrm>
            <a:off x="5735638" y="6455121"/>
            <a:ext cx="6456362" cy="325926"/>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pPr lvl="0"/>
            <a:r>
              <a:rPr lang="en-GB"/>
              <a:t>Insert photo caption here</a:t>
            </a:r>
            <a:endParaRPr lang="en-US"/>
          </a:p>
        </p:txBody>
      </p:sp>
      <p:sp>
        <p:nvSpPr>
          <p:cNvPr id="17" name="Text Placeholder 15">
            <a:extLst>
              <a:ext uri="{FF2B5EF4-FFF2-40B4-BE49-F238E27FC236}">
                <a16:creationId xmlns:a16="http://schemas.microsoft.com/office/drawing/2014/main" id="{7D275645-1CF7-0768-F831-CAA67BD05787}"/>
              </a:ext>
            </a:extLst>
          </p:cNvPr>
          <p:cNvSpPr>
            <a:spLocks noGrp="1" noRot="1" noMove="1" noResize="1" noEditPoints="1" noAdjustHandles="1" noChangeArrowheads="1" noChangeShapeType="1"/>
          </p:cNvSpPr>
          <p:nvPr>
            <p:ph type="body" sz="quarter" idx="13" hasCustomPrompt="1"/>
          </p:nvPr>
        </p:nvSpPr>
        <p:spPr>
          <a:xfrm>
            <a:off x="552450" y="5611814"/>
            <a:ext cx="4860925" cy="336314"/>
          </a:xfrm>
          <a:prstGeom prst="rect">
            <a:avLst/>
          </a:prstGeom>
        </p:spPr>
        <p:txBody>
          <a:bodyPr/>
          <a:lstStyle>
            <a:lvl1pPr marL="0" indent="0">
              <a:buNone/>
              <a:defRPr sz="1600" b="1">
                <a:solidFill>
                  <a:schemeClr val="bg1"/>
                </a:solidFill>
                <a:latin typeface="Arial" panose="020B0604020202020204" pitchFamily="34" charset="0"/>
                <a:cs typeface="Arial" panose="020B0604020202020204" pitchFamily="34" charset="0"/>
              </a:defRPr>
            </a:lvl1pPr>
          </a:lstStyle>
          <a:p>
            <a:pPr lvl="0"/>
            <a:r>
              <a:rPr lang="en-GB"/>
              <a:t>Month Year</a:t>
            </a:r>
          </a:p>
        </p:txBody>
      </p:sp>
      <p:sp>
        <p:nvSpPr>
          <p:cNvPr id="18" name="Text Placeholder 15">
            <a:extLst>
              <a:ext uri="{FF2B5EF4-FFF2-40B4-BE49-F238E27FC236}">
                <a16:creationId xmlns:a16="http://schemas.microsoft.com/office/drawing/2014/main" id="{1E1E45A4-457B-D2BF-7034-ED2D1B87E770}"/>
              </a:ext>
            </a:extLst>
          </p:cNvPr>
          <p:cNvSpPr>
            <a:spLocks noGrp="1" noRot="1" noMove="1" noResize="1" noEditPoints="1" noAdjustHandles="1" noChangeArrowheads="1" noChangeShapeType="1"/>
          </p:cNvSpPr>
          <p:nvPr>
            <p:ph type="body" sz="quarter" idx="14" hasCustomPrompt="1"/>
          </p:nvPr>
        </p:nvSpPr>
        <p:spPr>
          <a:xfrm>
            <a:off x="552449" y="6065303"/>
            <a:ext cx="4860925" cy="675522"/>
          </a:xfrm>
          <a:prstGeom prst="rect">
            <a:avLst/>
          </a:prstGeom>
        </p:spPr>
        <p:txBody>
          <a:bodyPr/>
          <a:lstStyle>
            <a:lvl1pPr marL="0" indent="0">
              <a:buNone/>
              <a:defRPr sz="1600" b="1">
                <a:solidFill>
                  <a:schemeClr val="bg1"/>
                </a:solidFill>
                <a:latin typeface="Arial" panose="020B0604020202020204" pitchFamily="34" charset="0"/>
                <a:cs typeface="Arial" panose="020B0604020202020204" pitchFamily="34" charset="0"/>
              </a:defRPr>
            </a:lvl1pPr>
          </a:lstStyle>
          <a:p>
            <a:pPr lvl="0"/>
            <a:r>
              <a:rPr lang="en-GB"/>
              <a:t>Presented by: (name)</a:t>
            </a:r>
            <a:endParaRPr lang="en-US"/>
          </a:p>
        </p:txBody>
      </p:sp>
    </p:spTree>
    <p:extLst>
      <p:ext uri="{BB962C8B-B14F-4D97-AF65-F5344CB8AC3E}">
        <p14:creationId xmlns:p14="http://schemas.microsoft.com/office/powerpoint/2010/main" val="2075273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ith 2 image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110A71-4F2F-5183-655F-D7E4D25EB3E6}"/>
              </a:ext>
            </a:extLst>
          </p:cNvPr>
          <p:cNvSpPr>
            <a:spLocks noGrp="1" noRot="1" noMove="1" noResize="1" noEditPoints="1" noAdjustHandles="1" noChangeArrowheads="1" noChangeShapeType="1"/>
          </p:cNvSpPr>
          <p:nvPr userDrawn="1"/>
        </p:nvSpPr>
        <p:spPr>
          <a:xfrm>
            <a:off x="2" y="3696010"/>
            <a:ext cx="5559388" cy="334694"/>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04DE61B-272E-E0AF-82C3-7AB2DB825874}"/>
              </a:ext>
            </a:extLst>
          </p:cNvPr>
          <p:cNvSpPr>
            <a:spLocks noGrp="1" noRot="1" noMove="1" noResize="1" noEditPoints="1" noAdjustHandles="1" noChangeArrowheads="1" noChangeShapeType="1"/>
          </p:cNvSpPr>
          <p:nvPr userDrawn="1"/>
        </p:nvSpPr>
        <p:spPr>
          <a:xfrm>
            <a:off x="0" y="6523306"/>
            <a:ext cx="5559390" cy="334694"/>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81A0B58D-6AA7-8351-291E-97F121F30A2D}"/>
              </a:ext>
            </a:extLst>
          </p:cNvPr>
          <p:cNvSpPr>
            <a:spLocks noGrp="1" noRot="1" noMove="1" noResize="1" noEditPoints="1" noAdjustHandles="1" noChangeArrowheads="1" noChangeShapeType="1"/>
          </p:cNvSpPr>
          <p:nvPr>
            <p:ph type="pic" sz="quarter" idx="10"/>
          </p:nvPr>
        </p:nvSpPr>
        <p:spPr>
          <a:xfrm>
            <a:off x="0" y="1178249"/>
            <a:ext cx="5559425" cy="2492602"/>
          </a:xfrm>
          <a:prstGeom prst="rect">
            <a:avLst/>
          </a:prstGeom>
        </p:spPr>
        <p:txBody>
          <a:bodyPr/>
          <a:lstStyle/>
          <a:p>
            <a:endParaRPr lang="en-US"/>
          </a:p>
        </p:txBody>
      </p:sp>
      <p:sp>
        <p:nvSpPr>
          <p:cNvPr id="13" name="Picture Placeholder 12">
            <a:extLst>
              <a:ext uri="{FF2B5EF4-FFF2-40B4-BE49-F238E27FC236}">
                <a16:creationId xmlns:a16="http://schemas.microsoft.com/office/drawing/2014/main" id="{09B44B83-B074-4E94-FB70-37F3699E5687}"/>
              </a:ext>
            </a:extLst>
          </p:cNvPr>
          <p:cNvSpPr>
            <a:spLocks noGrp="1" noRot="1" noMove="1" noResize="1" noEditPoints="1" noAdjustHandles="1" noChangeArrowheads="1" noChangeShapeType="1"/>
          </p:cNvSpPr>
          <p:nvPr>
            <p:ph type="pic" sz="quarter" idx="11"/>
          </p:nvPr>
        </p:nvSpPr>
        <p:spPr>
          <a:xfrm>
            <a:off x="0" y="4030664"/>
            <a:ext cx="5559425" cy="2492602"/>
          </a:xfrm>
          <a:prstGeom prst="rect">
            <a:avLst/>
          </a:prstGeom>
        </p:spPr>
        <p:txBody>
          <a:bodyPr/>
          <a:lstStyle/>
          <a:p>
            <a:endParaRPr lang="en-US"/>
          </a:p>
        </p:txBody>
      </p:sp>
      <p:pic>
        <p:nvPicPr>
          <p:cNvPr id="14" name="Picture 13" descr="A black and white pattern&#10;&#10;AI-generated content may be incorrect.">
            <a:extLst>
              <a:ext uri="{FF2B5EF4-FFF2-40B4-BE49-F238E27FC236}">
                <a16:creationId xmlns:a16="http://schemas.microsoft.com/office/drawing/2014/main" id="{6009167C-9030-284B-C4FF-66E946398468}"/>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t="1489" b="-1"/>
          <a:stretch>
            <a:fillRect/>
          </a:stretch>
        </p:blipFill>
        <p:spPr>
          <a:xfrm>
            <a:off x="9842019" y="0"/>
            <a:ext cx="1185101" cy="1178249"/>
          </a:xfrm>
          <a:prstGeom prst="rect">
            <a:avLst/>
          </a:prstGeom>
        </p:spPr>
      </p:pic>
      <p:sp>
        <p:nvSpPr>
          <p:cNvPr id="15" name="Text Placeholder 10">
            <a:extLst>
              <a:ext uri="{FF2B5EF4-FFF2-40B4-BE49-F238E27FC236}">
                <a16:creationId xmlns:a16="http://schemas.microsoft.com/office/drawing/2014/main" id="{47EE6637-2FAE-E8DC-7830-DE4A97CD827C}"/>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SLIDE TITLE</a:t>
            </a:r>
            <a:endParaRPr lang="en-US"/>
          </a:p>
        </p:txBody>
      </p:sp>
      <p:sp>
        <p:nvSpPr>
          <p:cNvPr id="16" name="Text Placeholder 10">
            <a:extLst>
              <a:ext uri="{FF2B5EF4-FFF2-40B4-BE49-F238E27FC236}">
                <a16:creationId xmlns:a16="http://schemas.microsoft.com/office/drawing/2014/main" id="{2AA20516-57F3-5B19-8841-0D11595B6B7F}"/>
              </a:ext>
            </a:extLst>
          </p:cNvPr>
          <p:cNvSpPr>
            <a:spLocks noGrp="1" noRot="1" noMove="1" noResize="1" noEditPoints="1" noAdjustHandles="1" noChangeArrowheads="1" noChangeShapeType="1"/>
          </p:cNvSpPr>
          <p:nvPr>
            <p:ph type="body" sz="quarter" idx="13" hasCustomPrompt="1"/>
          </p:nvPr>
        </p:nvSpPr>
        <p:spPr>
          <a:xfrm>
            <a:off x="6109391" y="1351125"/>
            <a:ext cx="5559425" cy="1741045"/>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paragraph here)</a:t>
            </a:r>
            <a:endParaRPr lang="en-US"/>
          </a:p>
        </p:txBody>
      </p:sp>
      <p:sp>
        <p:nvSpPr>
          <p:cNvPr id="17" name="Text Placeholder 13">
            <a:extLst>
              <a:ext uri="{FF2B5EF4-FFF2-40B4-BE49-F238E27FC236}">
                <a16:creationId xmlns:a16="http://schemas.microsoft.com/office/drawing/2014/main" id="{6A453DF2-899F-585D-35BB-3885DA5DC9E5}"/>
              </a:ext>
            </a:extLst>
          </p:cNvPr>
          <p:cNvSpPr>
            <a:spLocks noGrp="1" noRot="1" noMove="1" noResize="1" noEditPoints="1" noAdjustHandles="1" noChangeArrowheads="1" noChangeShapeType="1"/>
          </p:cNvSpPr>
          <p:nvPr>
            <p:ph type="body" sz="quarter" idx="14" hasCustomPrompt="1"/>
          </p:nvPr>
        </p:nvSpPr>
        <p:spPr>
          <a:xfrm>
            <a:off x="6095999" y="3265046"/>
            <a:ext cx="5637291" cy="2492603"/>
          </a:xfrm>
          <a:prstGeom prst="rect">
            <a:avLst/>
          </a:prstGeom>
        </p:spPr>
        <p:txBody>
          <a:bodyPr/>
          <a:lstStyle>
            <a:lvl1pPr>
              <a:defRPr sz="1800">
                <a:latin typeface="Arial" panose="020B0604020202020204" pitchFamily="34" charset="0"/>
                <a:cs typeface="Arial" panose="020B0604020202020204" pitchFamily="34" charset="0"/>
              </a:defRPr>
            </a:lvl1pPr>
          </a:lstStyle>
          <a:p>
            <a:pPr lvl="0"/>
            <a:r>
              <a:rPr lang="en-US"/>
              <a:t>(Concise bullet points here)</a:t>
            </a:r>
          </a:p>
        </p:txBody>
      </p:sp>
      <p:sp>
        <p:nvSpPr>
          <p:cNvPr id="18" name="Text Placeholder 6">
            <a:extLst>
              <a:ext uri="{FF2B5EF4-FFF2-40B4-BE49-F238E27FC236}">
                <a16:creationId xmlns:a16="http://schemas.microsoft.com/office/drawing/2014/main" id="{CC652DAD-512F-BFF8-6277-9871D4458A14}"/>
              </a:ext>
            </a:extLst>
          </p:cNvPr>
          <p:cNvSpPr>
            <a:spLocks noGrp="1" noRot="1" noMove="1" noResize="1" noEditPoints="1" noAdjustHandles="1" noChangeArrowheads="1" noChangeShapeType="1"/>
          </p:cNvSpPr>
          <p:nvPr>
            <p:ph type="body" sz="quarter" idx="15" hasCustomPrompt="1"/>
          </p:nvPr>
        </p:nvSpPr>
        <p:spPr>
          <a:xfrm>
            <a:off x="8964" y="3712134"/>
            <a:ext cx="5450276" cy="293372"/>
          </a:xfrm>
          <a:prstGeom prst="rect">
            <a:avLst/>
          </a:prstGeom>
        </p:spPr>
        <p:txBody>
          <a:bodyPr/>
          <a:lstStyle>
            <a:lvl1pPr marL="0" indent="0">
              <a:buNone/>
              <a:defRPr sz="1200">
                <a:solidFill>
                  <a:schemeClr val="bg1"/>
                </a:solidFill>
                <a:latin typeface="Arial" panose="020B0604020202020204" pitchFamily="34" charset="0"/>
                <a:cs typeface="Arial" panose="020B0604020202020204" pitchFamily="34" charset="0"/>
              </a:defRPr>
            </a:lvl1pPr>
          </a:lstStyle>
          <a:p>
            <a:pPr lvl="0"/>
            <a:r>
              <a:rPr lang="en-GB"/>
              <a:t>Insert photo caption here</a:t>
            </a:r>
            <a:endParaRPr lang="en-US"/>
          </a:p>
        </p:txBody>
      </p:sp>
      <p:sp>
        <p:nvSpPr>
          <p:cNvPr id="19" name="Text Placeholder 6">
            <a:extLst>
              <a:ext uri="{FF2B5EF4-FFF2-40B4-BE49-F238E27FC236}">
                <a16:creationId xmlns:a16="http://schemas.microsoft.com/office/drawing/2014/main" id="{77A374B1-E382-473C-D43D-EDCED2B23787}"/>
              </a:ext>
            </a:extLst>
          </p:cNvPr>
          <p:cNvSpPr>
            <a:spLocks noGrp="1" noRot="1" noMove="1" noResize="1" noEditPoints="1" noAdjustHandles="1" noChangeArrowheads="1" noChangeShapeType="1"/>
          </p:cNvSpPr>
          <p:nvPr>
            <p:ph type="body" sz="quarter" idx="16" hasCustomPrompt="1"/>
          </p:nvPr>
        </p:nvSpPr>
        <p:spPr>
          <a:xfrm>
            <a:off x="8964" y="6566530"/>
            <a:ext cx="5450276" cy="293372"/>
          </a:xfrm>
          <a:prstGeom prst="rect">
            <a:avLst/>
          </a:prstGeom>
        </p:spPr>
        <p:txBody>
          <a:bodyPr/>
          <a:lstStyle>
            <a:lvl1pPr marL="0" indent="0">
              <a:buNone/>
              <a:defRPr sz="1200">
                <a:solidFill>
                  <a:schemeClr val="bg1"/>
                </a:solidFill>
                <a:latin typeface="Arial" panose="020B0604020202020204" pitchFamily="34" charset="0"/>
                <a:cs typeface="Arial" panose="020B0604020202020204" pitchFamily="34" charset="0"/>
              </a:defRPr>
            </a:lvl1pPr>
          </a:lstStyle>
          <a:p>
            <a:pPr lvl="0"/>
            <a:r>
              <a:rPr lang="en-GB"/>
              <a:t>Insert photo caption here</a:t>
            </a:r>
            <a:endParaRPr lang="en-US"/>
          </a:p>
        </p:txBody>
      </p:sp>
    </p:spTree>
    <p:extLst>
      <p:ext uri="{BB962C8B-B14F-4D97-AF65-F5344CB8AC3E}">
        <p14:creationId xmlns:p14="http://schemas.microsoft.com/office/powerpoint/2010/main" val="2437957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pac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D5F9F4-A324-EE20-4D74-3E69401448FD}"/>
              </a:ext>
            </a:extLst>
          </p:cNvPr>
          <p:cNvSpPr>
            <a:spLocks noGrp="1" noRot="1" noMove="1" noResize="1" noEditPoints="1" noAdjustHandles="1" noChangeArrowheads="1" noChangeShapeType="1"/>
          </p:cNvSpPr>
          <p:nvPr userDrawn="1"/>
        </p:nvSpPr>
        <p:spPr>
          <a:xfrm>
            <a:off x="0" y="1186004"/>
            <a:ext cx="6096000" cy="5671996"/>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C4302A0E-6CC8-E1FA-6084-AA3544C57F3A}"/>
              </a:ext>
            </a:extLst>
          </p:cNvPr>
          <p:cNvSpPr>
            <a:spLocks noGrp="1" noRot="1" noMove="1" noResize="1" noEditPoints="1" noAdjustHandles="1" noChangeArrowheads="1" noChangeShapeType="1"/>
          </p:cNvSpPr>
          <p:nvPr>
            <p:ph type="pic" sz="quarter" idx="10"/>
          </p:nvPr>
        </p:nvSpPr>
        <p:spPr>
          <a:xfrm>
            <a:off x="6096000" y="1185863"/>
            <a:ext cx="6096000" cy="5672137"/>
          </a:xfrm>
          <a:prstGeom prst="rect">
            <a:avLst/>
          </a:prstGeom>
        </p:spPr>
        <p:txBody>
          <a:bodyPr/>
          <a:lstStyle/>
          <a:p>
            <a:endParaRPr lang="en-US"/>
          </a:p>
        </p:txBody>
      </p:sp>
      <p:sp>
        <p:nvSpPr>
          <p:cNvPr id="13" name="Rectangle 12">
            <a:extLst>
              <a:ext uri="{FF2B5EF4-FFF2-40B4-BE49-F238E27FC236}">
                <a16:creationId xmlns:a16="http://schemas.microsoft.com/office/drawing/2014/main" id="{2B9AB51D-C45D-DC45-E839-E9B90CB8D9EF}"/>
              </a:ext>
            </a:extLst>
          </p:cNvPr>
          <p:cNvSpPr>
            <a:spLocks noGrp="1" noRot="1" noMove="1" noResize="1" noEditPoints="1" noAdjustHandles="1" noChangeArrowheads="1" noChangeShapeType="1"/>
          </p:cNvSpPr>
          <p:nvPr userDrawn="1"/>
        </p:nvSpPr>
        <p:spPr>
          <a:xfrm>
            <a:off x="11027121" y="-1"/>
            <a:ext cx="1164879" cy="117157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0">
            <a:extLst>
              <a:ext uri="{FF2B5EF4-FFF2-40B4-BE49-F238E27FC236}">
                <a16:creationId xmlns:a16="http://schemas.microsoft.com/office/drawing/2014/main" id="{7288297D-8F46-573D-9E18-172CECBDE05E}"/>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IMPACT</a:t>
            </a:r>
            <a:endParaRPr lang="en-US"/>
          </a:p>
        </p:txBody>
      </p:sp>
      <p:sp>
        <p:nvSpPr>
          <p:cNvPr id="17" name="Text Placeholder 15">
            <a:extLst>
              <a:ext uri="{FF2B5EF4-FFF2-40B4-BE49-F238E27FC236}">
                <a16:creationId xmlns:a16="http://schemas.microsoft.com/office/drawing/2014/main" id="{3E7A7634-BF24-613F-0A00-F3D2227DCD9A}"/>
              </a:ext>
            </a:extLst>
          </p:cNvPr>
          <p:cNvSpPr>
            <a:spLocks noGrp="1" noRot="1" noMove="1" noResize="1" noEditPoints="1" noAdjustHandles="1" noChangeArrowheads="1" noChangeShapeType="1"/>
          </p:cNvSpPr>
          <p:nvPr>
            <p:ph type="body" sz="quarter" idx="13" hasCustomPrompt="1"/>
          </p:nvPr>
        </p:nvSpPr>
        <p:spPr>
          <a:xfrm>
            <a:off x="425450" y="1829371"/>
            <a:ext cx="5269040" cy="739775"/>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XX%</a:t>
            </a:r>
            <a:endParaRPr lang="en-US"/>
          </a:p>
        </p:txBody>
      </p:sp>
      <p:sp>
        <p:nvSpPr>
          <p:cNvPr id="19" name="Text Placeholder 15">
            <a:extLst>
              <a:ext uri="{FF2B5EF4-FFF2-40B4-BE49-F238E27FC236}">
                <a16:creationId xmlns:a16="http://schemas.microsoft.com/office/drawing/2014/main" id="{82CABA6F-0DD5-F033-C70E-6A6BD78136E9}"/>
              </a:ext>
            </a:extLst>
          </p:cNvPr>
          <p:cNvSpPr>
            <a:spLocks noGrp="1" noRot="1" noMove="1" noResize="1" noEditPoints="1" noAdjustHandles="1" noChangeArrowheads="1" noChangeShapeType="1"/>
          </p:cNvSpPr>
          <p:nvPr>
            <p:ph type="body" sz="quarter" idx="14" hasCustomPrompt="1"/>
          </p:nvPr>
        </p:nvSpPr>
        <p:spPr>
          <a:xfrm>
            <a:off x="425323" y="3364353"/>
            <a:ext cx="5269167" cy="739775"/>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XXXX</a:t>
            </a:r>
            <a:endParaRPr lang="en-US"/>
          </a:p>
        </p:txBody>
      </p:sp>
      <p:sp>
        <p:nvSpPr>
          <p:cNvPr id="20" name="Text Placeholder 15">
            <a:extLst>
              <a:ext uri="{FF2B5EF4-FFF2-40B4-BE49-F238E27FC236}">
                <a16:creationId xmlns:a16="http://schemas.microsoft.com/office/drawing/2014/main" id="{EB24F7F6-9404-DD69-B8C0-C2120A5D74F8}"/>
              </a:ext>
            </a:extLst>
          </p:cNvPr>
          <p:cNvSpPr>
            <a:spLocks noGrp="1" noRot="1" noMove="1" noResize="1" noEditPoints="1" noAdjustHandles="1" noChangeArrowheads="1" noChangeShapeType="1"/>
          </p:cNvSpPr>
          <p:nvPr>
            <p:ph type="body" sz="quarter" idx="15" hasCustomPrompt="1"/>
          </p:nvPr>
        </p:nvSpPr>
        <p:spPr>
          <a:xfrm>
            <a:off x="425196" y="4947154"/>
            <a:ext cx="5269294" cy="739775"/>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XXXX</a:t>
            </a:r>
            <a:endParaRPr lang="en-US"/>
          </a:p>
        </p:txBody>
      </p:sp>
      <p:sp>
        <p:nvSpPr>
          <p:cNvPr id="23" name="Text Placeholder 21">
            <a:extLst>
              <a:ext uri="{FF2B5EF4-FFF2-40B4-BE49-F238E27FC236}">
                <a16:creationId xmlns:a16="http://schemas.microsoft.com/office/drawing/2014/main" id="{75E030F5-CE64-84F5-D2D5-4A9D489DE936}"/>
              </a:ext>
            </a:extLst>
          </p:cNvPr>
          <p:cNvSpPr>
            <a:spLocks noGrp="1" noRot="1" noMove="1" noResize="1" noEditPoints="1" noAdjustHandles="1" noChangeArrowheads="1" noChangeShapeType="1"/>
          </p:cNvSpPr>
          <p:nvPr>
            <p:ph type="body" sz="quarter" idx="16" hasCustomPrompt="1"/>
          </p:nvPr>
        </p:nvSpPr>
        <p:spPr>
          <a:xfrm>
            <a:off x="425323" y="2568575"/>
            <a:ext cx="5269040" cy="676275"/>
          </a:xfrm>
          <a:prstGeom prst="rect">
            <a:avLst/>
          </a:prstGeom>
        </p:spPr>
        <p:txBody>
          <a:bodyPr/>
          <a:lstStyle>
            <a:lvl1pPr marL="0" indent="0">
              <a:buNone/>
              <a:defRPr sz="1800" b="1">
                <a:solidFill>
                  <a:schemeClr val="bg1"/>
                </a:solidFill>
                <a:latin typeface="Arial" panose="020B0604020202020204" pitchFamily="34" charset="0"/>
                <a:cs typeface="Arial" panose="020B0604020202020204" pitchFamily="34" charset="0"/>
              </a:defRPr>
            </a:lvl1pPr>
          </a:lstStyle>
          <a:p>
            <a:pPr lvl="0"/>
            <a:r>
              <a:rPr lang="en-GB"/>
              <a:t>Stat description here</a:t>
            </a:r>
            <a:endParaRPr lang="en-US"/>
          </a:p>
        </p:txBody>
      </p:sp>
      <p:sp>
        <p:nvSpPr>
          <p:cNvPr id="24" name="Text Placeholder 21">
            <a:extLst>
              <a:ext uri="{FF2B5EF4-FFF2-40B4-BE49-F238E27FC236}">
                <a16:creationId xmlns:a16="http://schemas.microsoft.com/office/drawing/2014/main" id="{4F48CE91-9748-FBCE-EE21-CEBC605857B4}"/>
              </a:ext>
            </a:extLst>
          </p:cNvPr>
          <p:cNvSpPr>
            <a:spLocks noGrp="1" noRot="1" noMove="1" noResize="1" noEditPoints="1" noAdjustHandles="1" noChangeArrowheads="1" noChangeShapeType="1"/>
          </p:cNvSpPr>
          <p:nvPr>
            <p:ph type="body" sz="quarter" idx="17" hasCustomPrompt="1"/>
          </p:nvPr>
        </p:nvSpPr>
        <p:spPr>
          <a:xfrm>
            <a:off x="425196" y="4158037"/>
            <a:ext cx="5269167" cy="676275"/>
          </a:xfrm>
          <a:prstGeom prst="rect">
            <a:avLst/>
          </a:prstGeom>
        </p:spPr>
        <p:txBody>
          <a:bodyPr/>
          <a:lstStyle>
            <a:lvl1pPr marL="0" indent="0">
              <a:buNone/>
              <a:defRPr sz="1800" b="1">
                <a:solidFill>
                  <a:schemeClr val="bg1"/>
                </a:solidFill>
                <a:latin typeface="Arial" panose="020B0604020202020204" pitchFamily="34" charset="0"/>
                <a:cs typeface="Arial" panose="020B0604020202020204" pitchFamily="34" charset="0"/>
              </a:defRPr>
            </a:lvl1pPr>
          </a:lstStyle>
          <a:p>
            <a:pPr lvl="0"/>
            <a:r>
              <a:rPr lang="en-GB"/>
              <a:t>Stat description here</a:t>
            </a:r>
            <a:endParaRPr lang="en-US"/>
          </a:p>
        </p:txBody>
      </p:sp>
      <p:sp>
        <p:nvSpPr>
          <p:cNvPr id="25" name="Text Placeholder 21">
            <a:extLst>
              <a:ext uri="{FF2B5EF4-FFF2-40B4-BE49-F238E27FC236}">
                <a16:creationId xmlns:a16="http://schemas.microsoft.com/office/drawing/2014/main" id="{D2A79753-732C-55B2-A048-1B471BE501C9}"/>
              </a:ext>
            </a:extLst>
          </p:cNvPr>
          <p:cNvSpPr>
            <a:spLocks noGrp="1" noRot="1" noMove="1" noResize="1" noEditPoints="1" noAdjustHandles="1" noChangeArrowheads="1" noChangeShapeType="1"/>
          </p:cNvSpPr>
          <p:nvPr>
            <p:ph type="body" sz="quarter" idx="18" hasCustomPrompt="1"/>
          </p:nvPr>
        </p:nvSpPr>
        <p:spPr>
          <a:xfrm>
            <a:off x="425069" y="5740244"/>
            <a:ext cx="5269294" cy="676275"/>
          </a:xfrm>
          <a:prstGeom prst="rect">
            <a:avLst/>
          </a:prstGeom>
        </p:spPr>
        <p:txBody>
          <a:bodyPr/>
          <a:lstStyle>
            <a:lvl1pPr marL="0" indent="0">
              <a:buNone/>
              <a:defRPr sz="1800" b="1">
                <a:solidFill>
                  <a:schemeClr val="bg1"/>
                </a:solidFill>
                <a:latin typeface="Arial" panose="020B0604020202020204" pitchFamily="34" charset="0"/>
                <a:cs typeface="Arial" panose="020B0604020202020204" pitchFamily="34" charset="0"/>
              </a:defRPr>
            </a:lvl1pPr>
          </a:lstStyle>
          <a:p>
            <a:pPr lvl="0"/>
            <a:r>
              <a:rPr lang="en-GB"/>
              <a:t>Stat description here</a:t>
            </a:r>
            <a:endParaRPr lang="en-US"/>
          </a:p>
        </p:txBody>
      </p:sp>
    </p:spTree>
    <p:extLst>
      <p:ext uri="{BB962C8B-B14F-4D97-AF65-F5344CB8AC3E}">
        <p14:creationId xmlns:p14="http://schemas.microsoft.com/office/powerpoint/2010/main" val="3377329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armer story (befo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EE959B7-79AA-EE97-56EA-CE21B73CC57B}"/>
              </a:ext>
            </a:extLst>
          </p:cNvPr>
          <p:cNvSpPr>
            <a:spLocks noGrp="1" noRot="1" noMove="1" noResize="1" noEditPoints="1" noAdjustHandles="1" noChangeArrowheads="1" noChangeShapeType="1"/>
          </p:cNvSpPr>
          <p:nvPr>
            <p:ph type="pic" sz="quarter" idx="10"/>
          </p:nvPr>
        </p:nvSpPr>
        <p:spPr>
          <a:xfrm>
            <a:off x="0" y="1176338"/>
            <a:ext cx="4800599" cy="5138425"/>
          </a:xfrm>
          <a:prstGeom prst="rect">
            <a:avLst/>
          </a:prstGeom>
        </p:spPr>
        <p:txBody>
          <a:bodyPr/>
          <a:lstStyle/>
          <a:p>
            <a:endParaRPr lang="en-US"/>
          </a:p>
        </p:txBody>
      </p:sp>
      <p:sp>
        <p:nvSpPr>
          <p:cNvPr id="7" name="Rectangle 6">
            <a:extLst>
              <a:ext uri="{FF2B5EF4-FFF2-40B4-BE49-F238E27FC236}">
                <a16:creationId xmlns:a16="http://schemas.microsoft.com/office/drawing/2014/main" id="{A28C9B93-DD2E-5D7A-E38D-E2B4368B6981}"/>
              </a:ext>
            </a:extLst>
          </p:cNvPr>
          <p:cNvSpPr>
            <a:spLocks noGrp="1" noRot="1" noMove="1" noResize="1" noEditPoints="1" noAdjustHandles="1" noChangeArrowheads="1" noChangeShapeType="1"/>
          </p:cNvSpPr>
          <p:nvPr userDrawn="1"/>
        </p:nvSpPr>
        <p:spPr>
          <a:xfrm>
            <a:off x="0" y="6314763"/>
            <a:ext cx="4800600" cy="543237"/>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95BF9A9-9638-4AF2-84F1-6DF71C7C16E7}"/>
              </a:ext>
            </a:extLst>
          </p:cNvPr>
          <p:cNvSpPr/>
          <p:nvPr userDrawn="1"/>
        </p:nvSpPr>
        <p:spPr>
          <a:xfrm>
            <a:off x="11027121" y="-1"/>
            <a:ext cx="1164879" cy="117157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pattern&#10;&#10;AI-generated content may be incorrect.">
            <a:extLst>
              <a:ext uri="{FF2B5EF4-FFF2-40B4-BE49-F238E27FC236}">
                <a16:creationId xmlns:a16="http://schemas.microsoft.com/office/drawing/2014/main" id="{DE5CD47A-C79D-10F2-8276-1E6BDD93E986}"/>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9837536" y="-1"/>
            <a:ext cx="1180532" cy="1180532"/>
          </a:xfrm>
          <a:prstGeom prst="rect">
            <a:avLst/>
          </a:prstGeom>
        </p:spPr>
      </p:pic>
      <p:sp>
        <p:nvSpPr>
          <p:cNvPr id="11" name="Text Placeholder 10">
            <a:extLst>
              <a:ext uri="{FF2B5EF4-FFF2-40B4-BE49-F238E27FC236}">
                <a16:creationId xmlns:a16="http://schemas.microsoft.com/office/drawing/2014/main" id="{A4B2E357-4BE9-DD1A-84FD-DEE79C791705}"/>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FARMER STORY</a:t>
            </a:r>
            <a:endParaRPr lang="en-US"/>
          </a:p>
        </p:txBody>
      </p:sp>
      <p:sp>
        <p:nvSpPr>
          <p:cNvPr id="14" name="Text Placeholder 12">
            <a:extLst>
              <a:ext uri="{FF2B5EF4-FFF2-40B4-BE49-F238E27FC236}">
                <a16:creationId xmlns:a16="http://schemas.microsoft.com/office/drawing/2014/main" id="{3840781E-DCEA-025C-B345-7A6F983524E7}"/>
              </a:ext>
            </a:extLst>
          </p:cNvPr>
          <p:cNvSpPr>
            <a:spLocks noGrp="1"/>
          </p:cNvSpPr>
          <p:nvPr>
            <p:ph type="body" sz="quarter" idx="13" hasCustomPrompt="1"/>
          </p:nvPr>
        </p:nvSpPr>
        <p:spPr>
          <a:xfrm>
            <a:off x="5503862" y="1749544"/>
            <a:ext cx="5976937" cy="4076700"/>
          </a:xfrm>
          <a:prstGeom prst="rect">
            <a:avLst/>
          </a:prstGeom>
        </p:spPr>
        <p:txBody>
          <a:bodyPr/>
          <a:lstStyle>
            <a:lvl1pPr marL="0" indent="0">
              <a:lnSpc>
                <a:spcPct val="150000"/>
              </a:lnSpc>
              <a:buFont typeface="Arial" panose="020B0604020202020204" pitchFamily="34" charset="0"/>
              <a:buNone/>
              <a:defRPr sz="1600">
                <a:latin typeface="Arial" panose="020B0604020202020204" pitchFamily="34" charset="0"/>
                <a:cs typeface="Arial" panose="020B0604020202020204" pitchFamily="34" charset="0"/>
              </a:defRPr>
            </a:lvl1pPr>
          </a:lstStyle>
          <a:p>
            <a:pPr>
              <a:lnSpc>
                <a:spcPct val="150000"/>
              </a:lnSpc>
            </a:pPr>
            <a:r>
              <a:rPr lang="en-US" b="1" i="0">
                <a:solidFill>
                  <a:srgbClr val="000000"/>
                </a:solidFill>
                <a:effectLst/>
                <a:latin typeface="Arial" panose="020B0604020202020204" pitchFamily="34" charset="0"/>
                <a:cs typeface="Arial" panose="020B0604020202020204" pitchFamily="34" charset="0"/>
              </a:rPr>
              <a:t>Before working with Ripple Effect: (+ list in bullet points)</a:t>
            </a:r>
          </a:p>
        </p:txBody>
      </p:sp>
      <p:sp>
        <p:nvSpPr>
          <p:cNvPr id="15" name="Text Placeholder 13">
            <a:extLst>
              <a:ext uri="{FF2B5EF4-FFF2-40B4-BE49-F238E27FC236}">
                <a16:creationId xmlns:a16="http://schemas.microsoft.com/office/drawing/2014/main" id="{B853BCD4-1E5F-6E76-626C-DC006ECDD646}"/>
              </a:ext>
            </a:extLst>
          </p:cNvPr>
          <p:cNvSpPr>
            <a:spLocks noGrp="1" noRot="1" noMove="1" noResize="1" noEditPoints="1" noAdjustHandles="1" noChangeArrowheads="1" noChangeShapeType="1"/>
          </p:cNvSpPr>
          <p:nvPr>
            <p:ph type="body" sz="quarter" idx="14" hasCustomPrompt="1"/>
          </p:nvPr>
        </p:nvSpPr>
        <p:spPr>
          <a:xfrm>
            <a:off x="146049" y="6426167"/>
            <a:ext cx="4508500" cy="36861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b="1">
                <a:latin typeface="Arial" panose="020B0604020202020204" pitchFamily="34" charset="0"/>
                <a:cs typeface="Arial" panose="020B0604020202020204" pitchFamily="34" charset="0"/>
              </a:rPr>
              <a:t>Farmer name, country</a:t>
            </a:r>
          </a:p>
          <a:p>
            <a:pPr lvl="0"/>
            <a:endParaRPr lang="en-US"/>
          </a:p>
        </p:txBody>
      </p:sp>
    </p:spTree>
    <p:extLst>
      <p:ext uri="{BB962C8B-B14F-4D97-AF65-F5344CB8AC3E}">
        <p14:creationId xmlns:p14="http://schemas.microsoft.com/office/powerpoint/2010/main" val="3431246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armer story (af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0541B-7B6B-5297-E37C-825FB19D4014}"/>
              </a:ext>
            </a:extLst>
          </p:cNvPr>
          <p:cNvSpPr>
            <a:spLocks noGrp="1" noRot="1" noMove="1" noResize="1" noEditPoints="1" noAdjustHandles="1" noChangeArrowheads="1" noChangeShapeType="1"/>
          </p:cNvSpPr>
          <p:nvPr userDrawn="1"/>
        </p:nvSpPr>
        <p:spPr>
          <a:xfrm>
            <a:off x="0" y="5286064"/>
            <a:ext cx="4800600" cy="157193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0D0596ED-FE91-0CCD-6806-62025687B4F4}"/>
              </a:ext>
            </a:extLst>
          </p:cNvPr>
          <p:cNvSpPr>
            <a:spLocks noGrp="1" noRot="1" noMove="1" noResize="1" noEditPoints="1" noAdjustHandles="1" noChangeArrowheads="1" noChangeShapeType="1"/>
          </p:cNvSpPr>
          <p:nvPr>
            <p:ph type="pic" sz="quarter" idx="10"/>
          </p:nvPr>
        </p:nvSpPr>
        <p:spPr>
          <a:xfrm>
            <a:off x="0" y="1176338"/>
            <a:ext cx="4800600" cy="4109726"/>
          </a:xfrm>
          <a:prstGeom prst="rect">
            <a:avLst/>
          </a:prstGeom>
        </p:spPr>
        <p:txBody>
          <a:bodyPr/>
          <a:lstStyle/>
          <a:p>
            <a:endParaRPr lang="en-US"/>
          </a:p>
        </p:txBody>
      </p:sp>
      <p:sp>
        <p:nvSpPr>
          <p:cNvPr id="9" name="Rectangle 8">
            <a:extLst>
              <a:ext uri="{FF2B5EF4-FFF2-40B4-BE49-F238E27FC236}">
                <a16:creationId xmlns:a16="http://schemas.microsoft.com/office/drawing/2014/main" id="{7E86B964-544C-B823-57D8-F3C7E9AE4E66}"/>
              </a:ext>
            </a:extLst>
          </p:cNvPr>
          <p:cNvSpPr/>
          <p:nvPr userDrawn="1"/>
        </p:nvSpPr>
        <p:spPr>
          <a:xfrm>
            <a:off x="11027121" y="-1"/>
            <a:ext cx="1164879" cy="1171575"/>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193AB7AE-8AF1-42D0-55EB-0700AADF4958}"/>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FARMER STORY</a:t>
            </a:r>
            <a:endParaRPr lang="en-US"/>
          </a:p>
        </p:txBody>
      </p:sp>
      <p:sp>
        <p:nvSpPr>
          <p:cNvPr id="12" name="Text Placeholder 12">
            <a:extLst>
              <a:ext uri="{FF2B5EF4-FFF2-40B4-BE49-F238E27FC236}">
                <a16:creationId xmlns:a16="http://schemas.microsoft.com/office/drawing/2014/main" id="{B5DBB16C-711D-E663-8F8F-DBCDA89E8CDD}"/>
              </a:ext>
            </a:extLst>
          </p:cNvPr>
          <p:cNvSpPr>
            <a:spLocks noGrp="1" noRot="1" noMove="1" noResize="1" noEditPoints="1" noAdjustHandles="1" noChangeArrowheads="1" noChangeShapeType="1"/>
          </p:cNvSpPr>
          <p:nvPr>
            <p:ph type="body" sz="quarter" idx="13" hasCustomPrompt="1"/>
          </p:nvPr>
        </p:nvSpPr>
        <p:spPr>
          <a:xfrm>
            <a:off x="5503862" y="1514153"/>
            <a:ext cx="5976937" cy="4334385"/>
          </a:xfrm>
          <a:prstGeom prst="rect">
            <a:avLst/>
          </a:prstGeom>
        </p:spPr>
        <p:txBody>
          <a:bodyPr/>
          <a:lstStyle>
            <a:lvl1pPr marL="0" indent="0">
              <a:lnSpc>
                <a:spcPct val="150000"/>
              </a:lnSpc>
              <a:buFont typeface="Arial" panose="020B0604020202020204" pitchFamily="34" charset="0"/>
              <a:buNone/>
              <a:defRPr sz="1600"/>
            </a:lvl1pPr>
          </a:lstStyle>
          <a:p>
            <a:pPr>
              <a:lnSpc>
                <a:spcPct val="150000"/>
              </a:lnSpc>
            </a:pPr>
            <a:r>
              <a:rPr lang="en-US" b="1" i="0">
                <a:solidFill>
                  <a:srgbClr val="000000"/>
                </a:solidFill>
                <a:effectLst/>
                <a:latin typeface="Arial" panose="020B0604020202020204" pitchFamily="34" charset="0"/>
                <a:cs typeface="Arial" panose="020B0604020202020204" pitchFamily="34" charset="0"/>
              </a:rPr>
              <a:t>What (name) has achieved since working with us:</a:t>
            </a:r>
          </a:p>
        </p:txBody>
      </p:sp>
      <p:sp>
        <p:nvSpPr>
          <p:cNvPr id="15" name="Text Placeholder 13">
            <a:extLst>
              <a:ext uri="{FF2B5EF4-FFF2-40B4-BE49-F238E27FC236}">
                <a16:creationId xmlns:a16="http://schemas.microsoft.com/office/drawing/2014/main" id="{7EE77CB0-0BC6-0936-BC72-04548F755361}"/>
              </a:ext>
            </a:extLst>
          </p:cNvPr>
          <p:cNvSpPr>
            <a:spLocks noGrp="1"/>
          </p:cNvSpPr>
          <p:nvPr>
            <p:ph type="body" sz="quarter" idx="14" hasCustomPrompt="1"/>
          </p:nvPr>
        </p:nvSpPr>
        <p:spPr>
          <a:xfrm>
            <a:off x="146050" y="5380672"/>
            <a:ext cx="4508500" cy="14128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b="1">
                <a:latin typeface="Arial" panose="020B0604020202020204" pitchFamily="34" charset="0"/>
                <a:cs typeface="Arial" panose="020B0604020202020204" pitchFamily="34" charset="0"/>
              </a:rPr>
              <a:t>“(Short quote from farmer here)” + name</a:t>
            </a:r>
            <a:endParaRPr lang="en-US"/>
          </a:p>
        </p:txBody>
      </p:sp>
    </p:spTree>
    <p:extLst>
      <p:ext uri="{BB962C8B-B14F-4D97-AF65-F5344CB8AC3E}">
        <p14:creationId xmlns:p14="http://schemas.microsoft.com/office/powerpoint/2010/main" val="1474433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56C14C-2BE3-01A0-29DC-67BAD12CE38F}"/>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E60738E5-01D1-83EA-E352-A1F87BED6EA3}"/>
              </a:ext>
            </a:extLst>
          </p:cNvPr>
          <p:cNvSpPr>
            <a:spLocks noGrp="1" noRot="1" noMove="1" noResize="1" noEditPoints="1" noAdjustHandles="1" noChangeArrowheads="1" noChangeShapeType="1"/>
          </p:cNvSpPr>
          <p:nvPr>
            <p:ph type="pic" sz="quarter" idx="10"/>
          </p:nvPr>
        </p:nvSpPr>
        <p:spPr>
          <a:xfrm>
            <a:off x="0" y="0"/>
            <a:ext cx="6096000" cy="6858000"/>
          </a:xfrm>
          <a:prstGeom prst="rect">
            <a:avLst/>
          </a:prstGeom>
        </p:spPr>
        <p:txBody>
          <a:bodyPr/>
          <a:lstStyle/>
          <a:p>
            <a:endParaRPr lang="en-US"/>
          </a:p>
        </p:txBody>
      </p:sp>
      <p:pic>
        <p:nvPicPr>
          <p:cNvPr id="8" name="Picture 7" descr="A close up of white text&#10;&#10;AI-generated content may be incorrect.">
            <a:extLst>
              <a:ext uri="{FF2B5EF4-FFF2-40B4-BE49-F238E27FC236}">
                <a16:creationId xmlns:a16="http://schemas.microsoft.com/office/drawing/2014/main" id="{5D6A1680-1B0F-D912-86CE-06D756BA9B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10445764" y="6161835"/>
            <a:ext cx="1570161" cy="518153"/>
          </a:xfrm>
          <a:prstGeom prst="rect">
            <a:avLst/>
          </a:prstGeom>
        </p:spPr>
      </p:pic>
      <p:sp>
        <p:nvSpPr>
          <p:cNvPr id="13" name="Text Placeholder 12">
            <a:extLst>
              <a:ext uri="{FF2B5EF4-FFF2-40B4-BE49-F238E27FC236}">
                <a16:creationId xmlns:a16="http://schemas.microsoft.com/office/drawing/2014/main" id="{3A3FDB69-10C8-DDDA-C520-D1131D4904DF}"/>
              </a:ext>
            </a:extLst>
          </p:cNvPr>
          <p:cNvSpPr>
            <a:spLocks noGrp="1" noRot="1" noMove="1" noResize="1" noEditPoints="1" noAdjustHandles="1" noChangeArrowheads="1" noChangeShapeType="1"/>
          </p:cNvSpPr>
          <p:nvPr>
            <p:ph type="body" sz="quarter" idx="11" hasCustomPrompt="1"/>
          </p:nvPr>
        </p:nvSpPr>
        <p:spPr>
          <a:xfrm>
            <a:off x="6446838" y="371475"/>
            <a:ext cx="5340350" cy="5611813"/>
          </a:xfrm>
          <a:prstGeom prst="rect">
            <a:avLst/>
          </a:prstGeom>
        </p:spPr>
        <p:txBody>
          <a:bodyPr/>
          <a:lstStyle>
            <a:lvl1pPr marL="0" indent="0">
              <a:buNone/>
              <a:defRPr sz="2800" b="0">
                <a:solidFill>
                  <a:schemeClr val="bg1"/>
                </a:solidFill>
              </a:defRPr>
            </a:lvl1pPr>
          </a:lstStyle>
          <a:p>
            <a:r>
              <a:rPr lang="en-GB" sz="2400" b="1">
                <a:latin typeface="Arial" panose="020B0604020202020204" pitchFamily="34" charset="0"/>
                <a:cs typeface="Arial" panose="020B0604020202020204" pitchFamily="34" charset="0"/>
              </a:rPr>
              <a:t>“(Quote)” – name, country</a:t>
            </a:r>
            <a:endParaRPr lang="en-US"/>
          </a:p>
        </p:txBody>
      </p:sp>
    </p:spTree>
    <p:extLst>
      <p:ext uri="{BB962C8B-B14F-4D97-AF65-F5344CB8AC3E}">
        <p14:creationId xmlns:p14="http://schemas.microsoft.com/office/powerpoint/2010/main" val="3639950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Quote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56C14C-2BE3-01A0-29DC-67BAD12CE38F}"/>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4">
            <a:extLst>
              <a:ext uri="{FF2B5EF4-FFF2-40B4-BE49-F238E27FC236}">
                <a16:creationId xmlns:a16="http://schemas.microsoft.com/office/drawing/2014/main" id="{B6DB7C16-E908-EC75-F6E5-F260ECF982B1}"/>
              </a:ext>
            </a:extLst>
          </p:cNvPr>
          <p:cNvSpPr>
            <a:spLocks noGrp="1" noRot="1" noMove="1" noResize="1" noEditPoints="1" noAdjustHandles="1" noChangeArrowheads="1" noChangeShapeType="1"/>
          </p:cNvSpPr>
          <p:nvPr>
            <p:ph type="pic" sz="quarter" idx="10"/>
          </p:nvPr>
        </p:nvSpPr>
        <p:spPr>
          <a:xfrm>
            <a:off x="6095998" y="0"/>
            <a:ext cx="6096000" cy="6858000"/>
          </a:xfrm>
          <a:prstGeom prst="rect">
            <a:avLst/>
          </a:prstGeom>
        </p:spPr>
        <p:txBody>
          <a:bodyPr/>
          <a:lstStyle/>
          <a:p>
            <a:endParaRPr lang="en-US"/>
          </a:p>
        </p:txBody>
      </p:sp>
      <p:sp>
        <p:nvSpPr>
          <p:cNvPr id="7" name="Text Placeholder 12">
            <a:extLst>
              <a:ext uri="{FF2B5EF4-FFF2-40B4-BE49-F238E27FC236}">
                <a16:creationId xmlns:a16="http://schemas.microsoft.com/office/drawing/2014/main" id="{A3C4102E-2EE0-DD84-99B9-4710200A9E3C}"/>
              </a:ext>
            </a:extLst>
          </p:cNvPr>
          <p:cNvSpPr>
            <a:spLocks noGrp="1"/>
          </p:cNvSpPr>
          <p:nvPr>
            <p:ph type="body" sz="quarter" idx="11" hasCustomPrompt="1"/>
          </p:nvPr>
        </p:nvSpPr>
        <p:spPr>
          <a:xfrm>
            <a:off x="377824" y="389582"/>
            <a:ext cx="5340350" cy="5611813"/>
          </a:xfrm>
          <a:prstGeom prst="rect">
            <a:avLst/>
          </a:prstGeom>
        </p:spPr>
        <p:txBody>
          <a:bodyPr/>
          <a:lstStyle>
            <a:lvl1pPr marL="0" indent="0">
              <a:buNone/>
              <a:defRPr sz="2800">
                <a:solidFill>
                  <a:schemeClr val="tx1"/>
                </a:solidFill>
              </a:defRPr>
            </a:lvl1pPr>
          </a:lstStyle>
          <a:p>
            <a:r>
              <a:rPr lang="en-GB" sz="2400" b="1">
                <a:latin typeface="Arial" panose="020B0604020202020204" pitchFamily="34" charset="0"/>
                <a:cs typeface="Arial" panose="020B0604020202020204" pitchFamily="34" charset="0"/>
              </a:rPr>
              <a:t>“(Quote)” – name, country</a:t>
            </a:r>
            <a:endParaRPr lang="en-US"/>
          </a:p>
        </p:txBody>
      </p:sp>
    </p:spTree>
    <p:extLst>
      <p:ext uri="{BB962C8B-B14F-4D97-AF65-F5344CB8AC3E}">
        <p14:creationId xmlns:p14="http://schemas.microsoft.com/office/powerpoint/2010/main" val="2146118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t (large)">
    <p:spTree>
      <p:nvGrpSpPr>
        <p:cNvPr id="1" name=""/>
        <p:cNvGrpSpPr/>
        <p:nvPr/>
      </p:nvGrpSpPr>
      <p:grpSpPr>
        <a:xfrm>
          <a:off x="0" y="0"/>
          <a:ext cx="0" cy="0"/>
          <a:chOff x="0" y="0"/>
          <a:chExt cx="0" cy="0"/>
        </a:xfrm>
      </p:grpSpPr>
      <p:sp>
        <p:nvSpPr>
          <p:cNvPr id="7" name="Chart Placeholder 6">
            <a:extLst>
              <a:ext uri="{FF2B5EF4-FFF2-40B4-BE49-F238E27FC236}">
                <a16:creationId xmlns:a16="http://schemas.microsoft.com/office/drawing/2014/main" id="{6245AE40-5948-0679-C86D-D8FD8E658699}"/>
              </a:ext>
            </a:extLst>
          </p:cNvPr>
          <p:cNvSpPr>
            <a:spLocks noGrp="1"/>
          </p:cNvSpPr>
          <p:nvPr>
            <p:ph type="chart" sz="quarter" idx="10"/>
          </p:nvPr>
        </p:nvSpPr>
        <p:spPr>
          <a:xfrm>
            <a:off x="896938" y="1638300"/>
            <a:ext cx="10507662" cy="3948113"/>
          </a:xfrm>
          <a:prstGeom prst="rect">
            <a:avLst/>
          </a:prstGeom>
        </p:spPr>
        <p:txBody>
          <a:bodyPr/>
          <a:lstStyle/>
          <a:p>
            <a:endParaRPr lang="en-US"/>
          </a:p>
        </p:txBody>
      </p:sp>
      <p:sp>
        <p:nvSpPr>
          <p:cNvPr id="8" name="Rectangle 7">
            <a:extLst>
              <a:ext uri="{FF2B5EF4-FFF2-40B4-BE49-F238E27FC236}">
                <a16:creationId xmlns:a16="http://schemas.microsoft.com/office/drawing/2014/main" id="{18439423-5581-3D1A-BD5F-015B3DA5DC34}"/>
              </a:ext>
            </a:extLst>
          </p:cNvPr>
          <p:cNvSpPr/>
          <p:nvPr userDrawn="1"/>
        </p:nvSpPr>
        <p:spPr>
          <a:xfrm>
            <a:off x="11027121" y="-1"/>
            <a:ext cx="1164879" cy="117157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pattern&#10;&#10;AI-generated content may be incorrect.">
            <a:extLst>
              <a:ext uri="{FF2B5EF4-FFF2-40B4-BE49-F238E27FC236}">
                <a16:creationId xmlns:a16="http://schemas.microsoft.com/office/drawing/2014/main" id="{A04F58A7-CFC6-6053-4D27-207749522211}"/>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844136" y="0"/>
            <a:ext cx="1180882" cy="1181867"/>
          </a:xfrm>
          <a:prstGeom prst="rect">
            <a:avLst/>
          </a:prstGeom>
        </p:spPr>
      </p:pic>
      <p:sp>
        <p:nvSpPr>
          <p:cNvPr id="10" name="Text Placeholder 10">
            <a:extLst>
              <a:ext uri="{FF2B5EF4-FFF2-40B4-BE49-F238E27FC236}">
                <a16:creationId xmlns:a16="http://schemas.microsoft.com/office/drawing/2014/main" id="{30374261-644F-EA7A-D418-C0E62C208EA7}"/>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NAME OF SCHART/GRAPH/TABLE</a:t>
            </a:r>
            <a:endParaRPr lang="en-US"/>
          </a:p>
        </p:txBody>
      </p:sp>
      <p:sp>
        <p:nvSpPr>
          <p:cNvPr id="14" name="Text Placeholder 10">
            <a:extLst>
              <a:ext uri="{FF2B5EF4-FFF2-40B4-BE49-F238E27FC236}">
                <a16:creationId xmlns:a16="http://schemas.microsoft.com/office/drawing/2014/main" id="{0CEF246B-C640-5894-CF73-A9C540963DDA}"/>
              </a:ext>
            </a:extLst>
          </p:cNvPr>
          <p:cNvSpPr>
            <a:spLocks noGrp="1" noRot="1" noMove="1" noResize="1" noEditPoints="1" noAdjustHandles="1" noChangeArrowheads="1" noChangeShapeType="1"/>
          </p:cNvSpPr>
          <p:nvPr>
            <p:ph type="body" sz="quarter" idx="13" hasCustomPrompt="1"/>
          </p:nvPr>
        </p:nvSpPr>
        <p:spPr>
          <a:xfrm>
            <a:off x="425450" y="5793569"/>
            <a:ext cx="9741592" cy="816907"/>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explanation of what it’s showing</a:t>
            </a:r>
            <a:endParaRPr lang="en-US"/>
          </a:p>
        </p:txBody>
      </p:sp>
    </p:spTree>
    <p:extLst>
      <p:ext uri="{BB962C8B-B14F-4D97-AF65-F5344CB8AC3E}">
        <p14:creationId xmlns:p14="http://schemas.microsoft.com/office/powerpoint/2010/main" val="1538157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medium/small)">
    <p:spTree>
      <p:nvGrpSpPr>
        <p:cNvPr id="1" name=""/>
        <p:cNvGrpSpPr/>
        <p:nvPr/>
      </p:nvGrpSpPr>
      <p:grpSpPr>
        <a:xfrm>
          <a:off x="0" y="0"/>
          <a:ext cx="0" cy="0"/>
          <a:chOff x="0" y="0"/>
          <a:chExt cx="0" cy="0"/>
        </a:xfrm>
      </p:grpSpPr>
      <p:sp>
        <p:nvSpPr>
          <p:cNvPr id="7" name="Chart Placeholder 6">
            <a:extLst>
              <a:ext uri="{FF2B5EF4-FFF2-40B4-BE49-F238E27FC236}">
                <a16:creationId xmlns:a16="http://schemas.microsoft.com/office/drawing/2014/main" id="{BFDE56C0-1273-5B08-2680-7CBF3728F869}"/>
              </a:ext>
            </a:extLst>
          </p:cNvPr>
          <p:cNvSpPr>
            <a:spLocks noGrp="1"/>
          </p:cNvSpPr>
          <p:nvPr>
            <p:ph type="chart" sz="quarter" idx="10"/>
          </p:nvPr>
        </p:nvSpPr>
        <p:spPr>
          <a:xfrm>
            <a:off x="542925" y="1792288"/>
            <a:ext cx="5553075" cy="4518025"/>
          </a:xfrm>
          <a:prstGeom prst="rect">
            <a:avLst/>
          </a:prstGeom>
        </p:spPr>
        <p:txBody>
          <a:bodyPr/>
          <a:lstStyle/>
          <a:p>
            <a:endParaRPr lang="en-US"/>
          </a:p>
        </p:txBody>
      </p:sp>
      <p:pic>
        <p:nvPicPr>
          <p:cNvPr id="9" name="Picture 8" descr="A black and white polka dot pattern&#10;&#10;AI-generated content may be incorrect.">
            <a:extLst>
              <a:ext uri="{FF2B5EF4-FFF2-40B4-BE49-F238E27FC236}">
                <a16:creationId xmlns:a16="http://schemas.microsoft.com/office/drawing/2014/main" id="{A08CC7B1-3C8B-0DF1-EB99-5B9032BA745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842500" y="0"/>
            <a:ext cx="1174750" cy="1174750"/>
          </a:xfrm>
          <a:prstGeom prst="rect">
            <a:avLst/>
          </a:prstGeom>
        </p:spPr>
      </p:pic>
      <p:sp>
        <p:nvSpPr>
          <p:cNvPr id="10" name="Text Placeholder 10">
            <a:extLst>
              <a:ext uri="{FF2B5EF4-FFF2-40B4-BE49-F238E27FC236}">
                <a16:creationId xmlns:a16="http://schemas.microsoft.com/office/drawing/2014/main" id="{9D4FDCC4-9E04-11B6-93C9-2726F84E0A51}"/>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NAME OF SCHART/GRAPH/TABLE</a:t>
            </a:r>
            <a:endParaRPr lang="en-US"/>
          </a:p>
        </p:txBody>
      </p:sp>
      <p:sp>
        <p:nvSpPr>
          <p:cNvPr id="11" name="Text Placeholder 10">
            <a:extLst>
              <a:ext uri="{FF2B5EF4-FFF2-40B4-BE49-F238E27FC236}">
                <a16:creationId xmlns:a16="http://schemas.microsoft.com/office/drawing/2014/main" id="{45507A6A-3A88-AA8D-14B8-F6D9F1346CF2}"/>
              </a:ext>
            </a:extLst>
          </p:cNvPr>
          <p:cNvSpPr>
            <a:spLocks noGrp="1"/>
          </p:cNvSpPr>
          <p:nvPr>
            <p:ph type="body" sz="quarter" idx="13" hasCustomPrompt="1"/>
          </p:nvPr>
        </p:nvSpPr>
        <p:spPr>
          <a:xfrm>
            <a:off x="6657682" y="1792288"/>
            <a:ext cx="4991393" cy="1676509"/>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explanation of what it’s showing</a:t>
            </a:r>
            <a:endParaRPr lang="en-US"/>
          </a:p>
        </p:txBody>
      </p:sp>
      <p:sp>
        <p:nvSpPr>
          <p:cNvPr id="12" name="Text Placeholder 13">
            <a:extLst>
              <a:ext uri="{FF2B5EF4-FFF2-40B4-BE49-F238E27FC236}">
                <a16:creationId xmlns:a16="http://schemas.microsoft.com/office/drawing/2014/main" id="{90B1DB03-5DBA-CDF1-8BD3-060EAD786653}"/>
              </a:ext>
            </a:extLst>
          </p:cNvPr>
          <p:cNvSpPr>
            <a:spLocks noGrp="1"/>
          </p:cNvSpPr>
          <p:nvPr>
            <p:ph type="body" sz="quarter" idx="14" hasCustomPrompt="1"/>
          </p:nvPr>
        </p:nvSpPr>
        <p:spPr>
          <a:xfrm>
            <a:off x="6657682" y="3699613"/>
            <a:ext cx="4991393" cy="2058391"/>
          </a:xfrm>
          <a:prstGeom prst="rect">
            <a:avLst/>
          </a:prstGeom>
        </p:spPr>
        <p:txBody>
          <a:bodyPr/>
          <a:lstStyle>
            <a:lvl1pPr>
              <a:defRPr sz="1800">
                <a:latin typeface="Arial" panose="020B0604020202020204" pitchFamily="34" charset="0"/>
                <a:cs typeface="Arial" panose="020B0604020202020204" pitchFamily="34" charset="0"/>
              </a:defRPr>
            </a:lvl1pPr>
          </a:lstStyle>
          <a:p>
            <a:pPr lvl="0"/>
            <a:r>
              <a:rPr lang="en-GB"/>
              <a:t>K</a:t>
            </a:r>
            <a:r>
              <a:rPr lang="en-US" err="1"/>
              <a:t>ey</a:t>
            </a:r>
            <a:r>
              <a:rPr lang="en-US"/>
              <a:t> takeaways in bullet points</a:t>
            </a:r>
          </a:p>
        </p:txBody>
      </p:sp>
    </p:spTree>
    <p:extLst>
      <p:ext uri="{BB962C8B-B14F-4D97-AF65-F5344CB8AC3E}">
        <p14:creationId xmlns:p14="http://schemas.microsoft.com/office/powerpoint/2010/main" val="21974617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blem/Solu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6F870F-204D-BEAD-553D-986CDD055D9F}"/>
              </a:ext>
            </a:extLst>
          </p:cNvPr>
          <p:cNvSpPr>
            <a:spLocks noGrp="1" noRot="1" noMove="1" noResize="1" noEditPoints="1" noAdjustHandles="1" noChangeArrowheads="1" noChangeShapeType="1"/>
          </p:cNvSpPr>
          <p:nvPr userDrawn="1"/>
        </p:nvSpPr>
        <p:spPr>
          <a:xfrm>
            <a:off x="0" y="0"/>
            <a:ext cx="12192000" cy="58938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id="{783DA9D6-54B1-8687-6A59-A147B1F8CC4B}"/>
              </a:ext>
            </a:extLst>
          </p:cNvPr>
          <p:cNvSpPr>
            <a:spLocks noGrp="1" noRot="1" noMove="1" noResize="1" noEditPoints="1" noAdjustHandles="1" noChangeArrowheads="1" noChangeShapeType="1"/>
          </p:cNvSpPr>
          <p:nvPr userDrawn="1"/>
        </p:nvSpPr>
        <p:spPr>
          <a:xfrm rot="5400000">
            <a:off x="2519104" y="2842953"/>
            <a:ext cx="6858000" cy="1172094"/>
          </a:xfrm>
          <a:prstGeom prst="triangl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54D0275-E408-90A1-4278-80C8056E6629}"/>
              </a:ext>
            </a:extLst>
          </p:cNvPr>
          <p:cNvSpPr>
            <a:spLocks noGrp="1" noRot="1" noMove="1" noResize="1" noEditPoints="1" noAdjustHandles="1" noChangeArrowheads="1" noChangeShapeType="1"/>
          </p:cNvSpPr>
          <p:nvPr userDrawn="1"/>
        </p:nvSpPr>
        <p:spPr>
          <a:xfrm>
            <a:off x="-51303" y="-2"/>
            <a:ext cx="5413360" cy="6858001"/>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741A2C1-E17B-D10E-9CFD-6B8FD7DED0B6}"/>
              </a:ext>
            </a:extLst>
          </p:cNvPr>
          <p:cNvSpPr txBox="1">
            <a:spLocks noGrp="1" noRot="1" noMove="1" noResize="1" noEditPoints="1" noAdjustHandles="1" noChangeArrowheads="1" noChangeShapeType="1"/>
          </p:cNvSpPr>
          <p:nvPr userDrawn="1"/>
        </p:nvSpPr>
        <p:spPr>
          <a:xfrm>
            <a:off x="583130" y="176768"/>
            <a:ext cx="2505303" cy="830997"/>
          </a:xfrm>
          <a:prstGeom prst="rect">
            <a:avLst/>
          </a:prstGeom>
          <a:noFill/>
        </p:spPr>
        <p:txBody>
          <a:bodyPr wrap="square" rtlCol="0">
            <a:spAutoFit/>
          </a:bodyPr>
          <a:lstStyle/>
          <a:p>
            <a:r>
              <a:rPr lang="en-GB" sz="4800">
                <a:latin typeface="Impact" panose="020B0806030902050204" pitchFamily="34" charset="0"/>
                <a:cs typeface="Teko SemiBold" panose="02000000000000000000" pitchFamily="2" charset="0"/>
              </a:rPr>
              <a:t>PROBLEM</a:t>
            </a:r>
            <a:endParaRPr lang="en-US" sz="4800">
              <a:latin typeface="Impact" panose="020B0806030902050204" pitchFamily="34" charset="0"/>
              <a:cs typeface="Teko SemiBold" panose="02000000000000000000" pitchFamily="2" charset="0"/>
            </a:endParaRPr>
          </a:p>
        </p:txBody>
      </p:sp>
      <p:sp>
        <p:nvSpPr>
          <p:cNvPr id="7" name="TextBox 6">
            <a:extLst>
              <a:ext uri="{FF2B5EF4-FFF2-40B4-BE49-F238E27FC236}">
                <a16:creationId xmlns:a16="http://schemas.microsoft.com/office/drawing/2014/main" id="{6F9DA382-28B8-C887-65E7-6025586B95D4}"/>
              </a:ext>
            </a:extLst>
          </p:cNvPr>
          <p:cNvSpPr txBox="1">
            <a:spLocks noGrp="1" noRot="1" noMove="1" noResize="1" noEditPoints="1" noAdjustHandles="1" noChangeArrowheads="1" noChangeShapeType="1"/>
          </p:cNvSpPr>
          <p:nvPr userDrawn="1"/>
        </p:nvSpPr>
        <p:spPr>
          <a:xfrm>
            <a:off x="6831530" y="176766"/>
            <a:ext cx="2648372" cy="830997"/>
          </a:xfrm>
          <a:prstGeom prst="rect">
            <a:avLst/>
          </a:prstGeom>
          <a:noFill/>
        </p:spPr>
        <p:txBody>
          <a:bodyPr wrap="square" rtlCol="0">
            <a:spAutoFit/>
          </a:bodyPr>
          <a:lstStyle/>
          <a:p>
            <a:r>
              <a:rPr lang="en-GB" sz="4800">
                <a:latin typeface="Impact" panose="020B0806030902050204" pitchFamily="34" charset="0"/>
                <a:cs typeface="Teko SemiBold" panose="02000000000000000000" pitchFamily="2" charset="0"/>
              </a:rPr>
              <a:t>SOLUTION</a:t>
            </a:r>
            <a:endParaRPr lang="en-US" sz="4800">
              <a:latin typeface="Impact" panose="020B0806030902050204" pitchFamily="34" charset="0"/>
              <a:cs typeface="Teko SemiBold" panose="02000000000000000000" pitchFamily="2" charset="0"/>
            </a:endParaRPr>
          </a:p>
        </p:txBody>
      </p:sp>
      <p:sp>
        <p:nvSpPr>
          <p:cNvPr id="13" name="Text Placeholder 13">
            <a:extLst>
              <a:ext uri="{FF2B5EF4-FFF2-40B4-BE49-F238E27FC236}">
                <a16:creationId xmlns:a16="http://schemas.microsoft.com/office/drawing/2014/main" id="{52FBB9E2-E31C-2349-CCF2-A711FCE6EFB9}"/>
              </a:ext>
            </a:extLst>
          </p:cNvPr>
          <p:cNvSpPr>
            <a:spLocks noGrp="1" noRot="1" noMove="1" noResize="1" noEditPoints="1" noAdjustHandles="1" noChangeArrowheads="1" noChangeShapeType="1"/>
          </p:cNvSpPr>
          <p:nvPr>
            <p:ph type="body" sz="quarter" idx="14" hasCustomPrompt="1"/>
          </p:nvPr>
        </p:nvSpPr>
        <p:spPr>
          <a:xfrm>
            <a:off x="6831530" y="3428998"/>
            <a:ext cx="4991393" cy="2247525"/>
          </a:xfrm>
          <a:prstGeom prst="rect">
            <a:avLst/>
          </a:prstGeom>
        </p:spPr>
        <p:txBody>
          <a:bodyPr/>
          <a:lstStyle>
            <a:lvl1pPr>
              <a:defRPr sz="1800">
                <a:latin typeface="Arial" panose="020B0604020202020204" pitchFamily="34" charset="0"/>
                <a:cs typeface="Arial" panose="020B0604020202020204" pitchFamily="34" charset="0"/>
              </a:defRPr>
            </a:lvl1pPr>
          </a:lstStyle>
          <a:p>
            <a:pPr lvl="0"/>
            <a:r>
              <a:rPr lang="en-GB"/>
              <a:t>Results listed in bullet points</a:t>
            </a:r>
            <a:endParaRPr lang="en-US"/>
          </a:p>
        </p:txBody>
      </p:sp>
      <p:sp>
        <p:nvSpPr>
          <p:cNvPr id="15" name="Text Placeholder 13">
            <a:extLst>
              <a:ext uri="{FF2B5EF4-FFF2-40B4-BE49-F238E27FC236}">
                <a16:creationId xmlns:a16="http://schemas.microsoft.com/office/drawing/2014/main" id="{E5082A65-C739-716E-91E1-EC70211C67E3}"/>
              </a:ext>
            </a:extLst>
          </p:cNvPr>
          <p:cNvSpPr>
            <a:spLocks noGrp="1" noRot="1" noMove="1" noResize="1" noEditPoints="1" noAdjustHandles="1" noChangeArrowheads="1" noChangeShapeType="1"/>
          </p:cNvSpPr>
          <p:nvPr>
            <p:ph type="body" sz="quarter" idx="15" hasCustomPrompt="1"/>
          </p:nvPr>
        </p:nvSpPr>
        <p:spPr>
          <a:xfrm>
            <a:off x="583130" y="3428998"/>
            <a:ext cx="4991393" cy="2247526"/>
          </a:xfrm>
          <a:prstGeom prst="rect">
            <a:avLst/>
          </a:prstGeom>
        </p:spPr>
        <p:txBody>
          <a:bodyPr/>
          <a:lstStyle>
            <a:lvl1pPr>
              <a:defRPr sz="1800">
                <a:latin typeface="Arial" panose="020B0604020202020204" pitchFamily="34" charset="0"/>
                <a:cs typeface="Arial" panose="020B0604020202020204" pitchFamily="34" charset="0"/>
              </a:defRPr>
            </a:lvl1pPr>
          </a:lstStyle>
          <a:p>
            <a:pPr lvl="0"/>
            <a:r>
              <a:rPr lang="en-GB"/>
              <a:t>Consequences listed in bullet points</a:t>
            </a:r>
            <a:endParaRPr lang="en-US"/>
          </a:p>
        </p:txBody>
      </p:sp>
      <p:sp>
        <p:nvSpPr>
          <p:cNvPr id="16" name="Text Placeholder 10">
            <a:extLst>
              <a:ext uri="{FF2B5EF4-FFF2-40B4-BE49-F238E27FC236}">
                <a16:creationId xmlns:a16="http://schemas.microsoft.com/office/drawing/2014/main" id="{3802326F-F0F6-8200-8C62-9DCBA4253677}"/>
              </a:ext>
            </a:extLst>
          </p:cNvPr>
          <p:cNvSpPr>
            <a:spLocks noGrp="1" noRot="1" noMove="1" noResize="1" noEditPoints="1" noAdjustHandles="1" noChangeArrowheads="1" noChangeShapeType="1"/>
          </p:cNvSpPr>
          <p:nvPr>
            <p:ph type="body" sz="quarter" idx="13" hasCustomPrompt="1"/>
          </p:nvPr>
        </p:nvSpPr>
        <p:spPr>
          <a:xfrm>
            <a:off x="6831529" y="1568346"/>
            <a:ext cx="4991393" cy="1676509"/>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explanation of solution here</a:t>
            </a:r>
            <a:endParaRPr lang="en-US"/>
          </a:p>
        </p:txBody>
      </p:sp>
      <p:sp>
        <p:nvSpPr>
          <p:cNvPr id="17" name="Text Placeholder 10">
            <a:extLst>
              <a:ext uri="{FF2B5EF4-FFF2-40B4-BE49-F238E27FC236}">
                <a16:creationId xmlns:a16="http://schemas.microsoft.com/office/drawing/2014/main" id="{1B7E2296-FBD2-4B1F-6216-7CF711CF61CB}"/>
              </a:ext>
            </a:extLst>
          </p:cNvPr>
          <p:cNvSpPr>
            <a:spLocks noGrp="1" noRot="1" noMove="1" noResize="1" noEditPoints="1" noAdjustHandles="1" noChangeArrowheads="1" noChangeShapeType="1"/>
          </p:cNvSpPr>
          <p:nvPr>
            <p:ph type="body" sz="quarter" idx="16" hasCustomPrompt="1"/>
          </p:nvPr>
        </p:nvSpPr>
        <p:spPr>
          <a:xfrm>
            <a:off x="592736" y="1568345"/>
            <a:ext cx="4991393" cy="1676509"/>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explanation of problem here</a:t>
            </a:r>
            <a:endParaRPr lang="en-US"/>
          </a:p>
        </p:txBody>
      </p:sp>
    </p:spTree>
    <p:extLst>
      <p:ext uri="{BB962C8B-B14F-4D97-AF65-F5344CB8AC3E}">
        <p14:creationId xmlns:p14="http://schemas.microsoft.com/office/powerpoint/2010/main" val="3646452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efore/Aft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933688-AA3E-049A-5E85-3757F68EA388}"/>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7B12B37-2E96-811D-FB6C-301C111D2A15}"/>
              </a:ext>
            </a:extLst>
          </p:cNvPr>
          <p:cNvSpPr>
            <a:spLocks noGrp="1" noRot="1" noMove="1" noResize="1" noEditPoints="1" noAdjustHandles="1" noChangeArrowheads="1" noChangeShapeType="1"/>
          </p:cNvSpPr>
          <p:nvPr userDrawn="1"/>
        </p:nvSpPr>
        <p:spPr>
          <a:xfrm>
            <a:off x="6096000" y="0"/>
            <a:ext cx="6096000" cy="6858001"/>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lose up of white text&#10;&#10;AI-generated content may be incorrect.">
            <a:extLst>
              <a:ext uri="{FF2B5EF4-FFF2-40B4-BE49-F238E27FC236}">
                <a16:creationId xmlns:a16="http://schemas.microsoft.com/office/drawing/2014/main" id="{775B5788-64BB-143F-170D-E708C8F8855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10347777" y="6058051"/>
            <a:ext cx="1639013" cy="540874"/>
          </a:xfrm>
          <a:prstGeom prst="rect">
            <a:avLst/>
          </a:prstGeom>
        </p:spPr>
      </p:pic>
      <p:sp>
        <p:nvSpPr>
          <p:cNvPr id="6" name="TextBox 5">
            <a:extLst>
              <a:ext uri="{FF2B5EF4-FFF2-40B4-BE49-F238E27FC236}">
                <a16:creationId xmlns:a16="http://schemas.microsoft.com/office/drawing/2014/main" id="{07E84D1F-D36B-8713-1B4B-5D70BD77E519}"/>
              </a:ext>
            </a:extLst>
          </p:cNvPr>
          <p:cNvSpPr txBox="1">
            <a:spLocks noGrp="1" noRot="1" noMove="1" noResize="1" noEditPoints="1" noAdjustHandles="1" noChangeArrowheads="1" noChangeShapeType="1"/>
          </p:cNvSpPr>
          <p:nvPr userDrawn="1"/>
        </p:nvSpPr>
        <p:spPr>
          <a:xfrm>
            <a:off x="583130" y="176768"/>
            <a:ext cx="1996440" cy="830997"/>
          </a:xfrm>
          <a:prstGeom prst="rect">
            <a:avLst/>
          </a:prstGeom>
          <a:noFill/>
        </p:spPr>
        <p:txBody>
          <a:bodyPr wrap="square" rtlCol="0">
            <a:spAutoFit/>
          </a:bodyPr>
          <a:lstStyle/>
          <a:p>
            <a:r>
              <a:rPr lang="en-GB" sz="4800">
                <a:latin typeface="Impact" panose="020B0806030902050204" pitchFamily="34" charset="0"/>
                <a:cs typeface="Teko SemiBold" panose="02000000000000000000" pitchFamily="2" charset="0"/>
              </a:rPr>
              <a:t>BEFORE</a:t>
            </a:r>
            <a:endParaRPr lang="en-US" sz="4800">
              <a:latin typeface="Impact" panose="020B0806030902050204" pitchFamily="34" charset="0"/>
              <a:cs typeface="Teko SemiBold" panose="02000000000000000000" pitchFamily="2" charset="0"/>
            </a:endParaRPr>
          </a:p>
        </p:txBody>
      </p:sp>
      <p:sp>
        <p:nvSpPr>
          <p:cNvPr id="7" name="TextBox 6">
            <a:extLst>
              <a:ext uri="{FF2B5EF4-FFF2-40B4-BE49-F238E27FC236}">
                <a16:creationId xmlns:a16="http://schemas.microsoft.com/office/drawing/2014/main" id="{40AB379D-7A44-FEC7-658A-7438B6F32F26}"/>
              </a:ext>
            </a:extLst>
          </p:cNvPr>
          <p:cNvSpPr txBox="1">
            <a:spLocks noGrp="1" noRot="1" noMove="1" noResize="1" noEditPoints="1" noAdjustHandles="1" noChangeArrowheads="1" noChangeShapeType="1"/>
          </p:cNvSpPr>
          <p:nvPr userDrawn="1"/>
        </p:nvSpPr>
        <p:spPr>
          <a:xfrm>
            <a:off x="6831530" y="176767"/>
            <a:ext cx="1781528" cy="830997"/>
          </a:xfrm>
          <a:prstGeom prst="rect">
            <a:avLst/>
          </a:prstGeom>
          <a:noFill/>
        </p:spPr>
        <p:txBody>
          <a:bodyPr wrap="square" rtlCol="0">
            <a:spAutoFit/>
          </a:bodyPr>
          <a:lstStyle/>
          <a:p>
            <a:r>
              <a:rPr lang="en-GB" sz="4800">
                <a:solidFill>
                  <a:schemeClr val="bg1"/>
                </a:solidFill>
                <a:latin typeface="Impact" panose="020B0806030902050204" pitchFamily="34" charset="0"/>
                <a:cs typeface="Teko SemiBold" panose="02000000000000000000" pitchFamily="2" charset="0"/>
              </a:rPr>
              <a:t>AFTER</a:t>
            </a:r>
            <a:endParaRPr lang="en-US" sz="4800">
              <a:solidFill>
                <a:schemeClr val="bg1"/>
              </a:solidFill>
              <a:latin typeface="Impact" panose="020B0806030902050204" pitchFamily="34" charset="0"/>
              <a:cs typeface="Teko SemiBold" panose="02000000000000000000" pitchFamily="2" charset="0"/>
            </a:endParaRPr>
          </a:p>
        </p:txBody>
      </p:sp>
      <p:sp>
        <p:nvSpPr>
          <p:cNvPr id="14" name="Text Placeholder 10">
            <a:extLst>
              <a:ext uri="{FF2B5EF4-FFF2-40B4-BE49-F238E27FC236}">
                <a16:creationId xmlns:a16="http://schemas.microsoft.com/office/drawing/2014/main" id="{CC148AAA-C7F5-B8A4-0239-0B025A53E727}"/>
              </a:ext>
            </a:extLst>
          </p:cNvPr>
          <p:cNvSpPr>
            <a:spLocks noGrp="1"/>
          </p:cNvSpPr>
          <p:nvPr>
            <p:ph type="body" sz="quarter" idx="16" hasCustomPrompt="1"/>
          </p:nvPr>
        </p:nvSpPr>
        <p:spPr>
          <a:xfrm>
            <a:off x="592736" y="1568345"/>
            <a:ext cx="4991393" cy="1676509"/>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explanation of before here</a:t>
            </a:r>
            <a:endParaRPr lang="en-US"/>
          </a:p>
        </p:txBody>
      </p:sp>
      <p:sp>
        <p:nvSpPr>
          <p:cNvPr id="16" name="Text Placeholder 10">
            <a:extLst>
              <a:ext uri="{FF2B5EF4-FFF2-40B4-BE49-F238E27FC236}">
                <a16:creationId xmlns:a16="http://schemas.microsoft.com/office/drawing/2014/main" id="{FE658F4A-4D4F-5D52-60B6-001088951F5A}"/>
              </a:ext>
            </a:extLst>
          </p:cNvPr>
          <p:cNvSpPr>
            <a:spLocks noGrp="1"/>
          </p:cNvSpPr>
          <p:nvPr>
            <p:ph type="body" sz="quarter" idx="18" hasCustomPrompt="1"/>
          </p:nvPr>
        </p:nvSpPr>
        <p:spPr>
          <a:xfrm>
            <a:off x="6841136" y="1568345"/>
            <a:ext cx="4991393" cy="167650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a:t>Short explanation of after here</a:t>
            </a:r>
            <a:endParaRPr lang="en-US"/>
          </a:p>
        </p:txBody>
      </p:sp>
      <p:sp>
        <p:nvSpPr>
          <p:cNvPr id="8" name="Text Placeholder 13">
            <a:extLst>
              <a:ext uri="{FF2B5EF4-FFF2-40B4-BE49-F238E27FC236}">
                <a16:creationId xmlns:a16="http://schemas.microsoft.com/office/drawing/2014/main" id="{5FC0B51E-FA45-0FC4-65CF-5ABAC726C486}"/>
              </a:ext>
            </a:extLst>
          </p:cNvPr>
          <p:cNvSpPr>
            <a:spLocks noGrp="1"/>
          </p:cNvSpPr>
          <p:nvPr>
            <p:ph type="body" sz="quarter" idx="14" hasCustomPrompt="1"/>
          </p:nvPr>
        </p:nvSpPr>
        <p:spPr>
          <a:xfrm>
            <a:off x="6831530" y="3428998"/>
            <a:ext cx="4991393" cy="2247525"/>
          </a:xfrm>
          <a:prstGeom prst="rect">
            <a:avLst/>
          </a:prstGeo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GB"/>
              <a:t>Results listed in bullet points</a:t>
            </a:r>
            <a:endParaRPr lang="en-US"/>
          </a:p>
        </p:txBody>
      </p:sp>
      <p:sp>
        <p:nvSpPr>
          <p:cNvPr id="9" name="Text Placeholder 13">
            <a:extLst>
              <a:ext uri="{FF2B5EF4-FFF2-40B4-BE49-F238E27FC236}">
                <a16:creationId xmlns:a16="http://schemas.microsoft.com/office/drawing/2014/main" id="{177ED919-D797-F341-7E43-3648C1BECCC5}"/>
              </a:ext>
            </a:extLst>
          </p:cNvPr>
          <p:cNvSpPr>
            <a:spLocks noGrp="1"/>
          </p:cNvSpPr>
          <p:nvPr>
            <p:ph type="body" sz="quarter" idx="15" hasCustomPrompt="1"/>
          </p:nvPr>
        </p:nvSpPr>
        <p:spPr>
          <a:xfrm>
            <a:off x="583130" y="3428998"/>
            <a:ext cx="4991393" cy="2247526"/>
          </a:xfrm>
          <a:prstGeom prst="rect">
            <a:avLst/>
          </a:prstGeom>
        </p:spPr>
        <p:txBody>
          <a:bodyPr/>
          <a:lstStyle>
            <a:lvl1pPr>
              <a:defRPr sz="1800">
                <a:latin typeface="Arial" panose="020B0604020202020204" pitchFamily="34" charset="0"/>
                <a:cs typeface="Arial" panose="020B0604020202020204" pitchFamily="34" charset="0"/>
              </a:defRPr>
            </a:lvl1pPr>
          </a:lstStyle>
          <a:p>
            <a:pPr lvl="0"/>
            <a:r>
              <a:rPr lang="en-GB"/>
              <a:t>Issues listed in bullet points</a:t>
            </a:r>
            <a:endParaRPr lang="en-US"/>
          </a:p>
        </p:txBody>
      </p:sp>
    </p:spTree>
    <p:extLst>
      <p:ext uri="{BB962C8B-B14F-4D97-AF65-F5344CB8AC3E}">
        <p14:creationId xmlns:p14="http://schemas.microsoft.com/office/powerpoint/2010/main" val="72111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divider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C4DE6-CF3A-B0DC-190C-E11A147E3934}"/>
              </a:ext>
            </a:extLst>
          </p:cNvPr>
          <p:cNvSpPr/>
          <p:nvPr userDrawn="1"/>
        </p:nvSpPr>
        <p:spPr>
          <a:xfrm>
            <a:off x="0" y="0"/>
            <a:ext cx="12192000" cy="6858000"/>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and white circle with a black center&#10;&#10;AI-generated content may be incorrect.">
            <a:extLst>
              <a:ext uri="{FF2B5EF4-FFF2-40B4-BE49-F238E27FC236}">
                <a16:creationId xmlns:a16="http://schemas.microsoft.com/office/drawing/2014/main" id="{1FC96383-5643-73F1-E454-6436F90AE86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50000" b="50000"/>
          <a:stretch>
            <a:fillRect/>
          </a:stretch>
        </p:blipFill>
        <p:spPr>
          <a:xfrm>
            <a:off x="0" y="2120141"/>
            <a:ext cx="4753069" cy="4737860"/>
          </a:xfrm>
          <a:prstGeom prst="rect">
            <a:avLst/>
          </a:prstGeom>
        </p:spPr>
      </p:pic>
      <p:pic>
        <p:nvPicPr>
          <p:cNvPr id="7" name="Picture 6" descr="A close up of white text&#10;&#10;AI-generated content may be incorrect.">
            <a:extLst>
              <a:ext uri="{FF2B5EF4-FFF2-40B4-BE49-F238E27FC236}">
                <a16:creationId xmlns:a16="http://schemas.microsoft.com/office/drawing/2014/main" id="{AB536DF8-B627-E1CC-E00E-FA6CD3F81AC0}"/>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0269689" y="6106116"/>
            <a:ext cx="1570161" cy="518153"/>
          </a:xfrm>
          <a:prstGeom prst="rect">
            <a:avLst/>
          </a:prstGeom>
        </p:spPr>
      </p:pic>
      <p:sp>
        <p:nvSpPr>
          <p:cNvPr id="11" name="Text Placeholder 9">
            <a:extLst>
              <a:ext uri="{FF2B5EF4-FFF2-40B4-BE49-F238E27FC236}">
                <a16:creationId xmlns:a16="http://schemas.microsoft.com/office/drawing/2014/main" id="{5D5BD453-5FB7-3917-8215-78DDED4BD985}"/>
              </a:ext>
            </a:extLst>
          </p:cNvPr>
          <p:cNvSpPr>
            <a:spLocks noGrp="1" noRot="1" noMove="1" noResize="1" noEditPoints="1" noAdjustHandles="1" noChangeArrowheads="1" noChangeShapeType="1"/>
          </p:cNvSpPr>
          <p:nvPr>
            <p:ph type="body" sz="quarter" idx="10" hasCustomPrompt="1"/>
          </p:nvPr>
        </p:nvSpPr>
        <p:spPr>
          <a:xfrm>
            <a:off x="4578698" y="1931193"/>
            <a:ext cx="6826250" cy="2995613"/>
          </a:xfrm>
          <a:prstGeom prst="rect">
            <a:avLst/>
          </a:prstGeom>
        </p:spPr>
        <p:txBody>
          <a:bodyPr/>
          <a:lstStyle>
            <a:lvl1pPr marL="0" indent="0">
              <a:buNone/>
              <a:defRPr sz="4800" b="0">
                <a:solidFill>
                  <a:schemeClr val="bg1"/>
                </a:solidFill>
                <a:latin typeface="Impact" panose="020B0806030902050204" pitchFamily="34" charset="0"/>
                <a:cs typeface="Arial" panose="020B0604020202020204" pitchFamily="34" charset="0"/>
              </a:defRPr>
            </a:lvl1pPr>
          </a:lstStyle>
          <a:p>
            <a:pPr lvl="0"/>
            <a:r>
              <a:rPr lang="en-GB"/>
              <a:t>SECTION TITLE HERE</a:t>
            </a:r>
            <a:endParaRPr lang="en-US"/>
          </a:p>
        </p:txBody>
      </p:sp>
    </p:spTree>
    <p:extLst>
      <p:ext uri="{BB962C8B-B14F-4D97-AF65-F5344CB8AC3E}">
        <p14:creationId xmlns:p14="http://schemas.microsoft.com/office/powerpoint/2010/main" val="37748032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stainable Agriculture (ready to us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0D2D8B-882C-23B1-86F0-28761E528C00}"/>
              </a:ext>
            </a:extLst>
          </p:cNvPr>
          <p:cNvSpPr txBox="1">
            <a:spLocks noGrp="1" noRot="1" noMove="1" noResize="1" noEditPoints="1" noAdjustHandles="1" noChangeArrowheads="1" noChangeShapeType="1"/>
          </p:cNvSpPr>
          <p:nvPr userDrawn="1"/>
        </p:nvSpPr>
        <p:spPr>
          <a:xfrm>
            <a:off x="425451" y="1379679"/>
            <a:ext cx="6044176" cy="5324535"/>
          </a:xfrm>
          <a:prstGeom prst="rect">
            <a:avLst/>
          </a:prstGeom>
          <a:noFill/>
        </p:spPr>
        <p:txBody>
          <a:bodyPr wrap="square" rtlCol="0">
            <a:spAutoFit/>
          </a:bodyPr>
          <a:lstStyle/>
          <a:p>
            <a:r>
              <a:rPr lang="en-GB" sz="2000" b="1">
                <a:latin typeface="Arial" panose="020B0604020202020204" pitchFamily="34" charset="0"/>
                <a:cs typeface="Arial" panose="020B0604020202020204" pitchFamily="34" charset="0"/>
              </a:rPr>
              <a:t>Our sustainable agriculture methods follow the </a:t>
            </a:r>
            <a:r>
              <a:rPr lang="en-GB" sz="2000" b="1">
                <a:solidFill>
                  <a:schemeClr val="accent1"/>
                </a:solidFill>
                <a:latin typeface="Arial" panose="020B0604020202020204" pitchFamily="34" charset="0"/>
                <a:cs typeface="Arial" panose="020B0604020202020204" pitchFamily="34" charset="0"/>
              </a:rPr>
              <a:t>agroecological and climate-positive approach (ACPA), </a:t>
            </a:r>
            <a:r>
              <a:rPr lang="en-GB" sz="2000" b="1">
                <a:latin typeface="Arial" panose="020B0604020202020204" pitchFamily="34" charset="0"/>
                <a:cs typeface="Arial" panose="020B0604020202020204" pitchFamily="34" charset="0"/>
              </a:rPr>
              <a:t>benefiting both people and planet.</a:t>
            </a:r>
          </a:p>
          <a:p>
            <a:endParaRPr lang="en-GB" sz="2000" b="1">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Learning growing techniques tailored to location</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Making nutrient-rich compost </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Boosting soil fertility and water retention</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Biological pest and weed control (push-pull)</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Agroforestry incorporating multi-purpose trees into farms</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Improved livestock management for access to protein and better animal welfare</a:t>
            </a:r>
          </a:p>
        </p:txBody>
      </p:sp>
      <p:pic>
        <p:nvPicPr>
          <p:cNvPr id="7" name="Picture 6" descr="A person holding leaves in a garden&#10;&#10;AI-generated content may be incorrect.">
            <a:extLst>
              <a:ext uri="{FF2B5EF4-FFF2-40B4-BE49-F238E27FC236}">
                <a16:creationId xmlns:a16="http://schemas.microsoft.com/office/drawing/2014/main" id="{8BB494FD-E9D4-A062-BEBE-B98187350A1E}"/>
              </a:ext>
            </a:extLst>
          </p:cNvPr>
          <p:cNvPicPr>
            <a:picLocks noGrp="1" noRot="1" noChangeAspect="1" noMove="1" noResize="1" noEditPoints="1" noAdjustHandles="1" noChangeArrowheads="1" noChangeShapeType="1" noCrop="1"/>
          </p:cNvPicPr>
          <p:nvPr userDrawn="1"/>
        </p:nvPicPr>
        <p:blipFill>
          <a:blip r:embed="rId2">
            <a:extLst>
              <a:ext uri="{BEBA8EAE-BF5A-486C-A8C5-ECC9F3942E4B}">
                <a14:imgProps xmlns:a14="http://schemas.microsoft.com/office/drawing/2010/main">
                  <a14:imgLayer r:embed="rId3">
                    <a14:imgEffect>
                      <a14:saturation sat="102000"/>
                    </a14:imgEffect>
                    <a14:imgEffect>
                      <a14:brightnessContrast bright="20000" contrast="10000"/>
                    </a14:imgEffect>
                  </a14:imgLayer>
                </a14:imgProps>
              </a:ext>
              <a:ext uri="{28A0092B-C50C-407E-A947-70E740481C1C}">
                <a14:useLocalDpi xmlns:a14="http://schemas.microsoft.com/office/drawing/2010/main" val="0"/>
              </a:ext>
            </a:extLst>
          </a:blip>
          <a:srcRect l="25320" t="15322" r="27219" b="-2277"/>
          <a:stretch/>
        </p:blipFill>
        <p:spPr>
          <a:xfrm>
            <a:off x="6660682" y="1154435"/>
            <a:ext cx="5531318" cy="5703565"/>
          </a:xfrm>
          <a:prstGeom prst="rect">
            <a:avLst/>
          </a:prstGeom>
        </p:spPr>
      </p:pic>
      <p:sp>
        <p:nvSpPr>
          <p:cNvPr id="8" name="Rectangle 7">
            <a:extLst>
              <a:ext uri="{FF2B5EF4-FFF2-40B4-BE49-F238E27FC236}">
                <a16:creationId xmlns:a16="http://schemas.microsoft.com/office/drawing/2014/main" id="{E34F37BE-7AB3-B839-4144-3696FDF6666B}"/>
              </a:ext>
            </a:extLst>
          </p:cNvPr>
          <p:cNvSpPr>
            <a:spLocks noGrp="1" noRot="1" noMove="1" noResize="1" noEditPoints="1" noAdjustHandles="1" noChangeArrowheads="1" noChangeShapeType="1"/>
          </p:cNvSpPr>
          <p:nvPr userDrawn="1"/>
        </p:nvSpPr>
        <p:spPr>
          <a:xfrm>
            <a:off x="6660682" y="5601903"/>
            <a:ext cx="5531316" cy="1256097"/>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p>
        </p:txBody>
      </p:sp>
      <p:sp>
        <p:nvSpPr>
          <p:cNvPr id="9" name="TextBox 8">
            <a:extLst>
              <a:ext uri="{FF2B5EF4-FFF2-40B4-BE49-F238E27FC236}">
                <a16:creationId xmlns:a16="http://schemas.microsoft.com/office/drawing/2014/main" id="{560F802C-6742-70D9-5632-1F9DC27F3C6A}"/>
              </a:ext>
            </a:extLst>
          </p:cNvPr>
          <p:cNvSpPr txBox="1">
            <a:spLocks noGrp="1" noRot="1" noMove="1" noResize="1" noEditPoints="1" noAdjustHandles="1" noChangeArrowheads="1" noChangeShapeType="1"/>
          </p:cNvSpPr>
          <p:nvPr userDrawn="1"/>
        </p:nvSpPr>
        <p:spPr>
          <a:xfrm>
            <a:off x="6764980" y="5703565"/>
            <a:ext cx="5390100" cy="1015663"/>
          </a:xfrm>
          <a:prstGeom prst="rect">
            <a:avLst/>
          </a:prstGeom>
          <a:noFill/>
        </p:spPr>
        <p:txBody>
          <a:bodyPr wrap="square" rtlCol="0">
            <a:spAutoFit/>
          </a:bodyPr>
          <a:lstStyle/>
          <a:p>
            <a:r>
              <a:rPr lang="en-GB" sz="2000" b="1">
                <a:solidFill>
                  <a:schemeClr val="bg1"/>
                </a:solidFill>
                <a:latin typeface="Arial" panose="020B0604020202020204" pitchFamily="34" charset="0"/>
                <a:cs typeface="Arial" panose="020B0604020202020204" pitchFamily="34" charset="0"/>
              </a:rPr>
              <a:t>The result: communities become empowered to feed their families nutritious meals and grow surplus produce to sell.</a:t>
            </a:r>
          </a:p>
        </p:txBody>
      </p:sp>
      <p:sp>
        <p:nvSpPr>
          <p:cNvPr id="10" name="Rectangle 9">
            <a:extLst>
              <a:ext uri="{FF2B5EF4-FFF2-40B4-BE49-F238E27FC236}">
                <a16:creationId xmlns:a16="http://schemas.microsoft.com/office/drawing/2014/main" id="{94DD4529-2F77-DB59-8C9A-6B66F7F64B73}"/>
              </a:ext>
            </a:extLst>
          </p:cNvPr>
          <p:cNvSpPr>
            <a:spLocks noGrp="1" noRot="1" noMove="1" noResize="1" noEditPoints="1" noAdjustHandles="1" noChangeArrowheads="1" noChangeShapeType="1"/>
          </p:cNvSpPr>
          <p:nvPr userDrawn="1"/>
        </p:nvSpPr>
        <p:spPr>
          <a:xfrm>
            <a:off x="11027121" y="0"/>
            <a:ext cx="1164879" cy="115443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and white pattern&#10;&#10;AI-generated content may be incorrect.">
            <a:extLst>
              <a:ext uri="{FF2B5EF4-FFF2-40B4-BE49-F238E27FC236}">
                <a16:creationId xmlns:a16="http://schemas.microsoft.com/office/drawing/2014/main" id="{A92C1F6A-A97C-EF14-DE4D-7F7DA8802345}"/>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t="3480"/>
          <a:stretch>
            <a:fillRect/>
          </a:stretch>
        </p:blipFill>
        <p:spPr>
          <a:xfrm>
            <a:off x="9842019" y="0"/>
            <a:ext cx="1185101" cy="1154434"/>
          </a:xfrm>
          <a:prstGeom prst="rect">
            <a:avLst/>
          </a:prstGeom>
        </p:spPr>
      </p:pic>
      <p:sp>
        <p:nvSpPr>
          <p:cNvPr id="13" name="Text Placeholder 10">
            <a:extLst>
              <a:ext uri="{FF2B5EF4-FFF2-40B4-BE49-F238E27FC236}">
                <a16:creationId xmlns:a16="http://schemas.microsoft.com/office/drawing/2014/main" id="{70775690-A7FC-C8FF-3ACD-DAAF15795FCA}"/>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SUSTAINABLE AGRICULTURE</a:t>
            </a:r>
            <a:endParaRPr lang="en-US"/>
          </a:p>
        </p:txBody>
      </p:sp>
    </p:spTree>
    <p:extLst>
      <p:ext uri="{BB962C8B-B14F-4D97-AF65-F5344CB8AC3E}">
        <p14:creationId xmlns:p14="http://schemas.microsoft.com/office/powerpoint/2010/main" val="3504241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nder &amp; Social Inclusion (ready to use)">
    <p:spTree>
      <p:nvGrpSpPr>
        <p:cNvPr id="1" name=""/>
        <p:cNvGrpSpPr/>
        <p:nvPr/>
      </p:nvGrpSpPr>
      <p:grpSpPr>
        <a:xfrm>
          <a:off x="0" y="0"/>
          <a:ext cx="0" cy="0"/>
          <a:chOff x="0" y="0"/>
          <a:chExt cx="0" cy="0"/>
        </a:xfrm>
      </p:grpSpPr>
      <p:pic>
        <p:nvPicPr>
          <p:cNvPr id="4" name="Picture 3" descr="A group of people holding potatoes&#10;&#10;AI-generated content may be incorrect.">
            <a:extLst>
              <a:ext uri="{FF2B5EF4-FFF2-40B4-BE49-F238E27FC236}">
                <a16:creationId xmlns:a16="http://schemas.microsoft.com/office/drawing/2014/main" id="{0B41FA1C-6CD6-B719-19E4-2DC55D17E505}"/>
              </a:ext>
            </a:extLst>
          </p:cNvPr>
          <p:cNvPicPr>
            <a:picLocks noGrp="1" noRot="1" noChangeAspect="1" noMove="1" noResize="1" noEditPoints="1" noAdjustHandles="1" noChangeArrowheads="1" noChangeShapeType="1" noCrop="1"/>
          </p:cNvPicPr>
          <p:nvPr userDrawn="1"/>
        </p:nvPicPr>
        <p:blipFill>
          <a:blip r:embed="rId2">
            <a:extLst>
              <a:ext uri="{BEBA8EAE-BF5A-486C-A8C5-ECC9F3942E4B}">
                <a14:imgProps xmlns:a14="http://schemas.microsoft.com/office/drawing/2010/main">
                  <a14:imgLayer r:embed="rId3">
                    <a14:imgEffect>
                      <a14:saturation sat="105000"/>
                    </a14:imgEffect>
                    <a14:imgEffect>
                      <a14:brightnessContrast bright="20000" contrast="10000"/>
                    </a14:imgEffect>
                  </a14:imgLayer>
                </a14:imgProps>
              </a:ext>
              <a:ext uri="{28A0092B-C50C-407E-A947-70E740481C1C}">
                <a14:useLocalDpi xmlns:a14="http://schemas.microsoft.com/office/drawing/2010/main" val="0"/>
              </a:ext>
            </a:extLst>
          </a:blip>
          <a:srcRect l="17600" t="5560" r="29416" b="9844"/>
          <a:stretch/>
        </p:blipFill>
        <p:spPr>
          <a:xfrm>
            <a:off x="6660680" y="1181867"/>
            <a:ext cx="5531318" cy="4959756"/>
          </a:xfrm>
          <a:prstGeom prst="rect">
            <a:avLst/>
          </a:prstGeom>
        </p:spPr>
      </p:pic>
      <p:sp>
        <p:nvSpPr>
          <p:cNvPr id="5" name="TextBox 4">
            <a:extLst>
              <a:ext uri="{FF2B5EF4-FFF2-40B4-BE49-F238E27FC236}">
                <a16:creationId xmlns:a16="http://schemas.microsoft.com/office/drawing/2014/main" id="{F5648EEA-5962-0C81-B3CB-BE75588E94AE}"/>
              </a:ext>
            </a:extLst>
          </p:cNvPr>
          <p:cNvSpPr txBox="1">
            <a:spLocks noGrp="1" noRot="1" noMove="1" noResize="1" noEditPoints="1" noAdjustHandles="1" noChangeArrowheads="1" noChangeShapeType="1"/>
          </p:cNvSpPr>
          <p:nvPr userDrawn="1"/>
        </p:nvSpPr>
        <p:spPr>
          <a:xfrm>
            <a:off x="425451" y="1379679"/>
            <a:ext cx="6044176" cy="4708981"/>
          </a:xfrm>
          <a:prstGeom prst="rect">
            <a:avLst/>
          </a:prstGeom>
          <a:noFill/>
        </p:spPr>
        <p:txBody>
          <a:bodyPr wrap="square" rtlCol="0">
            <a:spAutoFit/>
          </a:bodyPr>
          <a:lstStyle/>
          <a:p>
            <a:r>
              <a:rPr lang="en-GB" sz="2000" b="1">
                <a:latin typeface="Arial" panose="020B0604020202020204" pitchFamily="34" charset="0"/>
                <a:cs typeface="Arial" panose="020B0604020202020204" pitchFamily="34" charset="0"/>
              </a:rPr>
              <a:t>Our approach ensures no one is left behind, creating fairer, more resilient communities.</a:t>
            </a:r>
          </a:p>
          <a:p>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Actively recruiting women to boost influence and leadership</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Using the Transformative Household Methodology (THM) to shift mindsets </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Applying the ACAP framework (Access, Communication, Attitude, Participation) to remove barriers for people with disabilities</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Supporting young adults with vocational training, entrepreneurship skills, and apprenticeships</a:t>
            </a:r>
          </a:p>
        </p:txBody>
      </p:sp>
      <p:sp>
        <p:nvSpPr>
          <p:cNvPr id="6" name="Rectangle 5">
            <a:extLst>
              <a:ext uri="{FF2B5EF4-FFF2-40B4-BE49-F238E27FC236}">
                <a16:creationId xmlns:a16="http://schemas.microsoft.com/office/drawing/2014/main" id="{C663F8A7-9089-2E85-6DD6-7003607F7B1D}"/>
              </a:ext>
            </a:extLst>
          </p:cNvPr>
          <p:cNvSpPr>
            <a:spLocks noGrp="1" noRot="1" noMove="1" noResize="1" noEditPoints="1" noAdjustHandles="1" noChangeArrowheads="1" noChangeShapeType="1"/>
          </p:cNvSpPr>
          <p:nvPr userDrawn="1"/>
        </p:nvSpPr>
        <p:spPr>
          <a:xfrm>
            <a:off x="6660682" y="5823284"/>
            <a:ext cx="5531316" cy="1034716"/>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p>
        </p:txBody>
      </p:sp>
      <p:sp>
        <p:nvSpPr>
          <p:cNvPr id="7" name="TextBox 6">
            <a:extLst>
              <a:ext uri="{FF2B5EF4-FFF2-40B4-BE49-F238E27FC236}">
                <a16:creationId xmlns:a16="http://schemas.microsoft.com/office/drawing/2014/main" id="{69945E49-2435-E929-FF21-EBA1676B3C80}"/>
              </a:ext>
            </a:extLst>
          </p:cNvPr>
          <p:cNvSpPr txBox="1">
            <a:spLocks noGrp="1" noRot="1" noMove="1" noResize="1" noEditPoints="1" noAdjustHandles="1" noChangeArrowheads="1" noChangeShapeType="1"/>
          </p:cNvSpPr>
          <p:nvPr userDrawn="1"/>
        </p:nvSpPr>
        <p:spPr>
          <a:xfrm>
            <a:off x="6764980" y="5960106"/>
            <a:ext cx="5390100" cy="707886"/>
          </a:xfrm>
          <a:prstGeom prst="rect">
            <a:avLst/>
          </a:prstGeom>
          <a:noFill/>
        </p:spPr>
        <p:txBody>
          <a:bodyPr wrap="square" rtlCol="0">
            <a:spAutoFit/>
          </a:bodyPr>
          <a:lstStyle/>
          <a:p>
            <a:r>
              <a:rPr lang="en-GB" sz="2000" b="1">
                <a:solidFill>
                  <a:schemeClr val="bg1"/>
                </a:solidFill>
                <a:latin typeface="Arial" panose="020B0604020202020204" pitchFamily="34" charset="0"/>
                <a:cs typeface="Arial" panose="020B0604020202020204" pitchFamily="34" charset="0"/>
              </a:rPr>
              <a:t>The result: stronger families, empowered</a:t>
            </a:r>
          </a:p>
          <a:p>
            <a:r>
              <a:rPr lang="en-GB" sz="2000" b="1">
                <a:solidFill>
                  <a:schemeClr val="bg1"/>
                </a:solidFill>
                <a:latin typeface="Arial" panose="020B0604020202020204" pitchFamily="34" charset="0"/>
                <a:cs typeface="Arial" panose="020B0604020202020204" pitchFamily="34" charset="0"/>
              </a:rPr>
              <a:t>individuals, and lasting social change.</a:t>
            </a:r>
          </a:p>
        </p:txBody>
      </p:sp>
      <p:pic>
        <p:nvPicPr>
          <p:cNvPr id="10" name="Picture 9" descr="A black and white pattern&#10;&#10;AI-generated content may be incorrect.">
            <a:extLst>
              <a:ext uri="{FF2B5EF4-FFF2-40B4-BE49-F238E27FC236}">
                <a16:creationId xmlns:a16="http://schemas.microsoft.com/office/drawing/2014/main" id="{BBCEC19C-097F-C17D-B276-C56DB6DFF857}"/>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9844136" y="0"/>
            <a:ext cx="1180882" cy="1181867"/>
          </a:xfrm>
          <a:prstGeom prst="rect">
            <a:avLst/>
          </a:prstGeom>
        </p:spPr>
      </p:pic>
      <p:sp>
        <p:nvSpPr>
          <p:cNvPr id="11" name="Text Placeholder 10">
            <a:extLst>
              <a:ext uri="{FF2B5EF4-FFF2-40B4-BE49-F238E27FC236}">
                <a16:creationId xmlns:a16="http://schemas.microsoft.com/office/drawing/2014/main" id="{64A47BD0-C146-ADBB-67B0-B11672E2B045}"/>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GENDER &amp; SOCIAL INCLUSION</a:t>
            </a:r>
            <a:endParaRPr lang="en-US"/>
          </a:p>
        </p:txBody>
      </p:sp>
    </p:spTree>
    <p:extLst>
      <p:ext uri="{BB962C8B-B14F-4D97-AF65-F5344CB8AC3E}">
        <p14:creationId xmlns:p14="http://schemas.microsoft.com/office/powerpoint/2010/main" val="2869479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terprise Development (ready to use)">
    <p:spTree>
      <p:nvGrpSpPr>
        <p:cNvPr id="1" name=""/>
        <p:cNvGrpSpPr/>
        <p:nvPr/>
      </p:nvGrpSpPr>
      <p:grpSpPr>
        <a:xfrm>
          <a:off x="0" y="0"/>
          <a:ext cx="0" cy="0"/>
          <a:chOff x="0" y="0"/>
          <a:chExt cx="0" cy="0"/>
        </a:xfrm>
      </p:grpSpPr>
      <p:pic>
        <p:nvPicPr>
          <p:cNvPr id="7" name="Picture 6" descr="A person holding bags of food&#10;&#10;AI-generated content may be incorrect.">
            <a:extLst>
              <a:ext uri="{FF2B5EF4-FFF2-40B4-BE49-F238E27FC236}">
                <a16:creationId xmlns:a16="http://schemas.microsoft.com/office/drawing/2014/main" id="{9A697745-606C-0F0E-CF8D-C1EE37511DA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13345" r="10315" b="5891"/>
          <a:stretch/>
        </p:blipFill>
        <p:spPr>
          <a:xfrm>
            <a:off x="6660683" y="1180531"/>
            <a:ext cx="5531316" cy="4546713"/>
          </a:xfrm>
          <a:prstGeom prst="rect">
            <a:avLst/>
          </a:prstGeom>
        </p:spPr>
      </p:pic>
      <p:sp>
        <p:nvSpPr>
          <p:cNvPr id="4" name="TextBox 3">
            <a:extLst>
              <a:ext uri="{FF2B5EF4-FFF2-40B4-BE49-F238E27FC236}">
                <a16:creationId xmlns:a16="http://schemas.microsoft.com/office/drawing/2014/main" id="{D53E259A-4385-AA70-D44B-0C90DB73C853}"/>
              </a:ext>
            </a:extLst>
          </p:cNvPr>
          <p:cNvSpPr txBox="1">
            <a:spLocks noGrp="1" noRot="1" noMove="1" noResize="1" noEditPoints="1" noAdjustHandles="1" noChangeArrowheads="1" noChangeShapeType="1"/>
          </p:cNvSpPr>
          <p:nvPr userDrawn="1"/>
        </p:nvSpPr>
        <p:spPr>
          <a:xfrm>
            <a:off x="425451" y="1379679"/>
            <a:ext cx="6044176" cy="5324535"/>
          </a:xfrm>
          <a:prstGeom prst="rect">
            <a:avLst/>
          </a:prstGeom>
          <a:noFill/>
        </p:spPr>
        <p:txBody>
          <a:bodyPr wrap="square" rtlCol="0">
            <a:spAutoFit/>
          </a:bodyPr>
          <a:lstStyle/>
          <a:p>
            <a:r>
              <a:rPr lang="en-GB" sz="2000" b="1">
                <a:latin typeface="Arial" panose="020B0604020202020204" pitchFamily="34" charset="0"/>
                <a:cs typeface="Arial" panose="020B0604020202020204" pitchFamily="34" charset="0"/>
              </a:rPr>
              <a:t>We support farming families to grow resilient livelihoods by building sustainable businesses that thrive beyond subsistence.</a:t>
            </a:r>
          </a:p>
          <a:p>
            <a:endParaRPr lang="en-GB" sz="2000" b="1">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Supporting farmers to diversify income</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Training in financial literacy, marketing, and recordkeeping to build business confidence</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Forming and strengthening self-help groups and cooperatives</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Linking participants with local markets, finance providers, and supply chains</a:t>
            </a:r>
          </a:p>
          <a:p>
            <a:pPr marL="342900" indent="-342900">
              <a:buFont typeface="Arial" panose="020B0604020202020204" pitchFamily="34" charset="0"/>
              <a:buChar char="•"/>
            </a:pPr>
            <a:endParaRPr lang="en-GB" sz="20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a:latin typeface="Arial" panose="020B0604020202020204" pitchFamily="34" charset="0"/>
                <a:cs typeface="Arial" panose="020B0604020202020204" pitchFamily="34" charset="0"/>
              </a:rPr>
              <a:t>Providing youth with entrepreneurship training and start-up support to drive innovation</a:t>
            </a:r>
          </a:p>
        </p:txBody>
      </p:sp>
      <p:sp>
        <p:nvSpPr>
          <p:cNvPr id="5" name="Rectangle 4">
            <a:extLst>
              <a:ext uri="{FF2B5EF4-FFF2-40B4-BE49-F238E27FC236}">
                <a16:creationId xmlns:a16="http://schemas.microsoft.com/office/drawing/2014/main" id="{5193951D-71C3-A2B3-3452-D77F91569EC3}"/>
              </a:ext>
            </a:extLst>
          </p:cNvPr>
          <p:cNvSpPr>
            <a:spLocks noGrp="1" noRot="1" noMove="1" noResize="1" noEditPoints="1" noAdjustHandles="1" noChangeArrowheads="1" noChangeShapeType="1"/>
          </p:cNvSpPr>
          <p:nvPr userDrawn="1"/>
        </p:nvSpPr>
        <p:spPr>
          <a:xfrm>
            <a:off x="6660682" y="5691738"/>
            <a:ext cx="5531316" cy="1166262"/>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p>
        </p:txBody>
      </p:sp>
      <p:sp>
        <p:nvSpPr>
          <p:cNvPr id="6" name="TextBox 5">
            <a:extLst>
              <a:ext uri="{FF2B5EF4-FFF2-40B4-BE49-F238E27FC236}">
                <a16:creationId xmlns:a16="http://schemas.microsoft.com/office/drawing/2014/main" id="{063165EF-CA5C-0F9C-57EA-016AF19B7179}"/>
              </a:ext>
            </a:extLst>
          </p:cNvPr>
          <p:cNvSpPr txBox="1">
            <a:spLocks noGrp="1" noRot="1" noMove="1" noResize="1" noEditPoints="1" noAdjustHandles="1" noChangeArrowheads="1" noChangeShapeType="1"/>
          </p:cNvSpPr>
          <p:nvPr userDrawn="1"/>
        </p:nvSpPr>
        <p:spPr>
          <a:xfrm>
            <a:off x="6764980" y="5732931"/>
            <a:ext cx="5390100" cy="1015663"/>
          </a:xfrm>
          <a:prstGeom prst="rect">
            <a:avLst/>
          </a:prstGeom>
          <a:noFill/>
        </p:spPr>
        <p:txBody>
          <a:bodyPr wrap="square" rtlCol="0">
            <a:spAutoFit/>
          </a:bodyPr>
          <a:lstStyle/>
          <a:p>
            <a:r>
              <a:rPr lang="en-GB" sz="2000" b="1">
                <a:solidFill>
                  <a:schemeClr val="bg1"/>
                </a:solidFill>
                <a:latin typeface="Arial" panose="020B0604020202020204" pitchFamily="34" charset="0"/>
                <a:cs typeface="Arial" panose="020B0604020202020204" pitchFamily="34" charset="0"/>
              </a:rPr>
              <a:t>The result: increased income, thriving rural economies, and communities equipped to invest in their futures.</a:t>
            </a:r>
          </a:p>
        </p:txBody>
      </p:sp>
      <p:sp>
        <p:nvSpPr>
          <p:cNvPr id="8" name="Rectangle 7">
            <a:extLst>
              <a:ext uri="{FF2B5EF4-FFF2-40B4-BE49-F238E27FC236}">
                <a16:creationId xmlns:a16="http://schemas.microsoft.com/office/drawing/2014/main" id="{55591E7C-90EF-AABC-E7A0-0C0267C3A6C3}"/>
              </a:ext>
            </a:extLst>
          </p:cNvPr>
          <p:cNvSpPr>
            <a:spLocks noGrp="1" noRot="1" noMove="1" noResize="1" noEditPoints="1" noAdjustHandles="1" noChangeArrowheads="1" noChangeShapeType="1"/>
          </p:cNvSpPr>
          <p:nvPr userDrawn="1"/>
        </p:nvSpPr>
        <p:spPr>
          <a:xfrm>
            <a:off x="11027121" y="-1"/>
            <a:ext cx="1164879" cy="117157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pattern&#10;&#10;AI-generated content may be incorrect.">
            <a:extLst>
              <a:ext uri="{FF2B5EF4-FFF2-40B4-BE49-F238E27FC236}">
                <a16:creationId xmlns:a16="http://schemas.microsoft.com/office/drawing/2014/main" id="{99DBD973-D95D-8079-A1A5-64EFCB7573BE}"/>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837536" y="-1"/>
            <a:ext cx="1180532" cy="1180532"/>
          </a:xfrm>
          <a:prstGeom prst="rect">
            <a:avLst/>
          </a:prstGeom>
        </p:spPr>
      </p:pic>
      <p:sp>
        <p:nvSpPr>
          <p:cNvPr id="11" name="Text Placeholder 10">
            <a:extLst>
              <a:ext uri="{FF2B5EF4-FFF2-40B4-BE49-F238E27FC236}">
                <a16:creationId xmlns:a16="http://schemas.microsoft.com/office/drawing/2014/main" id="{E3576665-4B41-29E8-F63F-F556BD7F4116}"/>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ENTERPRISE DEVELOPMENT</a:t>
            </a:r>
            <a:endParaRPr lang="en-US"/>
          </a:p>
        </p:txBody>
      </p:sp>
    </p:spTree>
    <p:extLst>
      <p:ext uri="{BB962C8B-B14F-4D97-AF65-F5344CB8AC3E}">
        <p14:creationId xmlns:p14="http://schemas.microsoft.com/office/powerpoint/2010/main" val="20202202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ank you (end of presenta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E43D3E-CB0B-A2F7-B83B-D9FC0C1E5949}"/>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2A707F-4BC7-EBA6-2E26-B278BC29ED16}"/>
              </a:ext>
            </a:extLst>
          </p:cNvPr>
          <p:cNvSpPr txBox="1">
            <a:spLocks noGrp="1" noRot="1" noMove="1" noResize="1" noEditPoints="1" noAdjustHandles="1" noChangeArrowheads="1" noChangeShapeType="1"/>
          </p:cNvSpPr>
          <p:nvPr userDrawn="1"/>
        </p:nvSpPr>
        <p:spPr>
          <a:xfrm>
            <a:off x="555056" y="683719"/>
            <a:ext cx="4985887" cy="1323439"/>
          </a:xfrm>
          <a:prstGeom prst="rect">
            <a:avLst/>
          </a:prstGeom>
          <a:noFill/>
        </p:spPr>
        <p:txBody>
          <a:bodyPr wrap="square" rtlCol="0">
            <a:spAutoFit/>
          </a:bodyPr>
          <a:lstStyle/>
          <a:p>
            <a:pPr algn="ctr"/>
            <a:r>
              <a:rPr lang="en-GB" sz="8000">
                <a:solidFill>
                  <a:schemeClr val="bg1"/>
                </a:solidFill>
                <a:latin typeface="Impact" panose="020B0806030902050204" pitchFamily="34" charset="0"/>
                <a:cs typeface="Teko SemiBold" panose="02000000000000000000" pitchFamily="2" charset="0"/>
              </a:rPr>
              <a:t>THANK YOU</a:t>
            </a:r>
            <a:endParaRPr lang="en-US" sz="8000">
              <a:solidFill>
                <a:schemeClr val="bg1"/>
              </a:solidFill>
              <a:latin typeface="Impact" panose="020B0806030902050204" pitchFamily="34" charset="0"/>
              <a:cs typeface="Teko SemiBold" panose="02000000000000000000" pitchFamily="2" charset="0"/>
            </a:endParaRPr>
          </a:p>
        </p:txBody>
      </p:sp>
      <p:sp>
        <p:nvSpPr>
          <p:cNvPr id="7" name="TextBox 6">
            <a:extLst>
              <a:ext uri="{FF2B5EF4-FFF2-40B4-BE49-F238E27FC236}">
                <a16:creationId xmlns:a16="http://schemas.microsoft.com/office/drawing/2014/main" id="{B8478770-02E0-A472-B4D3-F0F2EE505823}"/>
              </a:ext>
            </a:extLst>
          </p:cNvPr>
          <p:cNvSpPr txBox="1">
            <a:spLocks noGrp="1" noRot="1" noMove="1" noResize="1" noEditPoints="1" noAdjustHandles="1" noChangeArrowheads="1" noChangeShapeType="1"/>
          </p:cNvSpPr>
          <p:nvPr userDrawn="1"/>
        </p:nvSpPr>
        <p:spPr>
          <a:xfrm>
            <a:off x="830789" y="2538331"/>
            <a:ext cx="4434419" cy="400110"/>
          </a:xfrm>
          <a:prstGeom prst="rect">
            <a:avLst/>
          </a:prstGeom>
          <a:noFill/>
        </p:spPr>
        <p:txBody>
          <a:bodyPr wrap="none" rtlCol="0">
            <a:spAutoFit/>
          </a:bodyPr>
          <a:lstStyle/>
          <a:p>
            <a:r>
              <a:rPr lang="en-GB" sz="2000" b="1">
                <a:solidFill>
                  <a:schemeClr val="bg1"/>
                </a:solidFill>
                <a:latin typeface="Arial" panose="020B0604020202020204" pitchFamily="34" charset="0"/>
                <a:ea typeface="Roboto" panose="02000000000000000000" pitchFamily="2" charset="0"/>
                <a:cs typeface="Arial" panose="020B0604020202020204" pitchFamily="34" charset="0"/>
              </a:rPr>
              <a:t>To learn more about our work, visit</a:t>
            </a:r>
            <a:endParaRPr lang="en-US" sz="2000" b="1">
              <a:solidFill>
                <a:schemeClr val="bg1"/>
              </a:solidFill>
              <a:latin typeface="Arial" panose="020B0604020202020204" pitchFamily="34" charset="0"/>
              <a:ea typeface="Roboto" panose="02000000000000000000" pitchFamily="2" charset="0"/>
              <a:cs typeface="Arial" panose="020B0604020202020204" pitchFamily="34" charset="0"/>
            </a:endParaRPr>
          </a:p>
        </p:txBody>
      </p:sp>
      <p:pic>
        <p:nvPicPr>
          <p:cNvPr id="8" name="Picture 7" descr="A person holding a plant&#10;&#10;AI-generated content may be incorrect.">
            <a:extLst>
              <a:ext uri="{FF2B5EF4-FFF2-40B4-BE49-F238E27FC236}">
                <a16:creationId xmlns:a16="http://schemas.microsoft.com/office/drawing/2014/main" id="{C93BCE41-DBFF-2225-F979-D305F14E0AD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8485" r="37746"/>
          <a:stretch/>
        </p:blipFill>
        <p:spPr>
          <a:xfrm>
            <a:off x="6096000" y="0"/>
            <a:ext cx="6116180" cy="6388100"/>
          </a:xfrm>
          <a:prstGeom prst="rect">
            <a:avLst/>
          </a:prstGeom>
        </p:spPr>
      </p:pic>
      <p:sp>
        <p:nvSpPr>
          <p:cNvPr id="9" name="TextBox 8">
            <a:extLst>
              <a:ext uri="{FF2B5EF4-FFF2-40B4-BE49-F238E27FC236}">
                <a16:creationId xmlns:a16="http://schemas.microsoft.com/office/drawing/2014/main" id="{D6BECA5C-CF31-0DD8-294E-2C2E99A56A76}"/>
              </a:ext>
            </a:extLst>
          </p:cNvPr>
          <p:cNvSpPr txBox="1">
            <a:spLocks noGrp="1" noRot="1" noMove="1" noResize="1" noEditPoints="1" noAdjustHandles="1" noChangeArrowheads="1" noChangeShapeType="1"/>
          </p:cNvSpPr>
          <p:nvPr userDrawn="1"/>
        </p:nvSpPr>
        <p:spPr>
          <a:xfrm>
            <a:off x="901416" y="2896122"/>
            <a:ext cx="4293163" cy="769441"/>
          </a:xfrm>
          <a:prstGeom prst="rect">
            <a:avLst/>
          </a:prstGeom>
          <a:noFill/>
        </p:spPr>
        <p:txBody>
          <a:bodyPr wrap="none" rtlCol="0">
            <a:spAutoFit/>
          </a:bodyPr>
          <a:lstStyle/>
          <a:p>
            <a:r>
              <a:rPr lang="en-GB" sz="4400" b="1">
                <a:solidFill>
                  <a:schemeClr val="bg1"/>
                </a:solidFill>
                <a:latin typeface="Arial" panose="020B0604020202020204" pitchFamily="34" charset="0"/>
                <a:ea typeface="Roboto" panose="02000000000000000000" pitchFamily="2" charset="0"/>
                <a:cs typeface="Arial" panose="020B0604020202020204" pitchFamily="34" charset="0"/>
              </a:rPr>
              <a:t>rippleeffect.org</a:t>
            </a:r>
            <a:endParaRPr lang="en-US" sz="4400" b="1">
              <a:solidFill>
                <a:schemeClr val="bg1"/>
              </a:solidFill>
              <a:latin typeface="Arial" panose="020B0604020202020204" pitchFamily="34" charset="0"/>
              <a:ea typeface="Roboto" panose="02000000000000000000" pitchFamily="2" charset="0"/>
              <a:cs typeface="Arial" panose="020B0604020202020204" pitchFamily="34" charset="0"/>
            </a:endParaRPr>
          </a:p>
        </p:txBody>
      </p:sp>
      <p:pic>
        <p:nvPicPr>
          <p:cNvPr id="10" name="Picture 2" descr="QR Creator - Free QR code generator">
            <a:extLst>
              <a:ext uri="{FF2B5EF4-FFF2-40B4-BE49-F238E27FC236}">
                <a16:creationId xmlns:a16="http://schemas.microsoft.com/office/drawing/2014/main" id="{C96148CB-BF90-860C-DD26-24BECA649DB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52649" y="4015110"/>
            <a:ext cx="179070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White Arrows PNGs for Free Download">
            <a:extLst>
              <a:ext uri="{FF2B5EF4-FFF2-40B4-BE49-F238E27FC236}">
                <a16:creationId xmlns:a16="http://schemas.microsoft.com/office/drawing/2014/main" id="{E2EB2060-EF09-0523-CBFB-31E1AC88B2CB}"/>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a:stretch>
            <a:fillRect/>
          </a:stretch>
        </p:blipFill>
        <p:spPr bwMode="auto">
          <a:xfrm rot="6625798">
            <a:off x="1436451" y="3823852"/>
            <a:ext cx="699538" cy="69953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5EDF234-25E4-012B-0812-8E559FF50CBF}"/>
              </a:ext>
            </a:extLst>
          </p:cNvPr>
          <p:cNvSpPr txBox="1">
            <a:spLocks noGrp="1" noRot="1" noMove="1" noResize="1" noEditPoints="1" noAdjustHandles="1" noChangeArrowheads="1" noChangeShapeType="1"/>
          </p:cNvSpPr>
          <p:nvPr userDrawn="1"/>
        </p:nvSpPr>
        <p:spPr>
          <a:xfrm>
            <a:off x="475016" y="6131850"/>
            <a:ext cx="5145961" cy="400110"/>
          </a:xfrm>
          <a:prstGeom prst="rect">
            <a:avLst/>
          </a:prstGeom>
          <a:noFill/>
        </p:spPr>
        <p:txBody>
          <a:bodyPr wrap="none" rtlCol="0">
            <a:spAutoFit/>
          </a:bodyPr>
          <a:lstStyle/>
          <a:p>
            <a:r>
              <a:rPr lang="en-GB" sz="2000" b="1">
                <a:solidFill>
                  <a:schemeClr val="bg1"/>
                </a:solidFill>
                <a:latin typeface="Arial" panose="020B0604020202020204" pitchFamily="34" charset="0"/>
                <a:ea typeface="Roboto" panose="02000000000000000000" pitchFamily="2" charset="0"/>
                <a:cs typeface="Arial" panose="020B0604020202020204" pitchFamily="34" charset="0"/>
              </a:rPr>
              <a:t>Follow us on socials: @RippleEffectNGO</a:t>
            </a:r>
            <a:endParaRPr lang="en-US" sz="2000" b="1">
              <a:solidFill>
                <a:schemeClr val="bg1"/>
              </a:solidFill>
              <a:latin typeface="Arial" panose="020B0604020202020204" pitchFamily="34" charset="0"/>
              <a:ea typeface="Roboto" panose="02000000000000000000" pitchFamily="2" charset="0"/>
              <a:cs typeface="Arial" panose="020B0604020202020204" pitchFamily="34" charset="0"/>
            </a:endParaRPr>
          </a:p>
        </p:txBody>
      </p:sp>
      <p:pic>
        <p:nvPicPr>
          <p:cNvPr id="13" name="Picture 12" descr="A close up of white text&#10;&#10;AI-generated content may be incorrect.">
            <a:extLst>
              <a:ext uri="{FF2B5EF4-FFF2-40B4-BE49-F238E27FC236}">
                <a16:creationId xmlns:a16="http://schemas.microsoft.com/office/drawing/2014/main" id="{57F22015-AD66-F436-2E44-B8CE20C597CD}"/>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tretch>
            <a:fillRect/>
          </a:stretch>
        </p:blipFill>
        <p:spPr>
          <a:xfrm>
            <a:off x="10091436" y="5497879"/>
            <a:ext cx="1958579" cy="646331"/>
          </a:xfrm>
          <a:prstGeom prst="rect">
            <a:avLst/>
          </a:prstGeom>
        </p:spPr>
      </p:pic>
      <p:sp>
        <p:nvSpPr>
          <p:cNvPr id="14" name="Rectangle 13">
            <a:extLst>
              <a:ext uri="{FF2B5EF4-FFF2-40B4-BE49-F238E27FC236}">
                <a16:creationId xmlns:a16="http://schemas.microsoft.com/office/drawing/2014/main" id="{49CE0438-65A8-B01D-D046-C940329DA2B9}"/>
              </a:ext>
            </a:extLst>
          </p:cNvPr>
          <p:cNvSpPr>
            <a:spLocks noGrp="1" noRot="1" noMove="1" noResize="1" noEditPoints="1" noAdjustHandles="1" noChangeArrowheads="1" noChangeShapeType="1"/>
          </p:cNvSpPr>
          <p:nvPr userDrawn="1"/>
        </p:nvSpPr>
        <p:spPr>
          <a:xfrm>
            <a:off x="6095993" y="6388100"/>
            <a:ext cx="6116180" cy="4699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30E2F1A-E0D0-4022-A24A-14861F63BA14}"/>
              </a:ext>
            </a:extLst>
          </p:cNvPr>
          <p:cNvSpPr txBox="1">
            <a:spLocks noGrp="1" noRot="1" noMove="1" noResize="1" noEditPoints="1" noAdjustHandles="1" noChangeArrowheads="1" noChangeShapeType="1"/>
          </p:cNvSpPr>
          <p:nvPr userDrawn="1"/>
        </p:nvSpPr>
        <p:spPr>
          <a:xfrm>
            <a:off x="6176034" y="6449131"/>
            <a:ext cx="5783567" cy="338554"/>
          </a:xfrm>
          <a:prstGeom prst="rect">
            <a:avLst/>
          </a:prstGeom>
          <a:noFill/>
        </p:spPr>
        <p:txBody>
          <a:bodyPr wrap="square" rtlCol="0">
            <a:spAutoFit/>
          </a:bodyPr>
          <a:lstStyle/>
          <a:p>
            <a:r>
              <a:rPr lang="en-GB" sz="1600">
                <a:solidFill>
                  <a:schemeClr val="bg1"/>
                </a:solidFill>
                <a:latin typeface="Arial" panose="020B0604020202020204" pitchFamily="34" charset="0"/>
                <a:cs typeface="Arial" panose="020B0604020202020204" pitchFamily="34" charset="0"/>
              </a:rPr>
              <a:t>Adanech and her coffee crop – Ethiopia project participant</a:t>
            </a:r>
            <a:endParaRPr lang="en-US" sz="16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0575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custom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E43D3E-CB0B-A2F7-B83B-D9FC0C1E5949}"/>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2A707F-4BC7-EBA6-2E26-B278BC29ED16}"/>
              </a:ext>
            </a:extLst>
          </p:cNvPr>
          <p:cNvSpPr txBox="1">
            <a:spLocks noGrp="1" noRot="1" noMove="1" noResize="1" noEditPoints="1" noAdjustHandles="1" noChangeArrowheads="1" noChangeShapeType="1"/>
          </p:cNvSpPr>
          <p:nvPr userDrawn="1"/>
        </p:nvSpPr>
        <p:spPr>
          <a:xfrm>
            <a:off x="555056" y="683719"/>
            <a:ext cx="4985887" cy="1323439"/>
          </a:xfrm>
          <a:prstGeom prst="rect">
            <a:avLst/>
          </a:prstGeom>
          <a:noFill/>
        </p:spPr>
        <p:txBody>
          <a:bodyPr wrap="square" rtlCol="0">
            <a:spAutoFit/>
          </a:bodyPr>
          <a:lstStyle/>
          <a:p>
            <a:pPr algn="ctr"/>
            <a:r>
              <a:rPr lang="en-GB" sz="8000">
                <a:solidFill>
                  <a:schemeClr val="bg1"/>
                </a:solidFill>
                <a:latin typeface="Impact" panose="020B0806030902050204" pitchFamily="34" charset="0"/>
                <a:cs typeface="Teko SemiBold" panose="02000000000000000000" pitchFamily="2" charset="0"/>
              </a:rPr>
              <a:t>THANK YOU</a:t>
            </a:r>
            <a:endParaRPr lang="en-US" sz="8000">
              <a:solidFill>
                <a:schemeClr val="bg1"/>
              </a:solidFill>
              <a:latin typeface="Impact" panose="020B0806030902050204" pitchFamily="34" charset="0"/>
              <a:cs typeface="Teko SemiBold" panose="02000000000000000000" pitchFamily="2" charset="0"/>
            </a:endParaRPr>
          </a:p>
        </p:txBody>
      </p:sp>
      <p:sp>
        <p:nvSpPr>
          <p:cNvPr id="7" name="TextBox 6">
            <a:extLst>
              <a:ext uri="{FF2B5EF4-FFF2-40B4-BE49-F238E27FC236}">
                <a16:creationId xmlns:a16="http://schemas.microsoft.com/office/drawing/2014/main" id="{B8478770-02E0-A472-B4D3-F0F2EE505823}"/>
              </a:ext>
            </a:extLst>
          </p:cNvPr>
          <p:cNvSpPr txBox="1">
            <a:spLocks noGrp="1" noRot="1" noMove="1" noResize="1" noEditPoints="1" noAdjustHandles="1" noChangeArrowheads="1" noChangeShapeType="1"/>
          </p:cNvSpPr>
          <p:nvPr userDrawn="1"/>
        </p:nvSpPr>
        <p:spPr>
          <a:xfrm>
            <a:off x="830789" y="2538331"/>
            <a:ext cx="4434419" cy="400110"/>
          </a:xfrm>
          <a:prstGeom prst="rect">
            <a:avLst/>
          </a:prstGeom>
          <a:noFill/>
        </p:spPr>
        <p:txBody>
          <a:bodyPr wrap="none" rtlCol="0">
            <a:spAutoFit/>
          </a:bodyPr>
          <a:lstStyle/>
          <a:p>
            <a:r>
              <a:rPr lang="en-GB" sz="2000" b="1">
                <a:solidFill>
                  <a:schemeClr val="bg1"/>
                </a:solidFill>
                <a:latin typeface="Arial" panose="020B0604020202020204" pitchFamily="34" charset="0"/>
                <a:ea typeface="Roboto" panose="02000000000000000000" pitchFamily="2" charset="0"/>
                <a:cs typeface="Arial" panose="020B0604020202020204" pitchFamily="34" charset="0"/>
              </a:rPr>
              <a:t>To learn more about our work, visit</a:t>
            </a:r>
            <a:endParaRPr lang="en-US" sz="2000" b="1">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9" name="TextBox 8">
            <a:extLst>
              <a:ext uri="{FF2B5EF4-FFF2-40B4-BE49-F238E27FC236}">
                <a16:creationId xmlns:a16="http://schemas.microsoft.com/office/drawing/2014/main" id="{D6BECA5C-CF31-0DD8-294E-2C2E99A56A76}"/>
              </a:ext>
            </a:extLst>
          </p:cNvPr>
          <p:cNvSpPr txBox="1">
            <a:spLocks noGrp="1" noRot="1" noMove="1" noResize="1" noEditPoints="1" noAdjustHandles="1" noChangeArrowheads="1" noChangeShapeType="1"/>
          </p:cNvSpPr>
          <p:nvPr userDrawn="1"/>
        </p:nvSpPr>
        <p:spPr>
          <a:xfrm>
            <a:off x="901416" y="2896122"/>
            <a:ext cx="4293163" cy="769441"/>
          </a:xfrm>
          <a:prstGeom prst="rect">
            <a:avLst/>
          </a:prstGeom>
          <a:noFill/>
        </p:spPr>
        <p:txBody>
          <a:bodyPr wrap="none" rtlCol="0">
            <a:spAutoFit/>
          </a:bodyPr>
          <a:lstStyle/>
          <a:p>
            <a:r>
              <a:rPr lang="en-GB" sz="4400" b="1">
                <a:solidFill>
                  <a:schemeClr val="bg1"/>
                </a:solidFill>
                <a:latin typeface="Arial" panose="020B0604020202020204" pitchFamily="34" charset="0"/>
                <a:ea typeface="Roboto" panose="02000000000000000000" pitchFamily="2" charset="0"/>
                <a:cs typeface="Arial" panose="020B0604020202020204" pitchFamily="34" charset="0"/>
              </a:rPr>
              <a:t>rippleeffect.org</a:t>
            </a:r>
            <a:endParaRPr lang="en-US" sz="4400" b="1">
              <a:solidFill>
                <a:schemeClr val="bg1"/>
              </a:solidFill>
              <a:latin typeface="Arial" panose="020B0604020202020204" pitchFamily="34" charset="0"/>
              <a:ea typeface="Roboto" panose="02000000000000000000" pitchFamily="2" charset="0"/>
              <a:cs typeface="Arial" panose="020B0604020202020204" pitchFamily="34" charset="0"/>
            </a:endParaRPr>
          </a:p>
        </p:txBody>
      </p:sp>
      <p:pic>
        <p:nvPicPr>
          <p:cNvPr id="10" name="Picture 2" descr="QR Creator - Free QR code generator">
            <a:extLst>
              <a:ext uri="{FF2B5EF4-FFF2-40B4-BE49-F238E27FC236}">
                <a16:creationId xmlns:a16="http://schemas.microsoft.com/office/drawing/2014/main" id="{C96148CB-BF90-860C-DD26-24BECA649D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52649" y="4015110"/>
            <a:ext cx="179070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White Arrows PNGs for Free Download">
            <a:extLst>
              <a:ext uri="{FF2B5EF4-FFF2-40B4-BE49-F238E27FC236}">
                <a16:creationId xmlns:a16="http://schemas.microsoft.com/office/drawing/2014/main" id="{E2EB2060-EF09-0523-CBFB-31E1AC88B2CB}"/>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a:fillRect/>
          </a:stretch>
        </p:blipFill>
        <p:spPr bwMode="auto">
          <a:xfrm rot="6625798">
            <a:off x="1436451" y="3823852"/>
            <a:ext cx="699538" cy="69953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5EDF234-25E4-012B-0812-8E559FF50CBF}"/>
              </a:ext>
            </a:extLst>
          </p:cNvPr>
          <p:cNvSpPr txBox="1">
            <a:spLocks noGrp="1" noRot="1" noMove="1" noResize="1" noEditPoints="1" noAdjustHandles="1" noChangeArrowheads="1" noChangeShapeType="1"/>
          </p:cNvSpPr>
          <p:nvPr userDrawn="1"/>
        </p:nvSpPr>
        <p:spPr>
          <a:xfrm>
            <a:off x="475016" y="6131850"/>
            <a:ext cx="5145961" cy="400110"/>
          </a:xfrm>
          <a:prstGeom prst="rect">
            <a:avLst/>
          </a:prstGeom>
          <a:noFill/>
        </p:spPr>
        <p:txBody>
          <a:bodyPr wrap="none" rtlCol="0">
            <a:spAutoFit/>
          </a:bodyPr>
          <a:lstStyle/>
          <a:p>
            <a:r>
              <a:rPr lang="en-GB" sz="2000" b="1">
                <a:solidFill>
                  <a:schemeClr val="bg1"/>
                </a:solidFill>
                <a:latin typeface="Arial" panose="020B0604020202020204" pitchFamily="34" charset="0"/>
                <a:ea typeface="Roboto" panose="02000000000000000000" pitchFamily="2" charset="0"/>
                <a:cs typeface="Arial" panose="020B0604020202020204" pitchFamily="34" charset="0"/>
              </a:rPr>
              <a:t>Follow us on socials: @RippleEffectNGO</a:t>
            </a:r>
            <a:endParaRPr lang="en-US" sz="2000" b="1">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 name="Rectangle 1">
            <a:extLst>
              <a:ext uri="{FF2B5EF4-FFF2-40B4-BE49-F238E27FC236}">
                <a16:creationId xmlns:a16="http://schemas.microsoft.com/office/drawing/2014/main" id="{5AB86134-6301-7501-424F-92EC934DC8D5}"/>
              </a:ext>
            </a:extLst>
          </p:cNvPr>
          <p:cNvSpPr>
            <a:spLocks/>
          </p:cNvSpPr>
          <p:nvPr userDrawn="1"/>
        </p:nvSpPr>
        <p:spPr>
          <a:xfrm>
            <a:off x="6109392" y="5875002"/>
            <a:ext cx="6082608" cy="982998"/>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white text&#10;&#10;AI-generated content may be incorrect.">
            <a:extLst>
              <a:ext uri="{FF2B5EF4-FFF2-40B4-BE49-F238E27FC236}">
                <a16:creationId xmlns:a16="http://schemas.microsoft.com/office/drawing/2014/main" id="{78A9DE4D-C986-3118-6513-DD72E15CFE85}"/>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10269689" y="6106116"/>
            <a:ext cx="1570161" cy="518153"/>
          </a:xfrm>
          <a:prstGeom prst="rect">
            <a:avLst/>
          </a:prstGeom>
        </p:spPr>
      </p:pic>
      <p:sp>
        <p:nvSpPr>
          <p:cNvPr id="5" name="Text Placeholder 6">
            <a:extLst>
              <a:ext uri="{FF2B5EF4-FFF2-40B4-BE49-F238E27FC236}">
                <a16:creationId xmlns:a16="http://schemas.microsoft.com/office/drawing/2014/main" id="{B0E5EA73-5A8E-A4BC-C045-1EA9EF3F75A0}"/>
              </a:ext>
            </a:extLst>
          </p:cNvPr>
          <p:cNvSpPr>
            <a:spLocks noGrp="1"/>
          </p:cNvSpPr>
          <p:nvPr>
            <p:ph type="body" sz="quarter" idx="15" hasCustomPrompt="1"/>
          </p:nvPr>
        </p:nvSpPr>
        <p:spPr>
          <a:xfrm>
            <a:off x="6260739" y="6039265"/>
            <a:ext cx="3879142" cy="687459"/>
          </a:xfrm>
          <a:prstGeom prst="rect">
            <a:avLst/>
          </a:prstGeo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a:t>Insert photo caption here</a:t>
            </a:r>
            <a:endParaRPr lang="en-US"/>
          </a:p>
        </p:txBody>
      </p:sp>
      <p:sp>
        <p:nvSpPr>
          <p:cNvPr id="17" name="Picture Placeholder 16">
            <a:extLst>
              <a:ext uri="{FF2B5EF4-FFF2-40B4-BE49-F238E27FC236}">
                <a16:creationId xmlns:a16="http://schemas.microsoft.com/office/drawing/2014/main" id="{B3CA1335-AB53-B5C8-DD3B-37BDC0AEC326}"/>
              </a:ext>
            </a:extLst>
          </p:cNvPr>
          <p:cNvSpPr>
            <a:spLocks noGrp="1"/>
          </p:cNvSpPr>
          <p:nvPr>
            <p:ph type="pic" sz="quarter" idx="16"/>
          </p:nvPr>
        </p:nvSpPr>
        <p:spPr>
          <a:xfrm>
            <a:off x="6108700" y="0"/>
            <a:ext cx="6083300" cy="5872163"/>
          </a:xfrm>
          <a:prstGeom prst="rect">
            <a:avLst/>
          </a:prstGeom>
        </p:spPr>
        <p:txBody>
          <a:bodyPr/>
          <a:lstStyle/>
          <a:p>
            <a:endParaRPr lang="en-US"/>
          </a:p>
        </p:txBody>
      </p:sp>
    </p:spTree>
    <p:extLst>
      <p:ext uri="{BB962C8B-B14F-4D97-AF65-F5344CB8AC3E}">
        <p14:creationId xmlns:p14="http://schemas.microsoft.com/office/powerpoint/2010/main" val="1021423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64FF4-8156-DD6B-8A5B-F6861C5AA5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ED8FE4E-F897-FB00-6A0E-AE4C3B1CF6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C7B4889-4776-D089-F95D-648800C9C24C}"/>
              </a:ext>
            </a:extLst>
          </p:cNvPr>
          <p:cNvSpPr>
            <a:spLocks noGrp="1"/>
          </p:cNvSpPr>
          <p:nvPr>
            <p:ph type="dt" sz="half" idx="10"/>
          </p:nvPr>
        </p:nvSpPr>
        <p:spPr/>
        <p:txBody>
          <a:bodyPr/>
          <a:lstStyle/>
          <a:p>
            <a:fld id="{71F5C7D7-F4E3-4B8F-8683-D57E7B103EB3}" type="datetimeFigureOut">
              <a:rPr lang="en-GB" smtClean="0"/>
              <a:t>27/04/2026</a:t>
            </a:fld>
            <a:endParaRPr lang="en-GB"/>
          </a:p>
        </p:txBody>
      </p:sp>
      <p:sp>
        <p:nvSpPr>
          <p:cNvPr id="5" name="Footer Placeholder 4">
            <a:extLst>
              <a:ext uri="{FF2B5EF4-FFF2-40B4-BE49-F238E27FC236}">
                <a16:creationId xmlns:a16="http://schemas.microsoft.com/office/drawing/2014/main" id="{050D20DD-2ECB-B41C-1890-8C5F2AD802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C4EA7D-3EDE-33EB-776B-3B29937B419B}"/>
              </a:ext>
            </a:extLst>
          </p:cNvPr>
          <p:cNvSpPr>
            <a:spLocks noGrp="1"/>
          </p:cNvSpPr>
          <p:nvPr>
            <p:ph type="sldNum" sz="quarter" idx="12"/>
          </p:nvPr>
        </p:nvSpPr>
        <p:spPr/>
        <p:txBody>
          <a:bodyPr/>
          <a:lstStyle/>
          <a:p>
            <a:fld id="{1AB4E657-CB96-4037-BBB5-0C4192E219F9}" type="slidenum">
              <a:rPr lang="en-GB" smtClean="0"/>
              <a:t>‹#›</a:t>
            </a:fld>
            <a:endParaRPr lang="en-GB"/>
          </a:p>
        </p:txBody>
      </p:sp>
    </p:spTree>
    <p:extLst>
      <p:ext uri="{BB962C8B-B14F-4D97-AF65-F5344CB8AC3E}">
        <p14:creationId xmlns:p14="http://schemas.microsoft.com/office/powerpoint/2010/main" val="1622100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03AFA-7BDA-5E5A-886A-326972671CF4}"/>
              </a:ext>
            </a:extLst>
          </p:cNvPr>
          <p:cNvSpPr/>
          <p:nvPr userDrawn="1"/>
        </p:nvSpPr>
        <p:spPr>
          <a:xfrm>
            <a:off x="0" y="0"/>
            <a:ext cx="12192000" cy="944563"/>
          </a:xfrm>
          <a:prstGeom prst="rect">
            <a:avLst/>
          </a:prstGeom>
          <a:solidFill>
            <a:srgbClr val="8208F1"/>
          </a:solidFill>
          <a:ln>
            <a:solidFill>
              <a:srgbClr val="8208F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GB"/>
          </a:p>
        </p:txBody>
      </p:sp>
      <p:sp>
        <p:nvSpPr>
          <p:cNvPr id="4" name="Rectangle 3">
            <a:extLst>
              <a:ext uri="{FF2B5EF4-FFF2-40B4-BE49-F238E27FC236}">
                <a16:creationId xmlns:a16="http://schemas.microsoft.com/office/drawing/2014/main" id="{9B987CC2-80B8-692B-DFDF-E9688C8D268A}"/>
              </a:ext>
            </a:extLst>
          </p:cNvPr>
          <p:cNvSpPr/>
          <p:nvPr userDrawn="1"/>
        </p:nvSpPr>
        <p:spPr>
          <a:xfrm>
            <a:off x="0" y="0"/>
            <a:ext cx="12192000" cy="944563"/>
          </a:xfrm>
          <a:prstGeom prst="rect">
            <a:avLst/>
          </a:prstGeom>
          <a:solidFill>
            <a:srgbClr val="8208F1"/>
          </a:solidFill>
          <a:ln>
            <a:solidFill>
              <a:srgbClr val="8208F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GB"/>
          </a:p>
        </p:txBody>
      </p:sp>
      <p:sp>
        <p:nvSpPr>
          <p:cNvPr id="5" name="Rectangle 4">
            <a:extLst>
              <a:ext uri="{FF2B5EF4-FFF2-40B4-BE49-F238E27FC236}">
                <a16:creationId xmlns:a16="http://schemas.microsoft.com/office/drawing/2014/main" id="{7F6E0B6D-C1D2-37E6-18B6-773486AB9A5E}"/>
              </a:ext>
            </a:extLst>
          </p:cNvPr>
          <p:cNvSpPr/>
          <p:nvPr userDrawn="1"/>
        </p:nvSpPr>
        <p:spPr>
          <a:xfrm>
            <a:off x="0" y="6065838"/>
            <a:ext cx="12192000" cy="792162"/>
          </a:xfrm>
          <a:prstGeom prst="rect">
            <a:avLst/>
          </a:prstGeom>
          <a:solidFill>
            <a:srgbClr val="8208F1"/>
          </a:solidFill>
          <a:ln>
            <a:solidFill>
              <a:srgbClr val="8208F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en-GB"/>
          </a:p>
        </p:txBody>
      </p:sp>
      <p:pic>
        <p:nvPicPr>
          <p:cNvPr id="6" name="Picture 9">
            <a:extLst>
              <a:ext uri="{FF2B5EF4-FFF2-40B4-BE49-F238E27FC236}">
                <a16:creationId xmlns:a16="http://schemas.microsoft.com/office/drawing/2014/main" id="{78FB2C8D-4721-56F9-9451-1019F8F233E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65833" t="31111" r="8000" b="51111"/>
          <a:stretch>
            <a:fillRect/>
          </a:stretch>
        </p:blipFill>
        <p:spPr bwMode="auto">
          <a:xfrm>
            <a:off x="9629775" y="39688"/>
            <a:ext cx="2398713"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0C8250BF-A5BF-BABB-F7A7-685CAFAF4D4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47749" t="71852" r="25583" b="12889"/>
          <a:stretch>
            <a:fillRect/>
          </a:stretch>
        </p:blipFill>
        <p:spPr bwMode="auto">
          <a:xfrm>
            <a:off x="0" y="6065838"/>
            <a:ext cx="25273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593835" y="1342524"/>
            <a:ext cx="10515600" cy="4351338"/>
          </a:xfrm>
        </p:spPr>
        <p:txBody>
          <a:bodyPr>
            <a:normAutofit/>
          </a:bodyPr>
          <a:lstStyle>
            <a:lvl1pPr marL="0" indent="0">
              <a:buFont typeface="Wingdings" panose="05000000000000000000" pitchFamily="2" charset="2"/>
              <a:buNone/>
              <a:defRPr sz="1800">
                <a:latin typeface="Arial" panose="020B0604020202020204" pitchFamily="34" charset="0"/>
                <a:cs typeface="Arial" panose="020B0604020202020204" pitchFamily="34" charset="0"/>
              </a:defRPr>
            </a:lvl1pPr>
            <a:lvl2pPr marL="685800" indent="-228600">
              <a:buFont typeface="Wingdings" panose="05000000000000000000" pitchFamily="2" charset="2"/>
              <a:buChar char="§"/>
              <a:defRPr sz="1800" b="1">
                <a:latin typeface="Arial" panose="020B0604020202020204" pitchFamily="34" charset="0"/>
                <a:cs typeface="Arial" panose="020B0604020202020204" pitchFamily="34" charset="0"/>
              </a:defRPr>
            </a:lvl2pPr>
            <a:lvl3pPr marL="1143000" indent="-228600">
              <a:buFont typeface="Wingdings" panose="05000000000000000000" pitchFamily="2" charset="2"/>
              <a:buChar char="§"/>
              <a:defRPr sz="1800">
                <a:latin typeface="Arial" panose="020B0604020202020204" pitchFamily="34" charset="0"/>
                <a:cs typeface="Arial" panose="020B0604020202020204" pitchFamily="34" charset="0"/>
              </a:defRPr>
            </a:lvl3pPr>
            <a:lvl4pPr marL="1371600" indent="0">
              <a:buFont typeface="Wingdings" panose="05000000000000000000" pitchFamily="2" charset="2"/>
              <a:buNone/>
              <a:defRPr sz="1800">
                <a:latin typeface="Arial" panose="020B0604020202020204" pitchFamily="34" charset="0"/>
                <a:cs typeface="Arial" panose="020B0604020202020204" pitchFamily="34" charset="0"/>
              </a:defRPr>
            </a:lvl4pPr>
            <a:lvl5pPr marL="1828800" indent="0">
              <a:buFont typeface="Wingdings" panose="05000000000000000000" pitchFamily="2" charset="2"/>
              <a:buNone/>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
          <p:cNvSpPr>
            <a:spLocks noGrp="1"/>
          </p:cNvSpPr>
          <p:nvPr>
            <p:ph type="title"/>
          </p:nvPr>
        </p:nvSpPr>
        <p:spPr>
          <a:xfrm>
            <a:off x="593835" y="58582"/>
            <a:ext cx="10515600" cy="827715"/>
          </a:xfrm>
        </p:spPr>
        <p:txBody>
          <a:bodyPr>
            <a:normAutofit/>
          </a:bodyPr>
          <a:lstStyle>
            <a:lvl1pPr>
              <a:defRPr sz="2800">
                <a:solidFill>
                  <a:schemeClr val="bg1"/>
                </a:solidFill>
                <a:latin typeface="Impact" panose="020B0806030902050204" pitchFamily="34" charset="0"/>
              </a:defRPr>
            </a:lvl1pPr>
          </a:lstStyle>
          <a:p>
            <a:r>
              <a:rPr lang="en-US"/>
              <a:t>Click to edit Master title style</a:t>
            </a:r>
            <a:endParaRPr lang="en-GB"/>
          </a:p>
        </p:txBody>
      </p:sp>
      <p:sp>
        <p:nvSpPr>
          <p:cNvPr id="8" name="Date Placeholder 3">
            <a:extLst>
              <a:ext uri="{FF2B5EF4-FFF2-40B4-BE49-F238E27FC236}">
                <a16:creationId xmlns:a16="http://schemas.microsoft.com/office/drawing/2014/main" id="{64C4DAC7-07DD-F81F-9C2F-40875692C5B7}"/>
              </a:ext>
            </a:extLst>
          </p:cNvPr>
          <p:cNvSpPr>
            <a:spLocks noGrp="1"/>
          </p:cNvSpPr>
          <p:nvPr>
            <p:ph type="dt" sz="half" idx="10"/>
          </p:nvPr>
        </p:nvSpPr>
        <p:spPr/>
        <p:txBody>
          <a:bodyPr/>
          <a:lstStyle>
            <a:lvl1pPr>
              <a:defRPr/>
            </a:lvl1pPr>
          </a:lstStyle>
          <a:p>
            <a:pPr>
              <a:defRPr/>
            </a:pPr>
            <a:fld id="{A9CF3585-6439-47E6-AE64-056E4415E5DA}" type="datetimeFigureOut">
              <a:rPr lang="en-GB"/>
              <a:pPr>
                <a:defRPr/>
              </a:pPr>
              <a:t>27/04/2026</a:t>
            </a:fld>
            <a:endParaRPr lang="en-GB"/>
          </a:p>
        </p:txBody>
      </p:sp>
      <p:sp>
        <p:nvSpPr>
          <p:cNvPr id="9" name="Footer Placeholder 4">
            <a:extLst>
              <a:ext uri="{FF2B5EF4-FFF2-40B4-BE49-F238E27FC236}">
                <a16:creationId xmlns:a16="http://schemas.microsoft.com/office/drawing/2014/main" id="{49463A22-2DFB-3994-A7AD-1F1A895161EF}"/>
              </a:ext>
            </a:extLst>
          </p:cNvPr>
          <p:cNvSpPr>
            <a:spLocks noGrp="1"/>
          </p:cNvSpPr>
          <p:nvPr>
            <p:ph type="ftr" sz="quarter" idx="11"/>
          </p:nvPr>
        </p:nvSpPr>
        <p:spPr/>
        <p:txBody>
          <a:bodyPr/>
          <a:lstStyle>
            <a:lvl1pPr>
              <a:defRPr/>
            </a:lvl1pPr>
          </a:lstStyle>
          <a:p>
            <a:pPr>
              <a:defRPr/>
            </a:pPr>
            <a:endParaRPr lang="en-GB"/>
          </a:p>
        </p:txBody>
      </p:sp>
      <p:sp>
        <p:nvSpPr>
          <p:cNvPr id="10" name="Slide Number Placeholder 5">
            <a:extLst>
              <a:ext uri="{FF2B5EF4-FFF2-40B4-BE49-F238E27FC236}">
                <a16:creationId xmlns:a16="http://schemas.microsoft.com/office/drawing/2014/main" id="{8E53F27F-1E1C-CCF5-F63C-41EDCC61C756}"/>
              </a:ext>
            </a:extLst>
          </p:cNvPr>
          <p:cNvSpPr>
            <a:spLocks noGrp="1"/>
          </p:cNvSpPr>
          <p:nvPr>
            <p:ph type="sldNum" sz="quarter" idx="12"/>
          </p:nvPr>
        </p:nvSpPr>
        <p:spPr/>
        <p:txBody>
          <a:bodyPr/>
          <a:lstStyle>
            <a:lvl1pPr>
              <a:defRPr/>
            </a:lvl1pPr>
          </a:lstStyle>
          <a:p>
            <a:pPr>
              <a:defRPr/>
            </a:pPr>
            <a:fld id="{B20850CE-B3B4-44AD-BD63-671BCE58A014}" type="slidenum">
              <a:rPr lang="en-GB"/>
              <a:pPr>
                <a:defRPr/>
              </a:pPr>
              <a:t>‹#›</a:t>
            </a:fld>
            <a:endParaRPr lang="en-GB"/>
          </a:p>
        </p:txBody>
      </p:sp>
    </p:spTree>
    <p:extLst>
      <p:ext uri="{BB962C8B-B14F-4D97-AF65-F5344CB8AC3E}">
        <p14:creationId xmlns:p14="http://schemas.microsoft.com/office/powerpoint/2010/main" val="3852499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ivider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C4DE6-CF3A-B0DC-190C-E11A147E3934}"/>
              </a:ext>
            </a:extLst>
          </p:cNvPr>
          <p:cNvSpPr/>
          <p:nvPr userDrawn="1"/>
        </p:nvSpPr>
        <p:spPr>
          <a:xfrm>
            <a:off x="0"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and white circle with a black center&#10;&#10;AI-generated content may be incorrect.">
            <a:extLst>
              <a:ext uri="{FF2B5EF4-FFF2-40B4-BE49-F238E27FC236}">
                <a16:creationId xmlns:a16="http://schemas.microsoft.com/office/drawing/2014/main" id="{1FC96383-5643-73F1-E454-6436F90AE86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50000" b="50000"/>
          <a:stretch>
            <a:fillRect/>
          </a:stretch>
        </p:blipFill>
        <p:spPr>
          <a:xfrm>
            <a:off x="0" y="2120141"/>
            <a:ext cx="4753069" cy="4737860"/>
          </a:xfrm>
          <a:prstGeom prst="rect">
            <a:avLst/>
          </a:prstGeom>
        </p:spPr>
      </p:pic>
      <p:pic>
        <p:nvPicPr>
          <p:cNvPr id="7" name="Picture 6" descr="A close up of white text&#10;&#10;AI-generated content may be incorrect.">
            <a:extLst>
              <a:ext uri="{FF2B5EF4-FFF2-40B4-BE49-F238E27FC236}">
                <a16:creationId xmlns:a16="http://schemas.microsoft.com/office/drawing/2014/main" id="{AB536DF8-B627-E1CC-E00E-FA6CD3F81AC0}"/>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0269689" y="6106116"/>
            <a:ext cx="1570161" cy="518153"/>
          </a:xfrm>
          <a:prstGeom prst="rect">
            <a:avLst/>
          </a:prstGeom>
        </p:spPr>
      </p:pic>
      <p:sp>
        <p:nvSpPr>
          <p:cNvPr id="4" name="Text Placeholder 9">
            <a:extLst>
              <a:ext uri="{FF2B5EF4-FFF2-40B4-BE49-F238E27FC236}">
                <a16:creationId xmlns:a16="http://schemas.microsoft.com/office/drawing/2014/main" id="{D20B01F0-DF14-0946-9E7F-51C4A925CAE5}"/>
              </a:ext>
            </a:extLst>
          </p:cNvPr>
          <p:cNvSpPr>
            <a:spLocks noGrp="1" noRot="1" noMove="1" noResize="1" noEditPoints="1" noAdjustHandles="1" noChangeArrowheads="1" noChangeShapeType="1"/>
          </p:cNvSpPr>
          <p:nvPr>
            <p:ph type="body" sz="quarter" idx="10" hasCustomPrompt="1"/>
          </p:nvPr>
        </p:nvSpPr>
        <p:spPr>
          <a:xfrm>
            <a:off x="4578698" y="1931193"/>
            <a:ext cx="6826250" cy="2995613"/>
          </a:xfrm>
          <a:prstGeom prst="rect">
            <a:avLst/>
          </a:prstGeom>
        </p:spPr>
        <p:txBody>
          <a:bodyPr/>
          <a:lstStyle>
            <a:lvl1pPr marL="0" indent="0">
              <a:buNone/>
              <a:defRPr sz="4800" b="0">
                <a:solidFill>
                  <a:schemeClr val="bg1"/>
                </a:solidFill>
                <a:latin typeface="Impact" panose="020B0806030902050204" pitchFamily="34" charset="0"/>
                <a:cs typeface="Arial" panose="020B0604020202020204" pitchFamily="34" charset="0"/>
              </a:defRPr>
            </a:lvl1pPr>
          </a:lstStyle>
          <a:p>
            <a:pPr lvl="0"/>
            <a:r>
              <a:rPr lang="en-GB"/>
              <a:t>SECTION TITLE HERE</a:t>
            </a:r>
            <a:endParaRPr lang="en-US"/>
          </a:p>
        </p:txBody>
      </p:sp>
    </p:spTree>
    <p:extLst>
      <p:ext uri="{BB962C8B-B14F-4D97-AF65-F5344CB8AC3E}">
        <p14:creationId xmlns:p14="http://schemas.microsoft.com/office/powerpoint/2010/main" val="34766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divider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C4DE6-CF3A-B0DC-190C-E11A147E3934}"/>
              </a:ext>
            </a:extLst>
          </p:cNvPr>
          <p:cNvSpPr/>
          <p:nvPr userDrawn="1"/>
        </p:nvSpPr>
        <p:spPr>
          <a:xfrm>
            <a:off x="0" y="0"/>
            <a:ext cx="12192000" cy="6858000"/>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and white circle with a black center&#10;&#10;AI-generated content may be incorrect.">
            <a:extLst>
              <a:ext uri="{FF2B5EF4-FFF2-40B4-BE49-F238E27FC236}">
                <a16:creationId xmlns:a16="http://schemas.microsoft.com/office/drawing/2014/main" id="{1FC96383-5643-73F1-E454-6436F90AE86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50000" b="50000"/>
          <a:stretch>
            <a:fillRect/>
          </a:stretch>
        </p:blipFill>
        <p:spPr>
          <a:xfrm>
            <a:off x="0" y="2120141"/>
            <a:ext cx="4753069" cy="4737860"/>
          </a:xfrm>
          <a:prstGeom prst="rect">
            <a:avLst/>
          </a:prstGeom>
        </p:spPr>
      </p:pic>
      <p:pic>
        <p:nvPicPr>
          <p:cNvPr id="7" name="Picture 6" descr="A close up of white text&#10;&#10;AI-generated content may be incorrect.">
            <a:extLst>
              <a:ext uri="{FF2B5EF4-FFF2-40B4-BE49-F238E27FC236}">
                <a16:creationId xmlns:a16="http://schemas.microsoft.com/office/drawing/2014/main" id="{AB536DF8-B627-E1CC-E00E-FA6CD3F81AC0}"/>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0269689" y="6106116"/>
            <a:ext cx="1570161" cy="518153"/>
          </a:xfrm>
          <a:prstGeom prst="rect">
            <a:avLst/>
          </a:prstGeom>
        </p:spPr>
      </p:pic>
      <p:sp>
        <p:nvSpPr>
          <p:cNvPr id="2" name="Text Placeholder 9">
            <a:extLst>
              <a:ext uri="{FF2B5EF4-FFF2-40B4-BE49-F238E27FC236}">
                <a16:creationId xmlns:a16="http://schemas.microsoft.com/office/drawing/2014/main" id="{4B78DFCF-7C69-D31E-EB4A-6E87F12D5D3D}"/>
              </a:ext>
            </a:extLst>
          </p:cNvPr>
          <p:cNvSpPr>
            <a:spLocks noGrp="1" noRot="1" noMove="1" noResize="1" noEditPoints="1" noAdjustHandles="1" noChangeArrowheads="1" noChangeShapeType="1"/>
          </p:cNvSpPr>
          <p:nvPr>
            <p:ph type="body" sz="quarter" idx="10" hasCustomPrompt="1"/>
          </p:nvPr>
        </p:nvSpPr>
        <p:spPr>
          <a:xfrm>
            <a:off x="4578698" y="1931193"/>
            <a:ext cx="6826250" cy="2995613"/>
          </a:xfrm>
          <a:prstGeom prst="rect">
            <a:avLst/>
          </a:prstGeom>
        </p:spPr>
        <p:txBody>
          <a:bodyPr/>
          <a:lstStyle>
            <a:lvl1pPr marL="0" indent="0">
              <a:buNone/>
              <a:defRPr sz="4800" b="0">
                <a:solidFill>
                  <a:schemeClr val="bg1"/>
                </a:solidFill>
                <a:latin typeface="Impact" panose="020B0806030902050204" pitchFamily="34" charset="0"/>
                <a:cs typeface="Arial" panose="020B0604020202020204" pitchFamily="34" charset="0"/>
              </a:defRPr>
            </a:lvl1pPr>
          </a:lstStyle>
          <a:p>
            <a:pPr lvl="0"/>
            <a:r>
              <a:rPr lang="en-GB"/>
              <a:t>SECTION TITLE HERE</a:t>
            </a:r>
            <a:endParaRPr lang="en-US"/>
          </a:p>
        </p:txBody>
      </p:sp>
    </p:spTree>
    <p:extLst>
      <p:ext uri="{BB962C8B-B14F-4D97-AF65-F5344CB8AC3E}">
        <p14:creationId xmlns:p14="http://schemas.microsoft.com/office/powerpoint/2010/main" val="207247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divider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C4DE6-CF3A-B0DC-190C-E11A147E3934}"/>
              </a:ext>
            </a:extLst>
          </p:cNvPr>
          <p:cNvSpPr/>
          <p:nvPr userDrawn="1"/>
        </p:nvSpPr>
        <p:spPr>
          <a:xfrm>
            <a:off x="0" y="0"/>
            <a:ext cx="12192000" cy="6858000"/>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and white circle with a black center&#10;&#10;AI-generated content may be incorrect.">
            <a:extLst>
              <a:ext uri="{FF2B5EF4-FFF2-40B4-BE49-F238E27FC236}">
                <a16:creationId xmlns:a16="http://schemas.microsoft.com/office/drawing/2014/main" id="{1FC96383-5643-73F1-E454-6436F90AE86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50000" b="50000"/>
          <a:stretch>
            <a:fillRect/>
          </a:stretch>
        </p:blipFill>
        <p:spPr>
          <a:xfrm>
            <a:off x="0" y="2120141"/>
            <a:ext cx="4753069" cy="4737860"/>
          </a:xfrm>
          <a:prstGeom prst="rect">
            <a:avLst/>
          </a:prstGeom>
        </p:spPr>
      </p:pic>
      <p:pic>
        <p:nvPicPr>
          <p:cNvPr id="7" name="Picture 6" descr="A close up of white text&#10;&#10;AI-generated content may be incorrect.">
            <a:extLst>
              <a:ext uri="{FF2B5EF4-FFF2-40B4-BE49-F238E27FC236}">
                <a16:creationId xmlns:a16="http://schemas.microsoft.com/office/drawing/2014/main" id="{AB536DF8-B627-E1CC-E00E-FA6CD3F81AC0}"/>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0269689" y="6106116"/>
            <a:ext cx="1570161" cy="518153"/>
          </a:xfrm>
          <a:prstGeom prst="rect">
            <a:avLst/>
          </a:prstGeom>
        </p:spPr>
      </p:pic>
      <p:sp>
        <p:nvSpPr>
          <p:cNvPr id="2" name="Text Placeholder 9">
            <a:extLst>
              <a:ext uri="{FF2B5EF4-FFF2-40B4-BE49-F238E27FC236}">
                <a16:creationId xmlns:a16="http://schemas.microsoft.com/office/drawing/2014/main" id="{865CDDEE-1B6A-4321-C37C-CFFE65B738BE}"/>
              </a:ext>
            </a:extLst>
          </p:cNvPr>
          <p:cNvSpPr>
            <a:spLocks noGrp="1" noRot="1" noMove="1" noResize="1" noEditPoints="1" noAdjustHandles="1" noChangeArrowheads="1" noChangeShapeType="1"/>
          </p:cNvSpPr>
          <p:nvPr>
            <p:ph type="body" sz="quarter" idx="10" hasCustomPrompt="1"/>
          </p:nvPr>
        </p:nvSpPr>
        <p:spPr>
          <a:xfrm>
            <a:off x="4578698" y="1931193"/>
            <a:ext cx="6826250" cy="2995613"/>
          </a:xfrm>
          <a:prstGeom prst="rect">
            <a:avLst/>
          </a:prstGeom>
        </p:spPr>
        <p:txBody>
          <a:bodyPr/>
          <a:lstStyle>
            <a:lvl1pPr marL="0" indent="0">
              <a:buNone/>
              <a:defRPr sz="4800" b="0">
                <a:solidFill>
                  <a:schemeClr val="bg1"/>
                </a:solidFill>
                <a:latin typeface="Impact" panose="020B0806030902050204" pitchFamily="34" charset="0"/>
                <a:cs typeface="Arial" panose="020B0604020202020204" pitchFamily="34" charset="0"/>
              </a:defRPr>
            </a:lvl1pPr>
          </a:lstStyle>
          <a:p>
            <a:pPr lvl="0"/>
            <a:r>
              <a:rPr lang="en-GB"/>
              <a:t>SECTION TITLE HERE</a:t>
            </a:r>
            <a:endParaRPr lang="en-US"/>
          </a:p>
        </p:txBody>
      </p:sp>
    </p:spTree>
    <p:extLst>
      <p:ext uri="{BB962C8B-B14F-4D97-AF65-F5344CB8AC3E}">
        <p14:creationId xmlns:p14="http://schemas.microsoft.com/office/powerpoint/2010/main" val="26843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2" name="Text Placeholder 10">
            <a:extLst>
              <a:ext uri="{FF2B5EF4-FFF2-40B4-BE49-F238E27FC236}">
                <a16:creationId xmlns:a16="http://schemas.microsoft.com/office/drawing/2014/main" id="{5BF224B0-FC90-2A69-5477-8534CFEB0530}"/>
              </a:ext>
            </a:extLst>
          </p:cNvPr>
          <p:cNvSpPr>
            <a:spLocks noGrp="1" noRot="1" noMove="1" noResize="1" noEditPoints="1" noAdjustHandles="1" noChangeArrowheads="1" noChangeShapeType="1"/>
          </p:cNvSpPr>
          <p:nvPr>
            <p:ph type="body" sz="quarter" idx="10"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AGENDA</a:t>
            </a:r>
            <a:endParaRPr lang="en-US"/>
          </a:p>
        </p:txBody>
      </p:sp>
      <p:sp>
        <p:nvSpPr>
          <p:cNvPr id="15" name="Text Placeholder 13">
            <a:extLst>
              <a:ext uri="{FF2B5EF4-FFF2-40B4-BE49-F238E27FC236}">
                <a16:creationId xmlns:a16="http://schemas.microsoft.com/office/drawing/2014/main" id="{1A7F66F1-05CE-9A1D-CEA2-3901D55A506F}"/>
              </a:ext>
            </a:extLst>
          </p:cNvPr>
          <p:cNvSpPr>
            <a:spLocks noGrp="1" noRot="1" noMove="1" noResize="1" noEditPoints="1" noAdjustHandles="1" noChangeArrowheads="1" noChangeShapeType="1"/>
          </p:cNvSpPr>
          <p:nvPr>
            <p:ph type="body" sz="quarter" idx="11" hasCustomPrompt="1"/>
          </p:nvPr>
        </p:nvSpPr>
        <p:spPr>
          <a:xfrm>
            <a:off x="1077913" y="1900504"/>
            <a:ext cx="9940925" cy="3902075"/>
          </a:xfrm>
          <a:prstGeom prst="rect">
            <a:avLst/>
          </a:prstGeom>
        </p:spPr>
        <p:txBody>
          <a:bodyPr/>
          <a:lstStyle>
            <a:lvl1pPr marL="514350" indent="-514350">
              <a:lnSpc>
                <a:spcPct val="150000"/>
              </a:lnSpc>
              <a:buAutoNum type="arabicPeriod"/>
              <a:defRPr sz="2000" b="0">
                <a:latin typeface="Arial" panose="020B0604020202020204" pitchFamily="34" charset="0"/>
                <a:cs typeface="Arial" panose="020B0604020202020204" pitchFamily="34" charset="0"/>
              </a:defRPr>
            </a:lvl1pPr>
          </a:lstStyle>
          <a:p>
            <a:pPr lvl="0"/>
            <a:r>
              <a:rPr lang="en-GB"/>
              <a:t>Insert agenda items</a:t>
            </a:r>
          </a:p>
          <a:p>
            <a:pPr lvl="0"/>
            <a:r>
              <a:rPr lang="en-GB"/>
              <a:t>…</a:t>
            </a:r>
          </a:p>
          <a:p>
            <a:pPr lvl="0"/>
            <a:r>
              <a:rPr lang="en-GB"/>
              <a:t>…</a:t>
            </a:r>
          </a:p>
          <a:p>
            <a:pPr lvl="0"/>
            <a:r>
              <a:rPr lang="en-GB"/>
              <a:t>…</a:t>
            </a:r>
          </a:p>
          <a:p>
            <a:pPr lvl="0"/>
            <a:r>
              <a:rPr lang="en-GB"/>
              <a:t>…</a:t>
            </a:r>
            <a:endParaRPr lang="en-US"/>
          </a:p>
        </p:txBody>
      </p:sp>
    </p:spTree>
    <p:extLst>
      <p:ext uri="{BB962C8B-B14F-4D97-AF65-F5344CB8AC3E}">
        <p14:creationId xmlns:p14="http://schemas.microsoft.com/office/powerpoint/2010/main" val="1694444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47DB89F0-A948-08F0-59E6-0726D5C00E53}"/>
              </a:ext>
            </a:extLst>
          </p:cNvPr>
          <p:cNvSpPr>
            <a:spLocks noGrp="1" noRot="1" noMove="1" noResize="1" noEditPoints="1" noAdjustHandles="1" noChangeArrowheads="1" noChangeShapeType="1"/>
          </p:cNvSpPr>
          <p:nvPr>
            <p:ph type="pic" sz="quarter" idx="10"/>
          </p:nvPr>
        </p:nvSpPr>
        <p:spPr>
          <a:xfrm>
            <a:off x="1219057" y="1985818"/>
            <a:ext cx="3795712" cy="3611563"/>
          </a:xfrm>
          <a:prstGeom prst="rect">
            <a:avLst/>
          </a:prstGeom>
        </p:spPr>
        <p:txBody>
          <a:bodyPr/>
          <a:lstStyle/>
          <a:p>
            <a:endParaRPr lang="en-US"/>
          </a:p>
        </p:txBody>
      </p:sp>
      <p:sp>
        <p:nvSpPr>
          <p:cNvPr id="10" name="Rectangle 9">
            <a:extLst>
              <a:ext uri="{FF2B5EF4-FFF2-40B4-BE49-F238E27FC236}">
                <a16:creationId xmlns:a16="http://schemas.microsoft.com/office/drawing/2014/main" id="{DB607BD3-F9CF-7155-6F75-5BBA36D0188C}"/>
              </a:ext>
            </a:extLst>
          </p:cNvPr>
          <p:cNvSpPr>
            <a:spLocks noGrp="1" noRot="1" noMove="1" noResize="1" noEditPoints="1" noAdjustHandles="1" noChangeArrowheads="1" noChangeShapeType="1"/>
          </p:cNvSpPr>
          <p:nvPr userDrawn="1"/>
        </p:nvSpPr>
        <p:spPr>
          <a:xfrm>
            <a:off x="11027121" y="-1"/>
            <a:ext cx="1164879" cy="1171575"/>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and white pattern&#10;&#10;AI-generated content may be incorrect.">
            <a:extLst>
              <a:ext uri="{FF2B5EF4-FFF2-40B4-BE49-F238E27FC236}">
                <a16:creationId xmlns:a16="http://schemas.microsoft.com/office/drawing/2014/main" id="{17058ECA-3FE7-843C-4A3F-5F4FE4495988}"/>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789029" y="-1"/>
            <a:ext cx="1250792" cy="1171575"/>
          </a:xfrm>
          <a:prstGeom prst="rect">
            <a:avLst/>
          </a:prstGeom>
        </p:spPr>
      </p:pic>
      <p:sp>
        <p:nvSpPr>
          <p:cNvPr id="15" name="Text Placeholder 13">
            <a:extLst>
              <a:ext uri="{FF2B5EF4-FFF2-40B4-BE49-F238E27FC236}">
                <a16:creationId xmlns:a16="http://schemas.microsoft.com/office/drawing/2014/main" id="{D9770F6B-DEF9-09D3-A920-F6B18F7ED8BA}"/>
              </a:ext>
            </a:extLst>
          </p:cNvPr>
          <p:cNvSpPr>
            <a:spLocks noGrp="1" noRot="1" noMove="1" noResize="1" noEditPoints="1" noAdjustHandles="1" noChangeArrowheads="1" noChangeShapeType="1"/>
          </p:cNvSpPr>
          <p:nvPr>
            <p:ph type="body" sz="quarter" idx="11" hasCustomPrompt="1"/>
          </p:nvPr>
        </p:nvSpPr>
        <p:spPr>
          <a:xfrm>
            <a:off x="5572125" y="2022329"/>
            <a:ext cx="6224588" cy="584200"/>
          </a:xfrm>
          <a:prstGeom prst="rect">
            <a:avLst/>
          </a:prstGeom>
        </p:spPr>
        <p:txBody>
          <a:bodyPr/>
          <a:lstStyle>
            <a:lvl1pPr marL="0" indent="0">
              <a:buNone/>
              <a:defRPr sz="3200">
                <a:latin typeface="Impact" panose="020B0806030902050204" pitchFamily="34" charset="0"/>
              </a:defRPr>
            </a:lvl1pPr>
          </a:lstStyle>
          <a:p>
            <a:pPr lvl="0"/>
            <a:r>
              <a:rPr lang="en-GB"/>
              <a:t>NAME SURNAME</a:t>
            </a:r>
            <a:endParaRPr lang="en-US"/>
          </a:p>
        </p:txBody>
      </p:sp>
      <p:sp>
        <p:nvSpPr>
          <p:cNvPr id="16" name="Text Placeholder 10">
            <a:extLst>
              <a:ext uri="{FF2B5EF4-FFF2-40B4-BE49-F238E27FC236}">
                <a16:creationId xmlns:a16="http://schemas.microsoft.com/office/drawing/2014/main" id="{FB839309-C1A7-631A-B09E-CFA605A3A24B}"/>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SPEAKER</a:t>
            </a:r>
            <a:endParaRPr lang="en-US"/>
          </a:p>
        </p:txBody>
      </p:sp>
      <p:sp>
        <p:nvSpPr>
          <p:cNvPr id="19" name="Text Placeholder 17">
            <a:extLst>
              <a:ext uri="{FF2B5EF4-FFF2-40B4-BE49-F238E27FC236}">
                <a16:creationId xmlns:a16="http://schemas.microsoft.com/office/drawing/2014/main" id="{B6869EC1-DF3F-B475-0CDE-B104A53DA2D4}"/>
              </a:ext>
            </a:extLst>
          </p:cNvPr>
          <p:cNvSpPr>
            <a:spLocks noGrp="1" noRot="1" noMove="1" noResize="1" noEditPoints="1" noAdjustHandles="1" noChangeArrowheads="1" noChangeShapeType="1"/>
          </p:cNvSpPr>
          <p:nvPr>
            <p:ph type="body" sz="quarter" idx="13" hasCustomPrompt="1"/>
          </p:nvPr>
        </p:nvSpPr>
        <p:spPr>
          <a:xfrm>
            <a:off x="5572125" y="2810572"/>
            <a:ext cx="6224588" cy="933450"/>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US"/>
              <a:t>&lt;Role&gt; at Ripple Effect</a:t>
            </a:r>
          </a:p>
        </p:txBody>
      </p:sp>
      <p:sp>
        <p:nvSpPr>
          <p:cNvPr id="20" name="Text Placeholder 17">
            <a:extLst>
              <a:ext uri="{FF2B5EF4-FFF2-40B4-BE49-F238E27FC236}">
                <a16:creationId xmlns:a16="http://schemas.microsoft.com/office/drawing/2014/main" id="{FE5D7F96-2167-AA04-CBD5-9B67368269E2}"/>
              </a:ext>
            </a:extLst>
          </p:cNvPr>
          <p:cNvSpPr>
            <a:spLocks noGrp="1" noRot="1" noMove="1" noResize="1" noEditPoints="1" noAdjustHandles="1" noChangeArrowheads="1" noChangeShapeType="1"/>
          </p:cNvSpPr>
          <p:nvPr>
            <p:ph type="body" sz="quarter" idx="14" hasCustomPrompt="1"/>
          </p:nvPr>
        </p:nvSpPr>
        <p:spPr>
          <a:xfrm>
            <a:off x="5572125" y="3914007"/>
            <a:ext cx="6224588" cy="1683374"/>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a:t>&lt;Short description&gt;</a:t>
            </a:r>
          </a:p>
        </p:txBody>
      </p:sp>
    </p:spTree>
    <p:extLst>
      <p:ext uri="{BB962C8B-B14F-4D97-AF65-F5344CB8AC3E}">
        <p14:creationId xmlns:p14="http://schemas.microsoft.com/office/powerpoint/2010/main" val="318708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o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F8B11DC-29FD-1FC7-345F-4C92FE02E1F0}"/>
              </a:ext>
            </a:extLst>
          </p:cNvPr>
          <p:cNvSpPr>
            <a:spLocks noGrp="1" noRot="1" noMove="1" noResize="1" noEditPoints="1" noAdjustHandles="1" noChangeArrowheads="1" noChangeShapeType="1"/>
          </p:cNvSpPr>
          <p:nvPr userDrawn="1"/>
        </p:nvSpPr>
        <p:spPr>
          <a:xfrm>
            <a:off x="11006689" y="-1"/>
            <a:ext cx="1185312" cy="117157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pattern&#10;&#10;AI-generated content may be incorrect.">
            <a:extLst>
              <a:ext uri="{FF2B5EF4-FFF2-40B4-BE49-F238E27FC236}">
                <a16:creationId xmlns:a16="http://schemas.microsoft.com/office/drawing/2014/main" id="{C2C123EB-15C1-B69D-074D-D9074628005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821377" y="-7387"/>
            <a:ext cx="1185312" cy="1185312"/>
          </a:xfrm>
          <a:prstGeom prst="rect">
            <a:avLst/>
          </a:prstGeom>
        </p:spPr>
      </p:pic>
      <p:sp>
        <p:nvSpPr>
          <p:cNvPr id="9" name="Text Placeholder 10">
            <a:extLst>
              <a:ext uri="{FF2B5EF4-FFF2-40B4-BE49-F238E27FC236}">
                <a16:creationId xmlns:a16="http://schemas.microsoft.com/office/drawing/2014/main" id="{992F65EA-36FF-D7E9-488B-275466FB51A4}"/>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SLIDE TITLE</a:t>
            </a:r>
            <a:endParaRPr lang="en-US"/>
          </a:p>
        </p:txBody>
      </p:sp>
      <p:sp>
        <p:nvSpPr>
          <p:cNvPr id="12" name="Text Placeholder 10">
            <a:extLst>
              <a:ext uri="{FF2B5EF4-FFF2-40B4-BE49-F238E27FC236}">
                <a16:creationId xmlns:a16="http://schemas.microsoft.com/office/drawing/2014/main" id="{16A6186A-2501-8821-9F49-3780C654540A}"/>
              </a:ext>
            </a:extLst>
          </p:cNvPr>
          <p:cNvSpPr>
            <a:spLocks noGrp="1" noRot="1" noMove="1" noResize="1" noEditPoints="1" noAdjustHandles="1" noChangeArrowheads="1" noChangeShapeType="1"/>
          </p:cNvSpPr>
          <p:nvPr>
            <p:ph type="body" sz="quarter" idx="13" hasCustomPrompt="1"/>
          </p:nvPr>
        </p:nvSpPr>
        <p:spPr>
          <a:xfrm>
            <a:off x="1167364" y="1672126"/>
            <a:ext cx="9858375" cy="1403350"/>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paragraph here)</a:t>
            </a:r>
            <a:endParaRPr lang="en-US"/>
          </a:p>
        </p:txBody>
      </p:sp>
      <p:sp>
        <p:nvSpPr>
          <p:cNvPr id="15" name="Text Placeholder 13">
            <a:extLst>
              <a:ext uri="{FF2B5EF4-FFF2-40B4-BE49-F238E27FC236}">
                <a16:creationId xmlns:a16="http://schemas.microsoft.com/office/drawing/2014/main" id="{D1EAE053-E364-5A6C-30F5-4C500C2D99FD}"/>
              </a:ext>
            </a:extLst>
          </p:cNvPr>
          <p:cNvSpPr>
            <a:spLocks noGrp="1" noRot="1" noMove="1" noResize="1" noEditPoints="1" noAdjustHandles="1" noChangeArrowheads="1" noChangeShapeType="1"/>
          </p:cNvSpPr>
          <p:nvPr>
            <p:ph type="body" sz="quarter" idx="14" hasCustomPrompt="1"/>
          </p:nvPr>
        </p:nvSpPr>
        <p:spPr>
          <a:xfrm>
            <a:off x="1166260" y="3315801"/>
            <a:ext cx="9858375" cy="2533650"/>
          </a:xfrm>
          <a:prstGeom prst="rect">
            <a:avLst/>
          </a:prstGeom>
        </p:spPr>
        <p:txBody>
          <a:bodyPr/>
          <a:lstStyle>
            <a:lvl1pPr>
              <a:defRPr sz="1800">
                <a:latin typeface="Arial" panose="020B0604020202020204" pitchFamily="34" charset="0"/>
                <a:cs typeface="Arial" panose="020B0604020202020204" pitchFamily="34" charset="0"/>
              </a:defRPr>
            </a:lvl1pPr>
          </a:lstStyle>
          <a:p>
            <a:pPr lvl="0"/>
            <a:r>
              <a:rPr lang="en-US"/>
              <a:t>(Concise bullet points here)</a:t>
            </a:r>
          </a:p>
        </p:txBody>
      </p:sp>
    </p:spTree>
    <p:extLst>
      <p:ext uri="{BB962C8B-B14F-4D97-AF65-F5344CB8AC3E}">
        <p14:creationId xmlns:p14="http://schemas.microsoft.com/office/powerpoint/2010/main" val="4067979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2CC4C9B-EBAB-6499-3B4D-37598E02538A}"/>
              </a:ext>
            </a:extLst>
          </p:cNvPr>
          <p:cNvSpPr>
            <a:spLocks noGrp="1" noRot="1" noMove="1" noResize="1" noEditPoints="1" noAdjustHandles="1" noChangeArrowheads="1" noChangeShapeType="1"/>
          </p:cNvSpPr>
          <p:nvPr>
            <p:ph type="pic" sz="quarter" idx="10"/>
          </p:nvPr>
        </p:nvSpPr>
        <p:spPr>
          <a:xfrm>
            <a:off x="6096000" y="1167898"/>
            <a:ext cx="6096000" cy="4704488"/>
          </a:xfrm>
          <a:prstGeom prst="rect">
            <a:avLst/>
          </a:prstGeom>
        </p:spPr>
        <p:txBody>
          <a:bodyPr/>
          <a:lstStyle/>
          <a:p>
            <a:endParaRPr lang="en-US"/>
          </a:p>
        </p:txBody>
      </p:sp>
      <p:sp>
        <p:nvSpPr>
          <p:cNvPr id="8" name="Rectangle 7">
            <a:extLst>
              <a:ext uri="{FF2B5EF4-FFF2-40B4-BE49-F238E27FC236}">
                <a16:creationId xmlns:a16="http://schemas.microsoft.com/office/drawing/2014/main" id="{82EF5DEE-54E8-792E-9990-D06825697E4E}"/>
              </a:ext>
            </a:extLst>
          </p:cNvPr>
          <p:cNvSpPr>
            <a:spLocks/>
          </p:cNvSpPr>
          <p:nvPr userDrawn="1"/>
        </p:nvSpPr>
        <p:spPr>
          <a:xfrm>
            <a:off x="6109392" y="5875002"/>
            <a:ext cx="6082608" cy="982998"/>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white text&#10;&#10;AI-generated content may be incorrect.">
            <a:extLst>
              <a:ext uri="{FF2B5EF4-FFF2-40B4-BE49-F238E27FC236}">
                <a16:creationId xmlns:a16="http://schemas.microsoft.com/office/drawing/2014/main" id="{1BF781A8-0277-B26E-883F-CE99678F5AC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10269689" y="6106116"/>
            <a:ext cx="1570161" cy="518153"/>
          </a:xfrm>
          <a:prstGeom prst="rect">
            <a:avLst/>
          </a:prstGeom>
        </p:spPr>
      </p:pic>
      <p:sp>
        <p:nvSpPr>
          <p:cNvPr id="11" name="Rectangle 10">
            <a:extLst>
              <a:ext uri="{FF2B5EF4-FFF2-40B4-BE49-F238E27FC236}">
                <a16:creationId xmlns:a16="http://schemas.microsoft.com/office/drawing/2014/main" id="{BD9DADB4-3842-5576-5C52-052B98C764A7}"/>
              </a:ext>
            </a:extLst>
          </p:cNvPr>
          <p:cNvSpPr>
            <a:spLocks noGrp="1" noRot="1" noMove="1" noResize="1" noEditPoints="1" noAdjustHandles="1" noChangeArrowheads="1" noChangeShapeType="1"/>
          </p:cNvSpPr>
          <p:nvPr userDrawn="1"/>
        </p:nvSpPr>
        <p:spPr>
          <a:xfrm>
            <a:off x="11008071" y="-1"/>
            <a:ext cx="1183929" cy="1167897"/>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and white pattern&#10;&#10;AI-generated content may be incorrect.">
            <a:extLst>
              <a:ext uri="{FF2B5EF4-FFF2-40B4-BE49-F238E27FC236}">
                <a16:creationId xmlns:a16="http://schemas.microsoft.com/office/drawing/2014/main" id="{AB9330B0-EFDC-B394-EB3D-84C256AC29BD}"/>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841147" y="0"/>
            <a:ext cx="1166924" cy="1167897"/>
          </a:xfrm>
          <a:prstGeom prst="rect">
            <a:avLst/>
          </a:prstGeom>
        </p:spPr>
      </p:pic>
      <p:sp>
        <p:nvSpPr>
          <p:cNvPr id="14" name="Text Placeholder 10">
            <a:extLst>
              <a:ext uri="{FF2B5EF4-FFF2-40B4-BE49-F238E27FC236}">
                <a16:creationId xmlns:a16="http://schemas.microsoft.com/office/drawing/2014/main" id="{C0155E8B-A3A0-699A-353E-7D8E8410F1F4}"/>
              </a:ext>
            </a:extLst>
          </p:cNvPr>
          <p:cNvSpPr>
            <a:spLocks noGrp="1" noRot="1" noMove="1" noResize="1" noEditPoints="1" noAdjustHandles="1" noChangeArrowheads="1" noChangeShapeType="1"/>
          </p:cNvSpPr>
          <p:nvPr>
            <p:ph type="body" sz="quarter" idx="12" hasCustomPrompt="1"/>
          </p:nvPr>
        </p:nvSpPr>
        <p:spPr>
          <a:xfrm>
            <a:off x="425450" y="247524"/>
            <a:ext cx="9207500" cy="831850"/>
          </a:xfrm>
          <a:prstGeom prst="rect">
            <a:avLst/>
          </a:prstGeom>
        </p:spPr>
        <p:txBody>
          <a:bodyPr/>
          <a:lstStyle>
            <a:lvl1pPr marL="0" indent="0">
              <a:buNone/>
              <a:defRPr sz="4800">
                <a:solidFill>
                  <a:schemeClr val="bg1"/>
                </a:solidFill>
                <a:latin typeface="Impact" panose="020B0806030902050204" pitchFamily="34" charset="0"/>
              </a:defRPr>
            </a:lvl1pPr>
          </a:lstStyle>
          <a:p>
            <a:pPr lvl="0"/>
            <a:r>
              <a:rPr lang="en-GB"/>
              <a:t>SLIDE TITLE</a:t>
            </a:r>
            <a:endParaRPr lang="en-US"/>
          </a:p>
        </p:txBody>
      </p:sp>
      <p:sp>
        <p:nvSpPr>
          <p:cNvPr id="16" name="Text Placeholder 10">
            <a:extLst>
              <a:ext uri="{FF2B5EF4-FFF2-40B4-BE49-F238E27FC236}">
                <a16:creationId xmlns:a16="http://schemas.microsoft.com/office/drawing/2014/main" id="{E9B3BBA7-AD2F-0344-A023-BF79903C36C3}"/>
              </a:ext>
            </a:extLst>
          </p:cNvPr>
          <p:cNvSpPr>
            <a:spLocks noGrp="1" noRot="1" noMove="1" noResize="1" noEditPoints="1" noAdjustHandles="1" noChangeArrowheads="1" noChangeShapeType="1"/>
          </p:cNvSpPr>
          <p:nvPr>
            <p:ph type="body" sz="quarter" idx="13" hasCustomPrompt="1"/>
          </p:nvPr>
        </p:nvSpPr>
        <p:spPr>
          <a:xfrm>
            <a:off x="520702" y="1666013"/>
            <a:ext cx="5321300" cy="1741045"/>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en-GB"/>
              <a:t>(Short paragraph here)</a:t>
            </a:r>
            <a:endParaRPr lang="en-US"/>
          </a:p>
        </p:txBody>
      </p:sp>
      <p:sp>
        <p:nvSpPr>
          <p:cNvPr id="17" name="Text Placeholder 13">
            <a:extLst>
              <a:ext uri="{FF2B5EF4-FFF2-40B4-BE49-F238E27FC236}">
                <a16:creationId xmlns:a16="http://schemas.microsoft.com/office/drawing/2014/main" id="{D7B9413E-408D-E6F8-C3AA-027636E7AE29}"/>
              </a:ext>
            </a:extLst>
          </p:cNvPr>
          <p:cNvSpPr>
            <a:spLocks noGrp="1" noRot="1" noMove="1" noResize="1" noEditPoints="1" noAdjustHandles="1" noChangeArrowheads="1" noChangeShapeType="1"/>
          </p:cNvSpPr>
          <p:nvPr>
            <p:ph type="body" sz="quarter" idx="14" hasCustomPrompt="1"/>
          </p:nvPr>
        </p:nvSpPr>
        <p:spPr>
          <a:xfrm>
            <a:off x="520703" y="3520142"/>
            <a:ext cx="5321300" cy="3090334"/>
          </a:xfrm>
          <a:prstGeom prst="rect">
            <a:avLst/>
          </a:prstGeom>
        </p:spPr>
        <p:txBody>
          <a:bodyPr/>
          <a:lstStyle>
            <a:lvl1pPr>
              <a:defRPr sz="1800">
                <a:latin typeface="Arial" panose="020B0604020202020204" pitchFamily="34" charset="0"/>
                <a:cs typeface="Arial" panose="020B0604020202020204" pitchFamily="34" charset="0"/>
              </a:defRPr>
            </a:lvl1pPr>
          </a:lstStyle>
          <a:p>
            <a:pPr lvl="0"/>
            <a:r>
              <a:rPr lang="en-US"/>
              <a:t>(Concise bullet points here)</a:t>
            </a:r>
          </a:p>
        </p:txBody>
      </p:sp>
      <p:sp>
        <p:nvSpPr>
          <p:cNvPr id="18" name="Text Placeholder 6">
            <a:extLst>
              <a:ext uri="{FF2B5EF4-FFF2-40B4-BE49-F238E27FC236}">
                <a16:creationId xmlns:a16="http://schemas.microsoft.com/office/drawing/2014/main" id="{9054283B-02F4-801B-DC73-C8AE4C0D31CB}"/>
              </a:ext>
            </a:extLst>
          </p:cNvPr>
          <p:cNvSpPr>
            <a:spLocks noGrp="1" noRot="1" noMove="1" noResize="1" noEditPoints="1" noAdjustHandles="1" noChangeArrowheads="1" noChangeShapeType="1"/>
          </p:cNvSpPr>
          <p:nvPr>
            <p:ph type="body" sz="quarter" idx="15" hasCustomPrompt="1"/>
          </p:nvPr>
        </p:nvSpPr>
        <p:spPr>
          <a:xfrm>
            <a:off x="6260739" y="6039265"/>
            <a:ext cx="3879142" cy="687459"/>
          </a:xfrm>
          <a:prstGeom prst="rect">
            <a:avLst/>
          </a:prstGeom>
        </p:spPr>
        <p:txBody>
          <a:bodyPr/>
          <a:lstStyle>
            <a:lvl1pPr marL="0" indent="0">
              <a:buNone/>
              <a:defRPr sz="1600">
                <a:solidFill>
                  <a:schemeClr val="bg1"/>
                </a:solidFill>
                <a:latin typeface="Arial" panose="020B0604020202020204" pitchFamily="34" charset="0"/>
                <a:cs typeface="Arial" panose="020B0604020202020204" pitchFamily="34" charset="0"/>
              </a:defRPr>
            </a:lvl1pPr>
          </a:lstStyle>
          <a:p>
            <a:pPr lvl="0"/>
            <a:r>
              <a:rPr lang="en-GB"/>
              <a:t>Insert photo caption here</a:t>
            </a:r>
            <a:endParaRPr lang="en-US"/>
          </a:p>
        </p:txBody>
      </p:sp>
    </p:spTree>
    <p:extLst>
      <p:ext uri="{BB962C8B-B14F-4D97-AF65-F5344CB8AC3E}">
        <p14:creationId xmlns:p14="http://schemas.microsoft.com/office/powerpoint/2010/main" val="2935753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urple and white rectangle&#10;&#10;AI-generated content may be incorrect.">
            <a:extLst>
              <a:ext uri="{FF2B5EF4-FFF2-40B4-BE49-F238E27FC236}">
                <a16:creationId xmlns:a16="http://schemas.microsoft.com/office/drawing/2014/main" id="{9CD935AB-7EAD-5DA1-9029-FCD6B87BA761}"/>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black background with a black square&#10;&#10;AI-generated content may be incorrect.">
            <a:extLst>
              <a:ext uri="{FF2B5EF4-FFF2-40B4-BE49-F238E27FC236}">
                <a16:creationId xmlns:a16="http://schemas.microsoft.com/office/drawing/2014/main" id="{0A5337DC-061E-B90D-F9A4-00C04883BF50}"/>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0358588" y="6065144"/>
            <a:ext cx="1617511" cy="533779"/>
          </a:xfrm>
          <a:prstGeom prst="rect">
            <a:avLst/>
          </a:prstGeom>
        </p:spPr>
      </p:pic>
    </p:spTree>
    <p:extLst>
      <p:ext uri="{BB962C8B-B14F-4D97-AF65-F5344CB8AC3E}">
        <p14:creationId xmlns:p14="http://schemas.microsoft.com/office/powerpoint/2010/main" val="1905637578"/>
      </p:ext>
    </p:extLst>
  </p:cSld>
  <p:clrMap bg1="lt1" tx1="dk1" bg2="lt2" tx2="dk2" accent1="accent1" accent2="accent2" accent3="accent3" accent4="accent4" accent5="accent5" accent6="accent6" hlink="hlink" folHlink="folHlink"/>
  <p:sldLayoutIdLst>
    <p:sldLayoutId id="2147483684" r:id="rId1"/>
    <p:sldLayoutId id="2147483693" r:id="rId2"/>
    <p:sldLayoutId id="2147483694" r:id="rId3"/>
    <p:sldLayoutId id="2147483695" r:id="rId4"/>
    <p:sldLayoutId id="2147483696"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7" r:id="rId24"/>
    <p:sldLayoutId id="2147483698" r:id="rId25"/>
    <p:sldLayoutId id="2147483699"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5.xml"/><Relationship Id="rId4" Type="http://schemas.openxmlformats.org/officeDocument/2006/relationships/image" Target="../media/image49.sv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7.png"/><Relationship Id="rId1" Type="http://schemas.openxmlformats.org/officeDocument/2006/relationships/slideLayout" Target="../slideLayouts/slideLayout25.xml"/><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7.png"/><Relationship Id="rId1" Type="http://schemas.openxmlformats.org/officeDocument/2006/relationships/slideLayout" Target="../slideLayouts/slideLayout25.xml"/><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7.jpeg"/></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image" Target="cid:c4c2decf-51cc-4b5d-b6f8-0cf1dacfe928@eurprd09.prod.outlook.com" TargetMode="External"/><Relationship Id="rId5" Type="http://schemas.openxmlformats.org/officeDocument/2006/relationships/image" Target="../media/image72.jpeg"/><Relationship Id="rId4" Type="http://schemas.openxmlformats.org/officeDocument/2006/relationships/image" Target="../media/image7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B4D835AC-78CA-F780-D391-461FE945211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468" r="21468"/>
          <a:stretch>
            <a:fillRect/>
          </a:stretch>
        </p:blipFill>
        <p:spPr>
          <a:xfrm>
            <a:off x="5219700" y="0"/>
            <a:ext cx="6972300" cy="6872401"/>
          </a:xfrm>
          <a:prstGeom prst="rect">
            <a:avLst/>
          </a:prstGeom>
        </p:spPr>
      </p:pic>
      <p:sp>
        <p:nvSpPr>
          <p:cNvPr id="2" name="Text Placeholder 3">
            <a:extLst>
              <a:ext uri="{FF2B5EF4-FFF2-40B4-BE49-F238E27FC236}">
                <a16:creationId xmlns:a16="http://schemas.microsoft.com/office/drawing/2014/main" id="{8869EB92-DC60-DDEE-FBE6-3D0EC5C90D1A}"/>
              </a:ext>
            </a:extLst>
          </p:cNvPr>
          <p:cNvSpPr txBox="1">
            <a:spLocks/>
          </p:cNvSpPr>
          <p:nvPr/>
        </p:nvSpPr>
        <p:spPr>
          <a:xfrm>
            <a:off x="721870" y="1855370"/>
            <a:ext cx="4243322" cy="1741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None/>
            </a:pPr>
            <a:r>
              <a:rPr lang="en-GB" b="1">
                <a:solidFill>
                  <a:schemeClr val="bg1"/>
                </a:solidFill>
                <a:latin typeface="Teko" panose="02000000000000000000" pitchFamily="2" charset="0"/>
                <a:cs typeface="Teko" panose="02000000000000000000" pitchFamily="2" charset="0"/>
              </a:rPr>
              <a:t>Welcome to our </a:t>
            </a:r>
          </a:p>
          <a:p>
            <a:pPr marL="0" indent="0">
              <a:lnSpc>
                <a:spcPct val="200000"/>
              </a:lnSpc>
              <a:buNone/>
            </a:pPr>
            <a:r>
              <a:rPr lang="en-GB" b="1">
                <a:solidFill>
                  <a:schemeClr val="bg1"/>
                </a:solidFill>
                <a:latin typeface="Teko" panose="02000000000000000000" pitchFamily="2" charset="0"/>
                <a:cs typeface="Teko" panose="02000000000000000000" pitchFamily="2" charset="0"/>
              </a:rPr>
              <a:t>Ambassador workshop </a:t>
            </a:r>
          </a:p>
          <a:p>
            <a:pPr marL="0" indent="0">
              <a:lnSpc>
                <a:spcPct val="200000"/>
              </a:lnSpc>
              <a:buNone/>
            </a:pPr>
            <a:r>
              <a:rPr lang="en-GB" b="1">
                <a:solidFill>
                  <a:schemeClr val="bg1"/>
                </a:solidFill>
                <a:latin typeface="Teko" panose="02000000000000000000" pitchFamily="2" charset="0"/>
                <a:cs typeface="Teko" panose="02000000000000000000" pitchFamily="2" charset="0"/>
              </a:rPr>
              <a:t>April 2026! </a:t>
            </a:r>
          </a:p>
        </p:txBody>
      </p:sp>
    </p:spTree>
    <p:extLst>
      <p:ext uri="{BB962C8B-B14F-4D97-AF65-F5344CB8AC3E}">
        <p14:creationId xmlns:p14="http://schemas.microsoft.com/office/powerpoint/2010/main" val="56682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A0229F-4F9F-CD33-0D9A-91FEDF7F0579}"/>
              </a:ext>
            </a:extLst>
          </p:cNvPr>
          <p:cNvSpPr>
            <a:spLocks noGrp="1"/>
          </p:cNvSpPr>
          <p:nvPr>
            <p:ph type="body" sz="quarter" idx="10"/>
          </p:nvPr>
        </p:nvSpPr>
        <p:spPr/>
        <p:txBody>
          <a:bodyPr lIns="91440" tIns="45720" rIns="91440" bIns="45720" anchor="t"/>
          <a:lstStyle/>
          <a:p>
            <a:r>
              <a:rPr lang="en-GB">
                <a:latin typeface="Impact"/>
              </a:rPr>
              <a:t>General updates</a:t>
            </a:r>
            <a:endParaRPr lang="en-GB"/>
          </a:p>
        </p:txBody>
      </p:sp>
      <p:sp>
        <p:nvSpPr>
          <p:cNvPr id="3" name="Text Placeholder 2">
            <a:extLst>
              <a:ext uri="{FF2B5EF4-FFF2-40B4-BE49-F238E27FC236}">
                <a16:creationId xmlns:a16="http://schemas.microsoft.com/office/drawing/2014/main" id="{5684F24E-61D0-D615-4B51-39E970995A01}"/>
              </a:ext>
            </a:extLst>
          </p:cNvPr>
          <p:cNvSpPr>
            <a:spLocks noGrp="1"/>
          </p:cNvSpPr>
          <p:nvPr>
            <p:ph type="body" sz="quarter" idx="11"/>
          </p:nvPr>
        </p:nvSpPr>
        <p:spPr>
          <a:xfrm>
            <a:off x="419822" y="1473322"/>
            <a:ext cx="11464925" cy="3902075"/>
          </a:xfrm>
        </p:spPr>
        <p:txBody>
          <a:bodyPr lIns="91440" tIns="45720" rIns="91440" bIns="45720" anchor="t"/>
          <a:lstStyle/>
          <a:p>
            <a:pPr marL="0" indent="0">
              <a:buNone/>
            </a:pPr>
            <a:r>
              <a:rPr lang="en-GB" b="1">
                <a:latin typeface="Roboto"/>
                <a:ea typeface="Roboto"/>
                <a:cs typeface="Roboto"/>
              </a:rPr>
              <a:t>4. Purchasing screens/ projectors</a:t>
            </a:r>
            <a:r>
              <a:rPr lang="en-GB">
                <a:latin typeface="Roboto"/>
                <a:ea typeface="Roboto"/>
                <a:cs typeface="Roboto"/>
              </a:rPr>
              <a:t>- we are happy to cover the costs of purchasing screens/ projectors to support you with your talks/ events. If this is something you need, please speak to Ann. </a:t>
            </a:r>
            <a:endParaRPr lang="en-US">
              <a:latin typeface="Roboto"/>
              <a:ea typeface="Roboto"/>
              <a:cs typeface="Roboto"/>
            </a:endParaRPr>
          </a:p>
          <a:p>
            <a:pPr marL="0" indent="0">
              <a:buNone/>
            </a:pPr>
            <a:r>
              <a:rPr lang="en-GB">
                <a:latin typeface="Roboto"/>
                <a:ea typeface="Roboto"/>
                <a:cs typeface="Roboto"/>
              </a:rPr>
              <a:t>If you have already purchased items, please let Ann know and we will reimburse the costs. </a:t>
            </a:r>
          </a:p>
          <a:p>
            <a:pPr marL="0" indent="0">
              <a:buNone/>
            </a:pPr>
            <a:endParaRPr lang="en-GB">
              <a:latin typeface="Roboto"/>
              <a:ea typeface="Roboto"/>
              <a:cs typeface="Roboto"/>
            </a:endParaRPr>
          </a:p>
          <a:p>
            <a:pPr marL="0" indent="0">
              <a:buNone/>
            </a:pPr>
            <a:r>
              <a:rPr lang="en-GB" b="1">
                <a:latin typeface="Roboto"/>
                <a:ea typeface="Roboto"/>
                <a:cs typeface="Roboto"/>
              </a:rPr>
              <a:t>5.</a:t>
            </a:r>
            <a:r>
              <a:rPr lang="en-GB">
                <a:latin typeface="Roboto"/>
                <a:ea typeface="Roboto"/>
                <a:cs typeface="Roboto"/>
              </a:rPr>
              <a:t> </a:t>
            </a:r>
            <a:r>
              <a:rPr lang="en-GB" b="1">
                <a:latin typeface="Roboto"/>
                <a:ea typeface="Roboto"/>
                <a:cs typeface="Roboto"/>
              </a:rPr>
              <a:t>Using branded templates</a:t>
            </a:r>
            <a:r>
              <a:rPr lang="en-GB">
                <a:latin typeface="Roboto"/>
                <a:ea typeface="Roboto"/>
                <a:cs typeface="Roboto"/>
              </a:rPr>
              <a:t>- please use the branded templates provided when presenting talks. Our brand provides our identity and helps people to remember who we are. We need to use our branding correctly and consistently across all our engagements with the public and supporters. Thank you.  </a:t>
            </a:r>
          </a:p>
        </p:txBody>
      </p:sp>
    </p:spTree>
    <p:extLst>
      <p:ext uri="{BB962C8B-B14F-4D97-AF65-F5344CB8AC3E}">
        <p14:creationId xmlns:p14="http://schemas.microsoft.com/office/powerpoint/2010/main" val="2426348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D73C4F-EE23-9BE8-7D67-1E6B619C750D}"/>
              </a:ext>
            </a:extLst>
          </p:cNvPr>
          <p:cNvSpPr>
            <a:spLocks noGrp="1"/>
          </p:cNvSpPr>
          <p:nvPr>
            <p:ph type="body" sz="quarter" idx="10"/>
          </p:nvPr>
        </p:nvSpPr>
        <p:spPr/>
        <p:txBody>
          <a:bodyPr lIns="91440" tIns="45720" rIns="91440" bIns="45720" anchor="t"/>
          <a:lstStyle/>
          <a:p>
            <a:r>
              <a:rPr lang="en-GB">
                <a:latin typeface="Impact"/>
              </a:rPr>
              <a:t>September workshop </a:t>
            </a:r>
            <a:endParaRPr lang="en-GB"/>
          </a:p>
        </p:txBody>
      </p:sp>
      <p:sp>
        <p:nvSpPr>
          <p:cNvPr id="3" name="Text Placeholder 2">
            <a:extLst>
              <a:ext uri="{FF2B5EF4-FFF2-40B4-BE49-F238E27FC236}">
                <a16:creationId xmlns:a16="http://schemas.microsoft.com/office/drawing/2014/main" id="{544211D8-8598-2A94-D939-EBD9A7B4BC2D}"/>
              </a:ext>
            </a:extLst>
          </p:cNvPr>
          <p:cNvSpPr>
            <a:spLocks noGrp="1"/>
          </p:cNvSpPr>
          <p:nvPr>
            <p:ph type="body" sz="quarter" idx="11"/>
          </p:nvPr>
        </p:nvSpPr>
        <p:spPr>
          <a:xfrm>
            <a:off x="424770" y="1475961"/>
            <a:ext cx="9940925" cy="3902075"/>
          </a:xfrm>
        </p:spPr>
        <p:txBody>
          <a:bodyPr lIns="91440" tIns="45720" rIns="91440" bIns="45720" anchor="t"/>
          <a:lstStyle/>
          <a:p>
            <a:r>
              <a:rPr lang="en-GB">
                <a:latin typeface="Arial"/>
                <a:cs typeface="Arial"/>
              </a:rPr>
              <a:t>Ambassador strategy- </a:t>
            </a:r>
            <a:r>
              <a:rPr lang="en-GB" i="1">
                <a:latin typeface="Arial"/>
                <a:cs typeface="Arial"/>
              </a:rPr>
              <a:t>how can we grow together  </a:t>
            </a:r>
          </a:p>
          <a:p>
            <a:r>
              <a:rPr lang="en-GB">
                <a:latin typeface="Arial"/>
                <a:cs typeface="Arial"/>
              </a:rPr>
              <a:t>Schools programme- </a:t>
            </a:r>
            <a:r>
              <a:rPr lang="en-GB" i="1">
                <a:latin typeface="Arial"/>
                <a:cs typeface="Arial"/>
              </a:rPr>
              <a:t>how can we engage schools with Ripple Effect</a:t>
            </a:r>
            <a:r>
              <a:rPr lang="en-GB">
                <a:latin typeface="Arial"/>
                <a:cs typeface="Arial"/>
              </a:rPr>
              <a:t> </a:t>
            </a:r>
          </a:p>
          <a:p>
            <a:r>
              <a:rPr lang="en-GB">
                <a:latin typeface="Arial"/>
                <a:cs typeface="Arial"/>
              </a:rPr>
              <a:t>Compliance and safeguarding-</a:t>
            </a:r>
            <a:r>
              <a:rPr lang="en-GB" i="1">
                <a:latin typeface="Arial"/>
                <a:cs typeface="Arial"/>
              </a:rPr>
              <a:t> will keep it as light as possible!</a:t>
            </a:r>
            <a:endParaRPr lang="en-GB" i="1"/>
          </a:p>
          <a:p>
            <a:r>
              <a:rPr lang="en-GB">
                <a:latin typeface="Arial"/>
                <a:cs typeface="Arial"/>
              </a:rPr>
              <a:t>Reporting – </a:t>
            </a:r>
            <a:r>
              <a:rPr lang="en-GB" i="1">
                <a:latin typeface="Arial"/>
                <a:cs typeface="Arial"/>
              </a:rPr>
              <a:t>how we show our amazing Ambassador work</a:t>
            </a:r>
          </a:p>
          <a:p>
            <a:endParaRPr lang="en-GB" sz="1100" i="1">
              <a:latin typeface="Arial"/>
              <a:cs typeface="Arial"/>
            </a:endParaRPr>
          </a:p>
          <a:p>
            <a:pPr marL="0" indent="0">
              <a:buNone/>
            </a:pPr>
            <a:r>
              <a:rPr lang="en-GB">
                <a:solidFill>
                  <a:srgbClr val="FF0000"/>
                </a:solidFill>
                <a:latin typeface="Arial"/>
                <a:cs typeface="Arial"/>
              </a:rPr>
              <a:t>Please attend the workshop if you can- the workshop will be online </a:t>
            </a:r>
          </a:p>
        </p:txBody>
      </p:sp>
      <p:pic>
        <p:nvPicPr>
          <p:cNvPr id="4" name="Picture 3" descr="A screenshot of a computer&#10;&#10;AI-generated content may be incorrect.">
            <a:extLst>
              <a:ext uri="{FF2B5EF4-FFF2-40B4-BE49-F238E27FC236}">
                <a16:creationId xmlns:a16="http://schemas.microsoft.com/office/drawing/2014/main" id="{14128D2E-6DE8-13DB-2610-B16B294CDCE8}"/>
              </a:ext>
            </a:extLst>
          </p:cNvPr>
          <p:cNvPicPr>
            <a:picLocks noChangeAspect="1"/>
          </p:cNvPicPr>
          <p:nvPr/>
        </p:nvPicPr>
        <p:blipFill>
          <a:blip r:embed="rId2"/>
          <a:srcRect l="2500" t="141814" r="-2500" b="-91746"/>
          <a:stretch>
            <a:fillRect/>
          </a:stretch>
        </p:blipFill>
        <p:spPr>
          <a:xfrm>
            <a:off x="0" y="6867330"/>
            <a:ext cx="12192000" cy="3424343"/>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3C2C39B1-0E6A-F136-2363-CB606810A47F}"/>
              </a:ext>
            </a:extLst>
          </p:cNvPr>
          <p:cNvPicPr>
            <a:picLocks noChangeAspect="1"/>
          </p:cNvPicPr>
          <p:nvPr/>
        </p:nvPicPr>
        <p:blipFill>
          <a:blip r:embed="rId2"/>
          <a:srcRect l="27232" t="49991" r="55748" b="20052"/>
          <a:stretch>
            <a:fillRect/>
          </a:stretch>
        </p:blipFill>
        <p:spPr>
          <a:xfrm>
            <a:off x="10112829" y="1196796"/>
            <a:ext cx="2075091" cy="2054486"/>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BC0C8576-0499-D84F-A866-35172AD23557}"/>
              </a:ext>
            </a:extLst>
          </p:cNvPr>
          <p:cNvPicPr>
            <a:picLocks noChangeAspect="1"/>
          </p:cNvPicPr>
          <p:nvPr/>
        </p:nvPicPr>
        <p:blipFill>
          <a:blip r:embed="rId3"/>
          <a:srcRect l="27500" t="49991" r="55776" b="19888"/>
          <a:stretch>
            <a:fillRect/>
          </a:stretch>
        </p:blipFill>
        <p:spPr>
          <a:xfrm>
            <a:off x="10156371" y="3254829"/>
            <a:ext cx="2039039" cy="2065719"/>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30025B21-10D1-F327-CCB6-54056FF997C3}"/>
              </a:ext>
            </a:extLst>
          </p:cNvPr>
          <p:cNvPicPr>
            <a:picLocks noChangeAspect="1"/>
          </p:cNvPicPr>
          <p:nvPr/>
        </p:nvPicPr>
        <p:blipFill>
          <a:blip r:embed="rId4"/>
          <a:srcRect t="27937" r="70536" b="19501"/>
          <a:stretch>
            <a:fillRect/>
          </a:stretch>
        </p:blipFill>
        <p:spPr>
          <a:xfrm>
            <a:off x="1828800" y="5040085"/>
            <a:ext cx="1839689" cy="1819486"/>
          </a:xfrm>
          <a:prstGeom prst="rect">
            <a:avLst/>
          </a:prstGeom>
        </p:spPr>
      </p:pic>
      <p:pic>
        <p:nvPicPr>
          <p:cNvPr id="8" name="Picture 7" descr="A person standing in a field of cabbages&#10;&#10;AI-generated content may be incorrect.">
            <a:extLst>
              <a:ext uri="{FF2B5EF4-FFF2-40B4-BE49-F238E27FC236}">
                <a16:creationId xmlns:a16="http://schemas.microsoft.com/office/drawing/2014/main" id="{A3AC43CF-08F6-0948-6C4F-3C7D943C1D18}"/>
              </a:ext>
            </a:extLst>
          </p:cNvPr>
          <p:cNvPicPr>
            <a:picLocks noChangeAspect="1"/>
          </p:cNvPicPr>
          <p:nvPr/>
        </p:nvPicPr>
        <p:blipFill>
          <a:blip r:embed="rId5"/>
          <a:srcRect l="36875" t="34762" r="37589" b="19886"/>
          <a:stretch>
            <a:fillRect/>
          </a:stretch>
        </p:blipFill>
        <p:spPr>
          <a:xfrm>
            <a:off x="0" y="5040085"/>
            <a:ext cx="1850583" cy="1814828"/>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B8C3EB68-1B37-3B63-D544-A7632147CC46}"/>
              </a:ext>
            </a:extLst>
          </p:cNvPr>
          <p:cNvPicPr>
            <a:picLocks noChangeAspect="1"/>
          </p:cNvPicPr>
          <p:nvPr/>
        </p:nvPicPr>
        <p:blipFill>
          <a:blip r:embed="rId6"/>
          <a:srcRect l="149196" t="57301" r="-54554" b="31475"/>
          <a:stretch>
            <a:fillRect/>
          </a:stretch>
        </p:blipFill>
        <p:spPr>
          <a:xfrm>
            <a:off x="18200914" y="3940628"/>
            <a:ext cx="653186" cy="769681"/>
          </a:xfrm>
          <a:prstGeom prst="rect">
            <a:avLst/>
          </a:prstGeom>
        </p:spPr>
      </p:pic>
      <p:sp>
        <p:nvSpPr>
          <p:cNvPr id="11" name="TextBox 10">
            <a:extLst>
              <a:ext uri="{FF2B5EF4-FFF2-40B4-BE49-F238E27FC236}">
                <a16:creationId xmlns:a16="http://schemas.microsoft.com/office/drawing/2014/main" id="{0EB8E353-B91D-A5F4-13A4-3A35A2846198}"/>
              </a:ext>
            </a:extLst>
          </p:cNvPr>
          <p:cNvSpPr txBox="1"/>
          <p:nvPr/>
        </p:nvSpPr>
        <p:spPr>
          <a:xfrm>
            <a:off x="4285013" y="5326084"/>
            <a:ext cx="534785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a:t>Massive thank you for your continued support</a:t>
            </a:r>
          </a:p>
        </p:txBody>
      </p:sp>
    </p:spTree>
    <p:extLst>
      <p:ext uri="{BB962C8B-B14F-4D97-AF65-F5344CB8AC3E}">
        <p14:creationId xmlns:p14="http://schemas.microsoft.com/office/powerpoint/2010/main" val="4144262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B8A4C9-B814-36FF-9FBC-9503CA319BFD}"/>
              </a:ext>
            </a:extLst>
          </p:cNvPr>
          <p:cNvSpPr>
            <a:spLocks noGrp="1"/>
          </p:cNvSpPr>
          <p:nvPr>
            <p:ph type="body" sz="quarter" idx="10"/>
          </p:nvPr>
        </p:nvSpPr>
        <p:spPr/>
        <p:txBody>
          <a:bodyPr/>
          <a:lstStyle/>
          <a:p>
            <a:r>
              <a:rPr lang="en-US"/>
              <a:t>Kenya visit</a:t>
            </a:r>
            <a:endParaRPr lang="en-GB"/>
          </a:p>
        </p:txBody>
      </p:sp>
    </p:spTree>
    <p:extLst>
      <p:ext uri="{BB962C8B-B14F-4D97-AF65-F5344CB8AC3E}">
        <p14:creationId xmlns:p14="http://schemas.microsoft.com/office/powerpoint/2010/main" val="1968931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9BE73D-40B1-6345-D30B-EE3C7D38D8ED}"/>
              </a:ext>
            </a:extLst>
          </p:cNvPr>
          <p:cNvSpPr>
            <a:spLocks noGrp="1"/>
          </p:cNvSpPr>
          <p:nvPr>
            <p:ph type="body" sz="quarter" idx="10"/>
          </p:nvPr>
        </p:nvSpPr>
        <p:spPr/>
        <p:txBody>
          <a:bodyPr/>
          <a:lstStyle/>
          <a:p>
            <a:r>
              <a:rPr lang="en-US"/>
              <a:t>David and Sandra</a:t>
            </a:r>
            <a:endParaRPr lang="en-GB"/>
          </a:p>
        </p:txBody>
      </p:sp>
    </p:spTree>
    <p:extLst>
      <p:ext uri="{BB962C8B-B14F-4D97-AF65-F5344CB8AC3E}">
        <p14:creationId xmlns:p14="http://schemas.microsoft.com/office/powerpoint/2010/main" val="2226122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EC021-C79B-AB0A-6EE5-C4FFEEB1CB9D}"/>
            </a:ext>
          </a:extLst>
        </p:cNvPr>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4187E4E6-976F-6ADF-5D57-2C43226A7BA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468" r="21468"/>
          <a:stretch>
            <a:fillRect/>
          </a:stretch>
        </p:blipFill>
        <p:spPr>
          <a:xfrm>
            <a:off x="2609850" y="-14401"/>
            <a:ext cx="6972300" cy="6872401"/>
          </a:xfrm>
          <a:prstGeom prst="rect">
            <a:avLst/>
          </a:prstGeom>
        </p:spPr>
      </p:pic>
    </p:spTree>
    <p:extLst>
      <p:ext uri="{BB962C8B-B14F-4D97-AF65-F5344CB8AC3E}">
        <p14:creationId xmlns:p14="http://schemas.microsoft.com/office/powerpoint/2010/main" val="4069965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4705C-56BC-F24B-820E-AD458C75BBFC}"/>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36F82B6-27C0-6992-1126-29C5F09119FD}"/>
              </a:ext>
            </a:extLst>
          </p:cNvPr>
          <p:cNvSpPr>
            <a:spLocks noGrp="1"/>
          </p:cNvSpPr>
          <p:nvPr>
            <p:ph type="pic" sz="quarter" idx="10"/>
          </p:nvPr>
        </p:nvSpPr>
        <p:spPr>
          <a:xfrm>
            <a:off x="0" y="0"/>
            <a:ext cx="5629275" cy="6858000"/>
          </a:xfrm>
        </p:spPr>
        <p:txBody>
          <a:bodyPr/>
          <a:lstStyle/>
          <a:p>
            <a:endParaRPr lang="en-GB"/>
          </a:p>
        </p:txBody>
      </p:sp>
      <p:pic>
        <p:nvPicPr>
          <p:cNvPr id="5" name="Picture 4">
            <a:extLst>
              <a:ext uri="{FF2B5EF4-FFF2-40B4-BE49-F238E27FC236}">
                <a16:creationId xmlns:a16="http://schemas.microsoft.com/office/drawing/2014/main" id="{70F3B9E9-4EBB-01DE-DCA9-F1A2741806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0"/>
            <a:ext cx="5629275" cy="7364970"/>
          </a:xfrm>
          <a:prstGeom prst="rect">
            <a:avLst/>
          </a:prstGeom>
        </p:spPr>
      </p:pic>
    </p:spTree>
    <p:extLst>
      <p:ext uri="{BB962C8B-B14F-4D97-AF65-F5344CB8AC3E}">
        <p14:creationId xmlns:p14="http://schemas.microsoft.com/office/powerpoint/2010/main" val="315853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CEDB5-0A2E-4E00-B161-3C04A93B5B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22AB676-53B3-0F6E-D3AD-7BDBDE0EA418}"/>
              </a:ext>
            </a:extLst>
          </p:cNvPr>
          <p:cNvSpPr>
            <a:spLocks noGrp="1"/>
          </p:cNvSpPr>
          <p:nvPr>
            <p:ph type="body" sz="quarter" idx="10"/>
          </p:nvPr>
        </p:nvSpPr>
        <p:spPr/>
        <p:txBody>
          <a:bodyPr/>
          <a:lstStyle/>
          <a:p>
            <a:r>
              <a:rPr lang="en-US"/>
              <a:t>Boresha Mazingira Project</a:t>
            </a:r>
          </a:p>
        </p:txBody>
      </p:sp>
      <p:sp>
        <p:nvSpPr>
          <p:cNvPr id="4" name="TextBox 3">
            <a:extLst>
              <a:ext uri="{FF2B5EF4-FFF2-40B4-BE49-F238E27FC236}">
                <a16:creationId xmlns:a16="http://schemas.microsoft.com/office/drawing/2014/main" id="{A86ECB9D-8794-E80C-F60E-C4A3070F6B46}"/>
              </a:ext>
            </a:extLst>
          </p:cNvPr>
          <p:cNvSpPr txBox="1"/>
          <p:nvPr/>
        </p:nvSpPr>
        <p:spPr>
          <a:xfrm>
            <a:off x="210312" y="6241144"/>
            <a:ext cx="4818888" cy="369332"/>
          </a:xfrm>
          <a:prstGeom prst="rect">
            <a:avLst/>
          </a:prstGeom>
          <a:noFill/>
        </p:spPr>
        <p:txBody>
          <a:bodyPr wrap="square" rtlCol="0">
            <a:spAutoFit/>
          </a:bodyPr>
          <a:lstStyle/>
          <a:p>
            <a:r>
              <a:rPr lang="en-US"/>
              <a:t>David and Margaret</a:t>
            </a:r>
            <a:endParaRPr lang="en-GB"/>
          </a:p>
        </p:txBody>
      </p:sp>
      <p:pic>
        <p:nvPicPr>
          <p:cNvPr id="5" name="Picture 4">
            <a:extLst>
              <a:ext uri="{FF2B5EF4-FFF2-40B4-BE49-F238E27FC236}">
                <a16:creationId xmlns:a16="http://schemas.microsoft.com/office/drawing/2014/main" id="{5687D588-1263-F023-6096-8EBEDF6115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4574" y="1392761"/>
            <a:ext cx="6948376" cy="5217715"/>
          </a:xfrm>
          <a:prstGeom prst="rect">
            <a:avLst/>
          </a:prstGeom>
        </p:spPr>
      </p:pic>
    </p:spTree>
    <p:extLst>
      <p:ext uri="{BB962C8B-B14F-4D97-AF65-F5344CB8AC3E}">
        <p14:creationId xmlns:p14="http://schemas.microsoft.com/office/powerpoint/2010/main" val="1833813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5E2D-D141-0F88-425C-AD8B4D4900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B4AC66-94A6-B08F-952F-02D072047985}"/>
              </a:ext>
            </a:extLst>
          </p:cNvPr>
          <p:cNvSpPr>
            <a:spLocks noGrp="1"/>
          </p:cNvSpPr>
          <p:nvPr>
            <p:ph type="body" sz="quarter" idx="10"/>
          </p:nvPr>
        </p:nvSpPr>
        <p:spPr/>
        <p:txBody>
          <a:bodyPr/>
          <a:lstStyle/>
          <a:p>
            <a:endParaRPr lang="en-US"/>
          </a:p>
        </p:txBody>
      </p:sp>
      <p:sp>
        <p:nvSpPr>
          <p:cNvPr id="4" name="TextBox 3">
            <a:extLst>
              <a:ext uri="{FF2B5EF4-FFF2-40B4-BE49-F238E27FC236}">
                <a16:creationId xmlns:a16="http://schemas.microsoft.com/office/drawing/2014/main" id="{1E7E5F67-6E7E-7EEB-1039-151339B45BA5}"/>
              </a:ext>
            </a:extLst>
          </p:cNvPr>
          <p:cNvSpPr txBox="1"/>
          <p:nvPr/>
        </p:nvSpPr>
        <p:spPr>
          <a:xfrm>
            <a:off x="210312" y="6241144"/>
            <a:ext cx="4818888" cy="369332"/>
          </a:xfrm>
          <a:prstGeom prst="rect">
            <a:avLst/>
          </a:prstGeom>
          <a:noFill/>
        </p:spPr>
        <p:txBody>
          <a:bodyPr wrap="square" rtlCol="0">
            <a:spAutoFit/>
          </a:bodyPr>
          <a:lstStyle/>
          <a:p>
            <a:r>
              <a:rPr lang="en-US"/>
              <a:t>Margaret</a:t>
            </a:r>
            <a:endParaRPr lang="en-GB"/>
          </a:p>
        </p:txBody>
      </p:sp>
      <p:pic>
        <p:nvPicPr>
          <p:cNvPr id="5" name="Picture 4">
            <a:extLst>
              <a:ext uri="{FF2B5EF4-FFF2-40B4-BE49-F238E27FC236}">
                <a16:creationId xmlns:a16="http://schemas.microsoft.com/office/drawing/2014/main" id="{A4058591-86B8-8165-A2FC-BA2FFFA7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0673" y="1184222"/>
            <a:ext cx="4190453" cy="5579510"/>
          </a:xfrm>
          <a:prstGeom prst="rect">
            <a:avLst/>
          </a:prstGeom>
        </p:spPr>
      </p:pic>
    </p:spTree>
    <p:extLst>
      <p:ext uri="{BB962C8B-B14F-4D97-AF65-F5344CB8AC3E}">
        <p14:creationId xmlns:p14="http://schemas.microsoft.com/office/powerpoint/2010/main" val="1447340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FAB8E-0166-F75E-55F9-7DB839A3AA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1DAA7C-0539-3177-A38A-3208E9CB8747}"/>
              </a:ext>
            </a:extLst>
          </p:cNvPr>
          <p:cNvSpPr>
            <a:spLocks noGrp="1"/>
          </p:cNvSpPr>
          <p:nvPr>
            <p:ph type="body" sz="quarter" idx="10"/>
          </p:nvPr>
        </p:nvSpPr>
        <p:spPr/>
        <p:txBody>
          <a:bodyPr/>
          <a:lstStyle/>
          <a:p>
            <a:r>
              <a:rPr lang="en-GB" sz="3600"/>
              <a:t>Working Together - </a:t>
            </a:r>
            <a:r>
              <a:rPr lang="en-GB" sz="3600" err="1"/>
              <a:t>Boresha</a:t>
            </a:r>
            <a:r>
              <a:rPr lang="en-GB" sz="3600"/>
              <a:t> </a:t>
            </a:r>
            <a:r>
              <a:rPr lang="en-GB" sz="3600" err="1"/>
              <a:t>Mazingira</a:t>
            </a:r>
            <a:r>
              <a:rPr lang="en-GB" sz="3600"/>
              <a:t> Project</a:t>
            </a:r>
            <a:endParaRPr lang="en-US" sz="3600"/>
          </a:p>
        </p:txBody>
      </p:sp>
      <p:pic>
        <p:nvPicPr>
          <p:cNvPr id="5" name="Picture 4">
            <a:extLst>
              <a:ext uri="{FF2B5EF4-FFF2-40B4-BE49-F238E27FC236}">
                <a16:creationId xmlns:a16="http://schemas.microsoft.com/office/drawing/2014/main" id="{36A9A188-01AB-33F2-F5DD-D2B3A7CA8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1665" y="1357414"/>
            <a:ext cx="7088957" cy="5323281"/>
          </a:xfrm>
          <a:prstGeom prst="rect">
            <a:avLst/>
          </a:prstGeom>
        </p:spPr>
      </p:pic>
    </p:spTree>
    <p:extLst>
      <p:ext uri="{BB962C8B-B14F-4D97-AF65-F5344CB8AC3E}">
        <p14:creationId xmlns:p14="http://schemas.microsoft.com/office/powerpoint/2010/main" val="1615474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74410-7E6C-B25E-B6E4-F570CB7FCC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A98D1CE-31CD-EA34-FF01-A574CFA50AD0}"/>
              </a:ext>
            </a:extLst>
          </p:cNvPr>
          <p:cNvSpPr>
            <a:spLocks noGrp="1"/>
          </p:cNvSpPr>
          <p:nvPr>
            <p:ph type="body" sz="quarter" idx="10"/>
          </p:nvPr>
        </p:nvSpPr>
        <p:spPr/>
        <p:txBody>
          <a:bodyPr/>
          <a:lstStyle/>
          <a:p>
            <a:r>
              <a:rPr lang="en-GB" sz="4000"/>
              <a:t>Rachel's Vision - </a:t>
            </a:r>
            <a:r>
              <a:rPr lang="en-GB" sz="4000" err="1"/>
              <a:t>Boresha</a:t>
            </a:r>
            <a:r>
              <a:rPr lang="en-GB" sz="4000"/>
              <a:t> </a:t>
            </a:r>
            <a:r>
              <a:rPr lang="en-GB" sz="4000" err="1"/>
              <a:t>Mazingira</a:t>
            </a:r>
            <a:r>
              <a:rPr lang="en-GB" sz="4000"/>
              <a:t> Project</a:t>
            </a:r>
          </a:p>
        </p:txBody>
      </p:sp>
      <p:sp>
        <p:nvSpPr>
          <p:cNvPr id="4" name="TextBox 3">
            <a:extLst>
              <a:ext uri="{FF2B5EF4-FFF2-40B4-BE49-F238E27FC236}">
                <a16:creationId xmlns:a16="http://schemas.microsoft.com/office/drawing/2014/main" id="{21561BA9-90EC-E803-6617-4B80BFEB7911}"/>
              </a:ext>
            </a:extLst>
          </p:cNvPr>
          <p:cNvSpPr txBox="1"/>
          <p:nvPr/>
        </p:nvSpPr>
        <p:spPr>
          <a:xfrm>
            <a:off x="210312" y="6241144"/>
            <a:ext cx="4818888" cy="369332"/>
          </a:xfrm>
          <a:prstGeom prst="rect">
            <a:avLst/>
          </a:prstGeom>
          <a:noFill/>
        </p:spPr>
        <p:txBody>
          <a:bodyPr wrap="square" rtlCol="0">
            <a:spAutoFit/>
          </a:bodyPr>
          <a:lstStyle/>
          <a:p>
            <a:r>
              <a:rPr lang="en-US"/>
              <a:t> Rachel with </a:t>
            </a:r>
            <a:endParaRPr lang="en-GB"/>
          </a:p>
        </p:txBody>
      </p:sp>
      <p:pic>
        <p:nvPicPr>
          <p:cNvPr id="5" name="Picture 4">
            <a:extLst>
              <a:ext uri="{FF2B5EF4-FFF2-40B4-BE49-F238E27FC236}">
                <a16:creationId xmlns:a16="http://schemas.microsoft.com/office/drawing/2014/main" id="{C4029A31-705D-4E51-8C98-282039F94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2433" y="1319601"/>
            <a:ext cx="6909847" cy="5188784"/>
          </a:xfrm>
          <a:prstGeom prst="rect">
            <a:avLst/>
          </a:prstGeom>
        </p:spPr>
      </p:pic>
    </p:spTree>
    <p:extLst>
      <p:ext uri="{BB962C8B-B14F-4D97-AF65-F5344CB8AC3E}">
        <p14:creationId xmlns:p14="http://schemas.microsoft.com/office/powerpoint/2010/main" val="2346692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D3748-C648-F1A4-76F8-7C4C80ACCD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1D3FD71-5820-50C9-1A28-E87845CDB73F}"/>
              </a:ext>
            </a:extLst>
          </p:cNvPr>
          <p:cNvSpPr>
            <a:spLocks noGrp="1"/>
          </p:cNvSpPr>
          <p:nvPr>
            <p:ph type="body" sz="quarter" idx="11"/>
          </p:nvPr>
        </p:nvSpPr>
        <p:spPr>
          <a:xfrm>
            <a:off x="378691" y="1900504"/>
            <a:ext cx="10640147" cy="3902075"/>
          </a:xfrm>
        </p:spPr>
        <p:txBody>
          <a:bodyPr/>
          <a:lstStyle/>
          <a:p>
            <a:pPr marL="0" indent="0" algn="ctr">
              <a:buNone/>
            </a:pPr>
            <a:r>
              <a:rPr lang="en-GB" sz="6600">
                <a:solidFill>
                  <a:srgbClr val="8208F1"/>
                </a:solidFill>
              </a:rPr>
              <a:t>Please remind me to record this meeting! </a:t>
            </a:r>
          </a:p>
        </p:txBody>
      </p:sp>
    </p:spTree>
    <p:extLst>
      <p:ext uri="{BB962C8B-B14F-4D97-AF65-F5344CB8AC3E}">
        <p14:creationId xmlns:p14="http://schemas.microsoft.com/office/powerpoint/2010/main" val="1660710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88759-EC0B-DA2A-8A3C-06526AA032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499E14-3C76-2074-8656-3332052EC388}"/>
              </a:ext>
            </a:extLst>
          </p:cNvPr>
          <p:cNvSpPr>
            <a:spLocks noGrp="1"/>
          </p:cNvSpPr>
          <p:nvPr>
            <p:ph type="body" sz="quarter" idx="10"/>
          </p:nvPr>
        </p:nvSpPr>
        <p:spPr/>
        <p:txBody>
          <a:bodyPr/>
          <a:lstStyle/>
          <a:p>
            <a:r>
              <a:rPr lang="en-US"/>
              <a:t>Rachel</a:t>
            </a:r>
          </a:p>
        </p:txBody>
      </p:sp>
      <p:pic>
        <p:nvPicPr>
          <p:cNvPr id="5" name="Picture 4">
            <a:extLst>
              <a:ext uri="{FF2B5EF4-FFF2-40B4-BE49-F238E27FC236}">
                <a16:creationId xmlns:a16="http://schemas.microsoft.com/office/drawing/2014/main" id="{9742E35C-D6A8-67F3-F675-CDC401ACB5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0423" y="1336368"/>
            <a:ext cx="7023473" cy="5274108"/>
          </a:xfrm>
          <a:prstGeom prst="rect">
            <a:avLst/>
          </a:prstGeom>
        </p:spPr>
      </p:pic>
    </p:spTree>
    <p:extLst>
      <p:ext uri="{BB962C8B-B14F-4D97-AF65-F5344CB8AC3E}">
        <p14:creationId xmlns:p14="http://schemas.microsoft.com/office/powerpoint/2010/main" val="3079942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254FF-1114-6905-409B-109311F7C20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7A53D40-6A16-246F-9FE5-8041B928520D}"/>
              </a:ext>
            </a:extLst>
          </p:cNvPr>
          <p:cNvSpPr>
            <a:spLocks noGrp="1"/>
          </p:cNvSpPr>
          <p:nvPr>
            <p:ph type="body" sz="quarter" idx="10"/>
          </p:nvPr>
        </p:nvSpPr>
        <p:spPr/>
        <p:txBody>
          <a:bodyPr/>
          <a:lstStyle/>
          <a:p>
            <a:r>
              <a:rPr lang="en-US"/>
              <a:t>Rachel</a:t>
            </a:r>
          </a:p>
        </p:txBody>
      </p:sp>
      <p:pic>
        <p:nvPicPr>
          <p:cNvPr id="4" name="Picture 3">
            <a:extLst>
              <a:ext uri="{FF2B5EF4-FFF2-40B4-BE49-F238E27FC236}">
                <a16:creationId xmlns:a16="http://schemas.microsoft.com/office/drawing/2014/main" id="{454F845A-6CBD-E611-6C3C-1A1D7714A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9367" y="1588109"/>
            <a:ext cx="6415267" cy="4817390"/>
          </a:xfrm>
          <a:prstGeom prst="rect">
            <a:avLst/>
          </a:prstGeom>
        </p:spPr>
      </p:pic>
    </p:spTree>
    <p:extLst>
      <p:ext uri="{BB962C8B-B14F-4D97-AF65-F5344CB8AC3E}">
        <p14:creationId xmlns:p14="http://schemas.microsoft.com/office/powerpoint/2010/main" val="2953480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1F9A1-6725-D20F-6243-E0C83160C4D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51D86A-01AE-DFC9-5495-3CC682F06B74}"/>
              </a:ext>
            </a:extLst>
          </p:cNvPr>
          <p:cNvSpPr>
            <a:spLocks noGrp="1"/>
          </p:cNvSpPr>
          <p:nvPr>
            <p:ph type="body" sz="quarter" idx="10"/>
          </p:nvPr>
        </p:nvSpPr>
        <p:spPr/>
        <p:txBody>
          <a:bodyPr/>
          <a:lstStyle/>
          <a:p>
            <a:r>
              <a:rPr lang="en-US"/>
              <a:t>Rachel</a:t>
            </a:r>
          </a:p>
        </p:txBody>
      </p:sp>
      <p:sp>
        <p:nvSpPr>
          <p:cNvPr id="4" name="TextBox 3">
            <a:extLst>
              <a:ext uri="{FF2B5EF4-FFF2-40B4-BE49-F238E27FC236}">
                <a16:creationId xmlns:a16="http://schemas.microsoft.com/office/drawing/2014/main" id="{95FD11A1-E971-2C8C-44C1-E43F0520C15F}"/>
              </a:ext>
            </a:extLst>
          </p:cNvPr>
          <p:cNvSpPr txBox="1"/>
          <p:nvPr/>
        </p:nvSpPr>
        <p:spPr>
          <a:xfrm>
            <a:off x="210312" y="6241144"/>
            <a:ext cx="4818888" cy="369332"/>
          </a:xfrm>
          <a:prstGeom prst="rect">
            <a:avLst/>
          </a:prstGeom>
          <a:noFill/>
        </p:spPr>
        <p:txBody>
          <a:bodyPr wrap="square" rtlCol="0">
            <a:spAutoFit/>
          </a:bodyPr>
          <a:lstStyle/>
          <a:p>
            <a:r>
              <a:rPr lang="en-US"/>
              <a:t> </a:t>
            </a:r>
            <a:endParaRPr lang="en-GB"/>
          </a:p>
        </p:txBody>
      </p:sp>
      <p:pic>
        <p:nvPicPr>
          <p:cNvPr id="6" name="Picture 5">
            <a:extLst>
              <a:ext uri="{FF2B5EF4-FFF2-40B4-BE49-F238E27FC236}">
                <a16:creationId xmlns:a16="http://schemas.microsoft.com/office/drawing/2014/main" id="{80B07D81-BB30-E0F3-9399-C5C2E1AF0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831" y="1326246"/>
            <a:ext cx="3968685" cy="5284230"/>
          </a:xfrm>
          <a:prstGeom prst="rect">
            <a:avLst/>
          </a:prstGeom>
        </p:spPr>
      </p:pic>
    </p:spTree>
    <p:extLst>
      <p:ext uri="{BB962C8B-B14F-4D97-AF65-F5344CB8AC3E}">
        <p14:creationId xmlns:p14="http://schemas.microsoft.com/office/powerpoint/2010/main" val="1832684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70E67-BC09-86B7-2BA0-87D3BDF99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AB974E9-5C78-F391-B4B7-E3F769A78430}"/>
              </a:ext>
            </a:extLst>
          </p:cNvPr>
          <p:cNvSpPr>
            <a:spLocks noGrp="1"/>
          </p:cNvSpPr>
          <p:nvPr>
            <p:ph type="body" sz="quarter" idx="10"/>
          </p:nvPr>
        </p:nvSpPr>
        <p:spPr>
          <a:xfrm>
            <a:off x="4578698" y="1931193"/>
            <a:ext cx="2725616" cy="1269207"/>
          </a:xfrm>
        </p:spPr>
        <p:txBody>
          <a:bodyPr/>
          <a:lstStyle/>
          <a:p>
            <a:r>
              <a:rPr lang="en-US"/>
              <a:t>Bella</a:t>
            </a:r>
            <a:endParaRPr lang="en-GB"/>
          </a:p>
        </p:txBody>
      </p:sp>
    </p:spTree>
    <p:extLst>
      <p:ext uri="{BB962C8B-B14F-4D97-AF65-F5344CB8AC3E}">
        <p14:creationId xmlns:p14="http://schemas.microsoft.com/office/powerpoint/2010/main" val="219988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4DC0-51F1-8E70-5ED1-46D32A382A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354E6D1-4342-A70F-BF77-569CF9C85F98}"/>
              </a:ext>
            </a:extLst>
          </p:cNvPr>
          <p:cNvSpPr>
            <a:spLocks noGrp="1"/>
          </p:cNvSpPr>
          <p:nvPr>
            <p:ph type="body" sz="quarter" idx="10"/>
          </p:nvPr>
        </p:nvSpPr>
        <p:spPr/>
        <p:txBody>
          <a:bodyPr/>
          <a:lstStyle/>
          <a:p>
            <a:r>
              <a:rPr lang="en-US"/>
              <a:t>Peer farmer trainers</a:t>
            </a:r>
          </a:p>
        </p:txBody>
      </p:sp>
      <p:sp>
        <p:nvSpPr>
          <p:cNvPr id="4" name="TextBox 3">
            <a:extLst>
              <a:ext uri="{FF2B5EF4-FFF2-40B4-BE49-F238E27FC236}">
                <a16:creationId xmlns:a16="http://schemas.microsoft.com/office/drawing/2014/main" id="{5D81CC08-83E6-1FCB-5DDD-6E46806D8FE5}"/>
              </a:ext>
            </a:extLst>
          </p:cNvPr>
          <p:cNvSpPr txBox="1"/>
          <p:nvPr/>
        </p:nvSpPr>
        <p:spPr>
          <a:xfrm>
            <a:off x="210312" y="6241144"/>
            <a:ext cx="4818888" cy="369332"/>
          </a:xfrm>
          <a:prstGeom prst="rect">
            <a:avLst/>
          </a:prstGeom>
          <a:noFill/>
        </p:spPr>
        <p:txBody>
          <a:bodyPr wrap="square" rtlCol="0">
            <a:spAutoFit/>
          </a:bodyPr>
          <a:lstStyle/>
          <a:p>
            <a:r>
              <a:rPr lang="en-US"/>
              <a:t> </a:t>
            </a:r>
            <a:endParaRPr lang="en-GB"/>
          </a:p>
        </p:txBody>
      </p:sp>
      <p:sp>
        <p:nvSpPr>
          <p:cNvPr id="5" name="TextBox 4">
            <a:extLst>
              <a:ext uri="{FF2B5EF4-FFF2-40B4-BE49-F238E27FC236}">
                <a16:creationId xmlns:a16="http://schemas.microsoft.com/office/drawing/2014/main" id="{782EB70B-580D-B514-A1B3-C81BF1A2D8D4}"/>
              </a:ext>
            </a:extLst>
          </p:cNvPr>
          <p:cNvSpPr txBox="1"/>
          <p:nvPr/>
        </p:nvSpPr>
        <p:spPr>
          <a:xfrm>
            <a:off x="3047238" y="3195058"/>
            <a:ext cx="6094476" cy="467885"/>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GB" sz="1800"/>
              <a:t>Bella -  Peer farmers (Flora). Spreading the ripples</a:t>
            </a:r>
          </a:p>
        </p:txBody>
      </p:sp>
      <p:pic>
        <p:nvPicPr>
          <p:cNvPr id="6" name="Picture 5">
            <a:extLst>
              <a:ext uri="{FF2B5EF4-FFF2-40B4-BE49-F238E27FC236}">
                <a16:creationId xmlns:a16="http://schemas.microsoft.com/office/drawing/2014/main" id="{602EE38C-5F20-7F52-FA7C-B50217B090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2789" y="1446616"/>
            <a:ext cx="6638925" cy="4979194"/>
          </a:xfrm>
          <a:prstGeom prst="rect">
            <a:avLst/>
          </a:prstGeom>
        </p:spPr>
      </p:pic>
    </p:spTree>
    <p:extLst>
      <p:ext uri="{BB962C8B-B14F-4D97-AF65-F5344CB8AC3E}">
        <p14:creationId xmlns:p14="http://schemas.microsoft.com/office/powerpoint/2010/main" val="2741096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BC067B-A52D-B715-8D43-BF0FFE304DF0}"/>
              </a:ext>
            </a:extLst>
          </p:cNvPr>
          <p:cNvSpPr>
            <a:spLocks noGrp="1"/>
          </p:cNvSpPr>
          <p:nvPr>
            <p:ph type="body" sz="quarter" idx="10"/>
          </p:nvPr>
        </p:nvSpPr>
        <p:spPr/>
        <p:txBody>
          <a:bodyPr/>
          <a:lstStyle/>
          <a:p>
            <a:r>
              <a:rPr lang="en-GB" err="1"/>
              <a:t>Florah</a:t>
            </a:r>
            <a:r>
              <a:rPr lang="en-GB"/>
              <a:t> – started in 2015</a:t>
            </a:r>
          </a:p>
        </p:txBody>
      </p:sp>
      <p:pic>
        <p:nvPicPr>
          <p:cNvPr id="5" name="Picture 4">
            <a:extLst>
              <a:ext uri="{FF2B5EF4-FFF2-40B4-BE49-F238E27FC236}">
                <a16:creationId xmlns:a16="http://schemas.microsoft.com/office/drawing/2014/main" id="{07AF64C8-C647-DEF8-A82C-881ABC78C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2405" y="1226004"/>
            <a:ext cx="3754664" cy="5631996"/>
          </a:xfrm>
          <a:prstGeom prst="rect">
            <a:avLst/>
          </a:prstGeom>
        </p:spPr>
      </p:pic>
      <p:pic>
        <p:nvPicPr>
          <p:cNvPr id="8" name="Picture 7">
            <a:extLst>
              <a:ext uri="{FF2B5EF4-FFF2-40B4-BE49-F238E27FC236}">
                <a16:creationId xmlns:a16="http://schemas.microsoft.com/office/drawing/2014/main" id="{C8515475-41E7-5525-5373-8B988DCDE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26004"/>
            <a:ext cx="3754664" cy="5631996"/>
          </a:xfrm>
          <a:prstGeom prst="rect">
            <a:avLst/>
          </a:prstGeom>
        </p:spPr>
      </p:pic>
    </p:spTree>
    <p:extLst>
      <p:ext uri="{BB962C8B-B14F-4D97-AF65-F5344CB8AC3E}">
        <p14:creationId xmlns:p14="http://schemas.microsoft.com/office/powerpoint/2010/main" val="1425896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2D4C9-C0C5-6135-A98B-FBD53F9150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E0F21D-A019-9EB3-292E-0F4E9AD1427B}"/>
              </a:ext>
            </a:extLst>
          </p:cNvPr>
          <p:cNvSpPr>
            <a:spLocks noGrp="1"/>
          </p:cNvSpPr>
          <p:nvPr>
            <p:ph type="body" sz="quarter" idx="10"/>
          </p:nvPr>
        </p:nvSpPr>
        <p:spPr/>
        <p:txBody>
          <a:bodyPr/>
          <a:lstStyle/>
          <a:p>
            <a:r>
              <a:rPr lang="en-US" err="1"/>
              <a:t>Florah</a:t>
            </a:r>
            <a:r>
              <a:rPr lang="en-US"/>
              <a:t> – started in 2015</a:t>
            </a:r>
          </a:p>
        </p:txBody>
      </p:sp>
      <p:sp>
        <p:nvSpPr>
          <p:cNvPr id="4" name="TextBox 3">
            <a:extLst>
              <a:ext uri="{FF2B5EF4-FFF2-40B4-BE49-F238E27FC236}">
                <a16:creationId xmlns:a16="http://schemas.microsoft.com/office/drawing/2014/main" id="{C7D7277C-D9FB-6BD7-BDF4-4808ED94B862}"/>
              </a:ext>
            </a:extLst>
          </p:cNvPr>
          <p:cNvSpPr txBox="1"/>
          <p:nvPr/>
        </p:nvSpPr>
        <p:spPr>
          <a:xfrm>
            <a:off x="210312" y="6241144"/>
            <a:ext cx="4818888" cy="369332"/>
          </a:xfrm>
          <a:prstGeom prst="rect">
            <a:avLst/>
          </a:prstGeom>
          <a:noFill/>
        </p:spPr>
        <p:txBody>
          <a:bodyPr wrap="square" rtlCol="0">
            <a:spAutoFit/>
          </a:bodyPr>
          <a:lstStyle/>
          <a:p>
            <a:r>
              <a:rPr lang="en-US"/>
              <a:t> </a:t>
            </a:r>
            <a:endParaRPr lang="en-GB"/>
          </a:p>
        </p:txBody>
      </p:sp>
      <p:pic>
        <p:nvPicPr>
          <p:cNvPr id="8" name="Picture 7">
            <a:extLst>
              <a:ext uri="{FF2B5EF4-FFF2-40B4-BE49-F238E27FC236}">
                <a16:creationId xmlns:a16="http://schemas.microsoft.com/office/drawing/2014/main" id="{1A40E961-CE5F-9362-AB13-F2575F1B07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4886" y="1499747"/>
            <a:ext cx="6481536" cy="4321024"/>
          </a:xfrm>
          <a:prstGeom prst="rect">
            <a:avLst/>
          </a:prstGeom>
        </p:spPr>
      </p:pic>
      <p:pic>
        <p:nvPicPr>
          <p:cNvPr id="12" name="Picture 11">
            <a:extLst>
              <a:ext uri="{FF2B5EF4-FFF2-40B4-BE49-F238E27FC236}">
                <a16:creationId xmlns:a16="http://schemas.microsoft.com/office/drawing/2014/main" id="{7C5945F8-57A2-3EA8-985B-4E59C7F336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578" y="1191380"/>
            <a:ext cx="4249965" cy="5666620"/>
          </a:xfrm>
          <a:prstGeom prst="rect">
            <a:avLst/>
          </a:prstGeom>
        </p:spPr>
      </p:pic>
    </p:spTree>
    <p:extLst>
      <p:ext uri="{BB962C8B-B14F-4D97-AF65-F5344CB8AC3E}">
        <p14:creationId xmlns:p14="http://schemas.microsoft.com/office/powerpoint/2010/main" val="2038481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D813F-14BD-B02F-454A-80E4EB7729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86855B-2FDC-2BFE-E743-7FD04F958C94}"/>
              </a:ext>
            </a:extLst>
          </p:cNvPr>
          <p:cNvSpPr>
            <a:spLocks noGrp="1"/>
          </p:cNvSpPr>
          <p:nvPr>
            <p:ph type="body" sz="quarter" idx="10"/>
          </p:nvPr>
        </p:nvSpPr>
        <p:spPr>
          <a:xfrm>
            <a:off x="425449" y="247524"/>
            <a:ext cx="9306379" cy="831850"/>
          </a:xfrm>
        </p:spPr>
        <p:txBody>
          <a:bodyPr/>
          <a:lstStyle/>
          <a:p>
            <a:r>
              <a:rPr lang="en-US"/>
              <a:t>Saida and Ali – started 3 months ago</a:t>
            </a:r>
          </a:p>
        </p:txBody>
      </p:sp>
      <p:sp>
        <p:nvSpPr>
          <p:cNvPr id="4" name="TextBox 3">
            <a:extLst>
              <a:ext uri="{FF2B5EF4-FFF2-40B4-BE49-F238E27FC236}">
                <a16:creationId xmlns:a16="http://schemas.microsoft.com/office/drawing/2014/main" id="{AB2533DE-9E73-0B0E-0706-711E453EB585}"/>
              </a:ext>
            </a:extLst>
          </p:cNvPr>
          <p:cNvSpPr txBox="1"/>
          <p:nvPr/>
        </p:nvSpPr>
        <p:spPr>
          <a:xfrm>
            <a:off x="210312" y="6241144"/>
            <a:ext cx="4818888" cy="369332"/>
          </a:xfrm>
          <a:prstGeom prst="rect">
            <a:avLst/>
          </a:prstGeom>
          <a:noFill/>
        </p:spPr>
        <p:txBody>
          <a:bodyPr wrap="square" rtlCol="0">
            <a:spAutoFit/>
          </a:bodyPr>
          <a:lstStyle/>
          <a:p>
            <a:r>
              <a:rPr lang="en-US"/>
              <a:t> </a:t>
            </a:r>
            <a:endParaRPr lang="en-GB"/>
          </a:p>
        </p:txBody>
      </p:sp>
      <p:pic>
        <p:nvPicPr>
          <p:cNvPr id="5" name="Picture 4">
            <a:extLst>
              <a:ext uri="{FF2B5EF4-FFF2-40B4-BE49-F238E27FC236}">
                <a16:creationId xmlns:a16="http://schemas.microsoft.com/office/drawing/2014/main" id="{BFA58A15-1056-A6EC-765A-1E8E268EC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312" y="1351862"/>
            <a:ext cx="3578314" cy="5367471"/>
          </a:xfrm>
          <a:prstGeom prst="rect">
            <a:avLst/>
          </a:prstGeom>
        </p:spPr>
      </p:pic>
      <p:pic>
        <p:nvPicPr>
          <p:cNvPr id="11" name="Picture 10">
            <a:extLst>
              <a:ext uri="{FF2B5EF4-FFF2-40B4-BE49-F238E27FC236}">
                <a16:creationId xmlns:a16="http://schemas.microsoft.com/office/drawing/2014/main" id="{39F5D05F-5715-A216-CADD-F3F165329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7066" y="2308178"/>
            <a:ext cx="4056242" cy="2704161"/>
          </a:xfrm>
          <a:prstGeom prst="rect">
            <a:avLst/>
          </a:prstGeom>
        </p:spPr>
      </p:pic>
      <p:pic>
        <p:nvPicPr>
          <p:cNvPr id="15" name="Picture 14">
            <a:extLst>
              <a:ext uri="{FF2B5EF4-FFF2-40B4-BE49-F238E27FC236}">
                <a16:creationId xmlns:a16="http://schemas.microsoft.com/office/drawing/2014/main" id="{CAA2E145-1996-28C2-2A42-EFD15319D8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360870" y="2107367"/>
            <a:ext cx="5103952" cy="3827964"/>
          </a:xfrm>
          <a:prstGeom prst="rect">
            <a:avLst/>
          </a:prstGeom>
        </p:spPr>
      </p:pic>
    </p:spTree>
    <p:extLst>
      <p:ext uri="{BB962C8B-B14F-4D97-AF65-F5344CB8AC3E}">
        <p14:creationId xmlns:p14="http://schemas.microsoft.com/office/powerpoint/2010/main" val="3188962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F9D1B-0E93-66A3-01C2-4A6F25CBF4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624BD2-A6FF-33E8-0E53-FE18C0E57076}"/>
              </a:ext>
            </a:extLst>
          </p:cNvPr>
          <p:cNvSpPr>
            <a:spLocks noGrp="1"/>
          </p:cNvSpPr>
          <p:nvPr>
            <p:ph type="body" sz="quarter" idx="10"/>
          </p:nvPr>
        </p:nvSpPr>
        <p:spPr>
          <a:xfrm>
            <a:off x="425450" y="247524"/>
            <a:ext cx="9328150" cy="831850"/>
          </a:xfrm>
        </p:spPr>
        <p:txBody>
          <a:bodyPr/>
          <a:lstStyle/>
          <a:p>
            <a:r>
              <a:rPr lang="en-US" dirty="0"/>
              <a:t>Saida and Ali – started 3 months ago</a:t>
            </a:r>
            <a:endParaRPr lang="en-US"/>
          </a:p>
        </p:txBody>
      </p:sp>
      <p:sp>
        <p:nvSpPr>
          <p:cNvPr id="4" name="TextBox 3">
            <a:extLst>
              <a:ext uri="{FF2B5EF4-FFF2-40B4-BE49-F238E27FC236}">
                <a16:creationId xmlns:a16="http://schemas.microsoft.com/office/drawing/2014/main" id="{614C5C49-04BA-C395-77BD-28734DEDD89C}"/>
              </a:ext>
            </a:extLst>
          </p:cNvPr>
          <p:cNvSpPr txBox="1"/>
          <p:nvPr/>
        </p:nvSpPr>
        <p:spPr>
          <a:xfrm>
            <a:off x="210312" y="6241144"/>
            <a:ext cx="4818888" cy="369332"/>
          </a:xfrm>
          <a:prstGeom prst="rect">
            <a:avLst/>
          </a:prstGeom>
          <a:noFill/>
        </p:spPr>
        <p:txBody>
          <a:bodyPr wrap="square" rtlCol="0">
            <a:spAutoFit/>
          </a:bodyPr>
          <a:lstStyle/>
          <a:p>
            <a:r>
              <a:rPr lang="en-US"/>
              <a:t> </a:t>
            </a:r>
            <a:endParaRPr lang="en-GB"/>
          </a:p>
        </p:txBody>
      </p:sp>
      <p:pic>
        <p:nvPicPr>
          <p:cNvPr id="6" name="Picture 5">
            <a:extLst>
              <a:ext uri="{FF2B5EF4-FFF2-40B4-BE49-F238E27FC236}">
                <a16:creationId xmlns:a16="http://schemas.microsoft.com/office/drawing/2014/main" id="{BE2EBCC0-F845-797C-39FF-F6A717965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799" y="1509361"/>
            <a:ext cx="6700157" cy="4466771"/>
          </a:xfrm>
          <a:prstGeom prst="rect">
            <a:avLst/>
          </a:prstGeom>
        </p:spPr>
      </p:pic>
      <p:pic>
        <p:nvPicPr>
          <p:cNvPr id="8" name="Picture 7">
            <a:extLst>
              <a:ext uri="{FF2B5EF4-FFF2-40B4-BE49-F238E27FC236}">
                <a16:creationId xmlns:a16="http://schemas.microsoft.com/office/drawing/2014/main" id="{53E4B8F6-98A1-87BA-CF2F-A5DBBD3B2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951" y="1417990"/>
            <a:ext cx="3461657" cy="5192486"/>
          </a:xfrm>
          <a:prstGeom prst="rect">
            <a:avLst/>
          </a:prstGeom>
        </p:spPr>
      </p:pic>
    </p:spTree>
    <p:extLst>
      <p:ext uri="{BB962C8B-B14F-4D97-AF65-F5344CB8AC3E}">
        <p14:creationId xmlns:p14="http://schemas.microsoft.com/office/powerpoint/2010/main" val="644953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FCDA7-AF0D-4C1E-4E7C-154A6433C6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4B99F5-7B59-78D6-2C39-0B31007DFA97}"/>
              </a:ext>
            </a:extLst>
          </p:cNvPr>
          <p:cNvSpPr>
            <a:spLocks noGrp="1"/>
          </p:cNvSpPr>
          <p:nvPr>
            <p:ph type="body" sz="quarter" idx="10"/>
          </p:nvPr>
        </p:nvSpPr>
        <p:spPr/>
        <p:txBody>
          <a:bodyPr/>
          <a:lstStyle/>
          <a:p>
            <a:r>
              <a:rPr lang="en-US"/>
              <a:t>Jackie</a:t>
            </a:r>
            <a:endParaRPr lang="en-GB"/>
          </a:p>
        </p:txBody>
      </p:sp>
    </p:spTree>
    <p:extLst>
      <p:ext uri="{BB962C8B-B14F-4D97-AF65-F5344CB8AC3E}">
        <p14:creationId xmlns:p14="http://schemas.microsoft.com/office/powerpoint/2010/main" val="297391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FEF1-4991-84AF-5EDF-261B99F7CF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F1A75C-E274-E748-2484-99F99100ED9E}"/>
              </a:ext>
            </a:extLst>
          </p:cNvPr>
          <p:cNvSpPr>
            <a:spLocks noGrp="1"/>
          </p:cNvSpPr>
          <p:nvPr>
            <p:ph type="body" sz="quarter" idx="10"/>
          </p:nvPr>
        </p:nvSpPr>
        <p:spPr>
          <a:xfrm>
            <a:off x="398018" y="229236"/>
            <a:ext cx="2299462" cy="831850"/>
          </a:xfrm>
        </p:spPr>
        <p:txBody>
          <a:bodyPr/>
          <a:lstStyle/>
          <a:p>
            <a:endParaRPr lang="en-GB"/>
          </a:p>
        </p:txBody>
      </p:sp>
      <p:graphicFrame>
        <p:nvGraphicFramePr>
          <p:cNvPr id="9" name="Table 8">
            <a:extLst>
              <a:ext uri="{FF2B5EF4-FFF2-40B4-BE49-F238E27FC236}">
                <a16:creationId xmlns:a16="http://schemas.microsoft.com/office/drawing/2014/main" id="{A96CD2E0-9DCE-2A43-D33A-F64F2B45A96D}"/>
              </a:ext>
            </a:extLst>
          </p:cNvPr>
          <p:cNvGraphicFramePr>
            <a:graphicFrameLocks noGrp="1"/>
          </p:cNvGraphicFramePr>
          <p:nvPr>
            <p:extLst>
              <p:ext uri="{D42A27DB-BD31-4B8C-83A1-F6EECF244321}">
                <p14:modId xmlns:p14="http://schemas.microsoft.com/office/powerpoint/2010/main" val="45339282"/>
              </p:ext>
            </p:extLst>
          </p:nvPr>
        </p:nvGraphicFramePr>
        <p:xfrm>
          <a:off x="-9427" y="1159497"/>
          <a:ext cx="12201427" cy="5698504"/>
        </p:xfrm>
        <a:graphic>
          <a:graphicData uri="http://schemas.openxmlformats.org/drawingml/2006/table">
            <a:tbl>
              <a:tblPr firstRow="1" firstCol="1" bandRow="1">
                <a:tableStyleId>{5C22544A-7EE6-4342-B048-85BDC9FD1C3A}</a:tableStyleId>
              </a:tblPr>
              <a:tblGrid>
                <a:gridCol w="2275842">
                  <a:extLst>
                    <a:ext uri="{9D8B030D-6E8A-4147-A177-3AD203B41FA5}">
                      <a16:colId xmlns:a16="http://schemas.microsoft.com/office/drawing/2014/main" val="3750597784"/>
                    </a:ext>
                  </a:extLst>
                </a:gridCol>
                <a:gridCol w="9925585">
                  <a:extLst>
                    <a:ext uri="{9D8B030D-6E8A-4147-A177-3AD203B41FA5}">
                      <a16:colId xmlns:a16="http://schemas.microsoft.com/office/drawing/2014/main" val="515271959"/>
                    </a:ext>
                  </a:extLst>
                </a:gridCol>
              </a:tblGrid>
              <a:tr h="404654">
                <a:tc>
                  <a:txBody>
                    <a:bodyPr/>
                    <a:lstStyle/>
                    <a:p>
                      <a:pPr lvl="1">
                        <a:lnSpc>
                          <a:spcPct val="115000"/>
                        </a:lnSpc>
                        <a:spcAft>
                          <a:spcPts val="800"/>
                        </a:spcAft>
                        <a:buNone/>
                      </a:pPr>
                      <a:r>
                        <a:rPr lang="en-GB" sz="1600" kern="0">
                          <a:solidFill>
                            <a:schemeClr val="tx1"/>
                          </a:solidFill>
                          <a:effectLst/>
                        </a:rPr>
                        <a:t>10.00 -10.10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b="0" kern="0">
                          <a:solidFill>
                            <a:schemeClr val="tx1"/>
                          </a:solidFill>
                          <a:effectLst/>
                        </a:rPr>
                        <a:t>Ann - Welcome &amp; Housekeeping </a:t>
                      </a:r>
                      <a:endParaRPr lang="en-GB" sz="18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8496785"/>
                  </a:ext>
                </a:extLst>
              </a:tr>
              <a:tr h="485736">
                <a:tc>
                  <a:txBody>
                    <a:bodyPr/>
                    <a:lstStyle/>
                    <a:p>
                      <a:pPr lvl="1">
                        <a:lnSpc>
                          <a:spcPct val="115000"/>
                        </a:lnSpc>
                        <a:spcAft>
                          <a:spcPts val="800"/>
                        </a:spcAft>
                        <a:buNone/>
                      </a:pPr>
                      <a:r>
                        <a:rPr lang="en-GB" sz="1600" kern="0">
                          <a:solidFill>
                            <a:schemeClr val="tx1"/>
                          </a:solidFill>
                          <a:effectLst/>
                        </a:rPr>
                        <a:t>10.10 -10.25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1600" kern="0">
                          <a:solidFill>
                            <a:schemeClr val="tx1"/>
                          </a:solidFill>
                          <a:effectLst/>
                        </a:rPr>
                        <a:t>Paul: Vision &amp; Direction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9179303"/>
                  </a:ext>
                </a:extLst>
              </a:tr>
              <a:tr h="475029">
                <a:tc>
                  <a:txBody>
                    <a:bodyPr/>
                    <a:lstStyle/>
                    <a:p>
                      <a:pPr lvl="1">
                        <a:lnSpc>
                          <a:spcPct val="115000"/>
                        </a:lnSpc>
                        <a:spcAft>
                          <a:spcPts val="800"/>
                        </a:spcAft>
                        <a:buNone/>
                      </a:pPr>
                      <a:r>
                        <a:rPr lang="en-GB" sz="1600" kern="0">
                          <a:solidFill>
                            <a:schemeClr val="tx1"/>
                          </a:solidFill>
                          <a:effectLst/>
                        </a:rPr>
                        <a:t>10.25 - 10. 40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1600" kern="0">
                          <a:solidFill>
                            <a:schemeClr val="tx1"/>
                          </a:solidFill>
                          <a:effectLst/>
                        </a:rPr>
                        <a:t>Ann - Who's who  -  who you are and how long you've been an ambassador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2492472"/>
                  </a:ext>
                </a:extLst>
              </a:tr>
              <a:tr h="553053">
                <a:tc>
                  <a:txBody>
                    <a:bodyPr/>
                    <a:lstStyle/>
                    <a:p>
                      <a:pPr lvl="1">
                        <a:lnSpc>
                          <a:spcPct val="115000"/>
                        </a:lnSpc>
                        <a:spcAft>
                          <a:spcPts val="800"/>
                        </a:spcAft>
                        <a:buNone/>
                      </a:pPr>
                      <a:r>
                        <a:rPr lang="en-GB" sz="1600" kern="0">
                          <a:solidFill>
                            <a:schemeClr val="tx1"/>
                          </a:solidFill>
                          <a:effectLst/>
                        </a:rPr>
                        <a:t>10.40 - 11.10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Laura: an introduction and some updates</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6221990"/>
                  </a:ext>
                </a:extLst>
              </a:tr>
              <a:tr h="354168">
                <a:tc>
                  <a:txBody>
                    <a:bodyPr/>
                    <a:lstStyle/>
                    <a:p>
                      <a:pPr lvl="1">
                        <a:lnSpc>
                          <a:spcPct val="115000"/>
                        </a:lnSpc>
                        <a:spcAft>
                          <a:spcPts val="800"/>
                        </a:spcAft>
                        <a:buNone/>
                      </a:pPr>
                      <a:r>
                        <a:rPr lang="en-GB" sz="1600" kern="0">
                          <a:solidFill>
                            <a:schemeClr val="tx1"/>
                          </a:solidFill>
                          <a:effectLst/>
                        </a:rPr>
                        <a:t>11.10-12.10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Ambassador Kenya Trip Update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29463557"/>
                  </a:ext>
                </a:extLst>
              </a:tr>
              <a:tr h="354168">
                <a:tc>
                  <a:txBody>
                    <a:bodyPr/>
                    <a:lstStyle/>
                    <a:p>
                      <a:pPr lvl="1">
                        <a:lnSpc>
                          <a:spcPct val="115000"/>
                        </a:lnSpc>
                        <a:spcAft>
                          <a:spcPts val="800"/>
                        </a:spcAft>
                        <a:buNone/>
                      </a:pPr>
                      <a:r>
                        <a:rPr lang="en-GB" sz="1600" kern="0">
                          <a:solidFill>
                            <a:schemeClr val="tx1"/>
                          </a:solidFill>
                          <a:effectLst/>
                        </a:rPr>
                        <a:t>12.10 - 12.55</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600" kern="0">
                          <a:solidFill>
                            <a:schemeClr val="tx1"/>
                          </a:solidFill>
                          <a:effectLst/>
                        </a:rPr>
                        <a:t>Lunch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51377519"/>
                  </a:ext>
                </a:extLst>
              </a:tr>
              <a:tr h="373291">
                <a:tc>
                  <a:txBody>
                    <a:bodyPr/>
                    <a:lstStyle/>
                    <a:p>
                      <a:pPr lvl="1">
                        <a:lnSpc>
                          <a:spcPct val="115000"/>
                        </a:lnSpc>
                        <a:spcAft>
                          <a:spcPts val="800"/>
                        </a:spcAft>
                        <a:buNone/>
                      </a:pPr>
                      <a:r>
                        <a:rPr lang="en-GB" sz="1600" kern="0">
                          <a:solidFill>
                            <a:schemeClr val="tx1"/>
                          </a:solidFill>
                          <a:effectLst/>
                        </a:rPr>
                        <a:t>12.55 -1.25</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An introduction to the MCSE team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1398489"/>
                  </a:ext>
                </a:extLst>
              </a:tr>
              <a:tr h="393944">
                <a:tc>
                  <a:txBody>
                    <a:bodyPr/>
                    <a:lstStyle/>
                    <a:p>
                      <a:pPr lvl="1">
                        <a:lnSpc>
                          <a:spcPct val="115000"/>
                        </a:lnSpc>
                        <a:spcAft>
                          <a:spcPts val="800"/>
                        </a:spcAft>
                        <a:buNone/>
                      </a:pPr>
                      <a:r>
                        <a:rPr lang="en-GB" sz="1600" kern="0">
                          <a:solidFill>
                            <a:schemeClr val="tx1"/>
                          </a:solidFill>
                          <a:effectLst/>
                        </a:rPr>
                        <a:t>1.25 - 1.40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Ann -Tools &amp; Practical Guidance</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897649"/>
                  </a:ext>
                </a:extLst>
              </a:tr>
              <a:tr h="435251">
                <a:tc>
                  <a:txBody>
                    <a:bodyPr/>
                    <a:lstStyle/>
                    <a:p>
                      <a:pPr lvl="1">
                        <a:lnSpc>
                          <a:spcPct val="115000"/>
                        </a:lnSpc>
                        <a:spcAft>
                          <a:spcPts val="800"/>
                        </a:spcAft>
                        <a:buNone/>
                      </a:pPr>
                      <a:r>
                        <a:rPr lang="en-GB" sz="1600" kern="0">
                          <a:solidFill>
                            <a:schemeClr val="tx1"/>
                          </a:solidFill>
                          <a:effectLst/>
                        </a:rPr>
                        <a:t>1.40 - 2. 40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The ideal Ambassador toolkit  - interactive activity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5400046"/>
                  </a:ext>
                </a:extLst>
              </a:tr>
              <a:tr h="354168">
                <a:tc>
                  <a:txBody>
                    <a:bodyPr/>
                    <a:lstStyle/>
                    <a:p>
                      <a:pPr lvl="1">
                        <a:lnSpc>
                          <a:spcPct val="115000"/>
                        </a:lnSpc>
                        <a:spcAft>
                          <a:spcPts val="800"/>
                        </a:spcAft>
                        <a:buNone/>
                      </a:pPr>
                      <a:r>
                        <a:rPr lang="en-GB" sz="1600" kern="0">
                          <a:solidFill>
                            <a:schemeClr val="tx1"/>
                          </a:solidFill>
                          <a:effectLst/>
                        </a:rPr>
                        <a:t>2.40 - 2.50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600" kern="0">
                          <a:solidFill>
                            <a:schemeClr val="tx1"/>
                          </a:solidFill>
                          <a:effectLst/>
                        </a:rPr>
                        <a:t>Refreshments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98748812"/>
                  </a:ext>
                </a:extLst>
              </a:tr>
              <a:tr h="354168">
                <a:tc>
                  <a:txBody>
                    <a:bodyPr/>
                    <a:lstStyle/>
                    <a:p>
                      <a:pPr lvl="1">
                        <a:lnSpc>
                          <a:spcPct val="115000"/>
                        </a:lnSpc>
                        <a:spcAft>
                          <a:spcPts val="800"/>
                        </a:spcAft>
                        <a:buNone/>
                      </a:pPr>
                      <a:r>
                        <a:rPr lang="en-GB" sz="1600" kern="0">
                          <a:solidFill>
                            <a:schemeClr val="tx1"/>
                          </a:solidFill>
                          <a:effectLst/>
                        </a:rPr>
                        <a:t>2.50 - 3.10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Q&amp;A</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0376531"/>
                  </a:ext>
                </a:extLst>
              </a:tr>
              <a:tr h="452538">
                <a:tc>
                  <a:txBody>
                    <a:bodyPr/>
                    <a:lstStyle/>
                    <a:p>
                      <a:pPr lvl="1">
                        <a:lnSpc>
                          <a:spcPct val="115000"/>
                        </a:lnSpc>
                        <a:spcAft>
                          <a:spcPts val="800"/>
                        </a:spcAft>
                        <a:buNone/>
                      </a:pPr>
                      <a:r>
                        <a:rPr lang="en-GB" sz="1600" kern="0">
                          <a:solidFill>
                            <a:schemeClr val="tx1"/>
                          </a:solidFill>
                          <a:effectLst/>
                        </a:rPr>
                        <a:t>3.10 - 3.20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Final Reflection : One thing you are inspired to do, next steps &amp; thank you</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78800514"/>
                  </a:ext>
                </a:extLst>
              </a:tr>
              <a:tr h="354168">
                <a:tc>
                  <a:txBody>
                    <a:bodyPr/>
                    <a:lstStyle/>
                    <a:p>
                      <a:pPr lvl="1">
                        <a:lnSpc>
                          <a:spcPct val="115000"/>
                        </a:lnSpc>
                        <a:spcAft>
                          <a:spcPts val="800"/>
                        </a:spcAft>
                        <a:buNone/>
                      </a:pPr>
                      <a:r>
                        <a:rPr lang="en-GB" sz="1600" kern="0">
                          <a:solidFill>
                            <a:schemeClr val="tx1"/>
                          </a:solidFill>
                          <a:effectLst/>
                        </a:rPr>
                        <a:t>3.20 - 3.30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Thank you and end</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373211"/>
                  </a:ext>
                </a:extLst>
              </a:tr>
              <a:tr h="354168">
                <a:tc>
                  <a:txBody>
                    <a:bodyPr/>
                    <a:lstStyle/>
                    <a:p>
                      <a:pPr lvl="1">
                        <a:lnSpc>
                          <a:spcPct val="115000"/>
                        </a:lnSpc>
                        <a:spcAft>
                          <a:spcPts val="800"/>
                        </a:spcAft>
                        <a:buNone/>
                      </a:pPr>
                      <a:r>
                        <a:rPr lang="en-GB" sz="1600" kern="0">
                          <a:solidFill>
                            <a:schemeClr val="tx1"/>
                          </a:solidFill>
                          <a:effectLst/>
                        </a:rPr>
                        <a:t>3.30 - 4.00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Collect leaflets and pop ups etc  and see the office!</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2694839"/>
                  </a:ext>
                </a:extLst>
              </a:tr>
            </a:tbl>
          </a:graphicData>
        </a:graphic>
      </p:graphicFrame>
    </p:spTree>
    <p:extLst>
      <p:ext uri="{BB962C8B-B14F-4D97-AF65-F5344CB8AC3E}">
        <p14:creationId xmlns:p14="http://schemas.microsoft.com/office/powerpoint/2010/main" val="1103476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52792-14BB-4690-9915-8BF4381869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0D8038-897E-521E-85C0-30A8A0CA9536}"/>
              </a:ext>
            </a:extLst>
          </p:cNvPr>
          <p:cNvPicPr>
            <a:picLocks noChangeAspect="1"/>
          </p:cNvPicPr>
          <p:nvPr/>
        </p:nvPicPr>
        <p:blipFill>
          <a:blip r:embed="rId2"/>
          <a:srcRect/>
          <a:stretch>
            <a:fillRect/>
          </a:stretch>
        </p:blipFill>
        <p:spPr>
          <a:xfrm>
            <a:off x="45204" y="0"/>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le 1">
            <a:extLst>
              <a:ext uri="{FF2B5EF4-FFF2-40B4-BE49-F238E27FC236}">
                <a16:creationId xmlns:a16="http://schemas.microsoft.com/office/drawing/2014/main" id="{7BC1CC52-666F-118E-281D-8B1F3C8F2084}"/>
              </a:ext>
            </a:extLst>
          </p:cNvPr>
          <p:cNvSpPr>
            <a:spLocks noGrp="1"/>
          </p:cNvSpPr>
          <p:nvPr>
            <p:ph type="ctrTitle"/>
          </p:nvPr>
        </p:nvSpPr>
        <p:spPr>
          <a:xfrm>
            <a:off x="599818" y="5234320"/>
            <a:ext cx="6931319" cy="752217"/>
          </a:xfrm>
        </p:spPr>
        <p:txBody>
          <a:bodyPr anchor="b">
            <a:normAutofit/>
          </a:bodyPr>
          <a:lstStyle/>
          <a:p>
            <a:pPr algn="l"/>
            <a:endParaRPr lang="en-GB" sz="3600">
              <a:solidFill>
                <a:schemeClr val="tx1">
                  <a:lumMod val="85000"/>
                  <a:lumOff val="15000"/>
                </a:schemeClr>
              </a:solidFill>
            </a:endParaRPr>
          </a:p>
        </p:txBody>
      </p:sp>
      <p:sp>
        <p:nvSpPr>
          <p:cNvPr id="3" name="Subtitle 2">
            <a:extLst>
              <a:ext uri="{FF2B5EF4-FFF2-40B4-BE49-F238E27FC236}">
                <a16:creationId xmlns:a16="http://schemas.microsoft.com/office/drawing/2014/main" id="{87C1E387-79D1-EA22-4613-B7EC99601B08}"/>
              </a:ext>
            </a:extLst>
          </p:cNvPr>
          <p:cNvSpPr>
            <a:spLocks noGrp="1"/>
          </p:cNvSpPr>
          <p:nvPr>
            <p:ph type="subTitle" idx="1"/>
          </p:nvPr>
        </p:nvSpPr>
        <p:spPr>
          <a:xfrm>
            <a:off x="599819" y="6059086"/>
            <a:ext cx="6931319" cy="349725"/>
          </a:xfrm>
        </p:spPr>
        <p:txBody>
          <a:bodyPr anchor="t">
            <a:normAutofit/>
          </a:bodyPr>
          <a:lstStyle/>
          <a:p>
            <a:pPr algn="l"/>
            <a:r>
              <a:rPr lang="en-GB" sz="1600">
                <a:solidFill>
                  <a:schemeClr val="tx1">
                    <a:lumMod val="85000"/>
                    <a:lumOff val="15000"/>
                  </a:schemeClr>
                </a:solidFill>
              </a:rPr>
              <a:t>Mary Owuor </a:t>
            </a:r>
          </a:p>
        </p:txBody>
      </p:sp>
      <p:sp>
        <p:nvSpPr>
          <p:cNvPr id="6" name="TextBox 5">
            <a:extLst>
              <a:ext uri="{FF2B5EF4-FFF2-40B4-BE49-F238E27FC236}">
                <a16:creationId xmlns:a16="http://schemas.microsoft.com/office/drawing/2014/main" id="{9FB19AF1-5A0A-72C7-9AAD-A38F26BD1B44}"/>
              </a:ext>
            </a:extLst>
          </p:cNvPr>
          <p:cNvSpPr txBox="1"/>
          <p:nvPr/>
        </p:nvSpPr>
        <p:spPr>
          <a:xfrm>
            <a:off x="457199" y="114300"/>
            <a:ext cx="9186863" cy="584775"/>
          </a:xfrm>
          <a:prstGeom prst="rect">
            <a:avLst/>
          </a:prstGeom>
          <a:noFill/>
        </p:spPr>
        <p:txBody>
          <a:bodyPr wrap="square" rtlCol="0">
            <a:spAutoFit/>
          </a:bodyPr>
          <a:lstStyle/>
          <a:p>
            <a:r>
              <a:rPr lang="en-GB" sz="3200">
                <a:solidFill>
                  <a:schemeClr val="bg1"/>
                </a:solidFill>
              </a:rPr>
              <a:t>Thriving with Donkeys    Partnership with The Brooke</a:t>
            </a:r>
          </a:p>
        </p:txBody>
      </p:sp>
      <p:sp>
        <p:nvSpPr>
          <p:cNvPr id="8" name="TextBox 7">
            <a:extLst>
              <a:ext uri="{FF2B5EF4-FFF2-40B4-BE49-F238E27FC236}">
                <a16:creationId xmlns:a16="http://schemas.microsoft.com/office/drawing/2014/main" id="{5435F292-91AA-A0C3-2930-FE53BAAEC270}"/>
              </a:ext>
            </a:extLst>
          </p:cNvPr>
          <p:cNvSpPr txBox="1"/>
          <p:nvPr/>
        </p:nvSpPr>
        <p:spPr>
          <a:xfrm>
            <a:off x="561975" y="1540619"/>
            <a:ext cx="10487892" cy="1384995"/>
          </a:xfrm>
          <a:prstGeom prst="rect">
            <a:avLst/>
          </a:prstGeom>
          <a:noFill/>
        </p:spPr>
        <p:txBody>
          <a:bodyPr wrap="square" rtlCol="0">
            <a:spAutoFit/>
          </a:bodyPr>
          <a:lstStyle/>
          <a:p>
            <a:pPr algn="ctr"/>
            <a:r>
              <a:rPr lang="en-GB" sz="2800" b="1"/>
              <a:t>"To the world it is just a donkey, </a:t>
            </a:r>
          </a:p>
          <a:p>
            <a:pPr algn="ctr"/>
            <a:r>
              <a:rPr lang="en-GB" sz="2800" b="1"/>
              <a:t>but to the donkey owner a donkey can be the whole world.”</a:t>
            </a:r>
          </a:p>
          <a:p>
            <a:pPr algn="ctr"/>
            <a:r>
              <a:rPr lang="en-GB" sz="2800" b="1"/>
              <a:t>"Titus Sagala Kenya Country Director”</a:t>
            </a:r>
          </a:p>
        </p:txBody>
      </p:sp>
      <p:pic>
        <p:nvPicPr>
          <p:cNvPr id="10" name="Picture 9">
            <a:extLst>
              <a:ext uri="{FF2B5EF4-FFF2-40B4-BE49-F238E27FC236}">
                <a16:creationId xmlns:a16="http://schemas.microsoft.com/office/drawing/2014/main" id="{A1E9913F-3959-7D49-426C-DB1E898C1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75" y="3100388"/>
            <a:ext cx="9258299" cy="2958698"/>
          </a:xfrm>
          <a:prstGeom prst="rect">
            <a:avLst/>
          </a:prstGeom>
        </p:spPr>
      </p:pic>
      <p:pic>
        <p:nvPicPr>
          <p:cNvPr id="13" name="Graphic 12">
            <a:extLst>
              <a:ext uri="{FF2B5EF4-FFF2-40B4-BE49-F238E27FC236}">
                <a16:creationId xmlns:a16="http://schemas.microsoft.com/office/drawing/2014/main" id="{AD8F61E4-7B5D-42A1-BE2C-B1027F9AD21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72738" y="3544487"/>
            <a:ext cx="1517885" cy="1689833"/>
          </a:xfrm>
          <a:prstGeom prst="rect">
            <a:avLst/>
          </a:prstGeom>
        </p:spPr>
      </p:pic>
    </p:spTree>
    <p:extLst>
      <p:ext uri="{BB962C8B-B14F-4D97-AF65-F5344CB8AC3E}">
        <p14:creationId xmlns:p14="http://schemas.microsoft.com/office/powerpoint/2010/main" val="3734478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B28FCD-86CF-8438-08E8-8393902E02F2}"/>
              </a:ext>
            </a:extLst>
          </p:cNvPr>
          <p:cNvPicPr>
            <a:picLocks noChangeAspect="1"/>
          </p:cNvPicPr>
          <p:nvPr/>
        </p:nvPicPr>
        <p:blipFill>
          <a:blip r:embed="rId2"/>
          <a:srcRect/>
          <a:stretch>
            <a:fillRect/>
          </a:stretch>
        </p:blipFill>
        <p:spPr>
          <a:xfrm>
            <a:off x="45204" y="0"/>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le 1">
            <a:extLst>
              <a:ext uri="{FF2B5EF4-FFF2-40B4-BE49-F238E27FC236}">
                <a16:creationId xmlns:a16="http://schemas.microsoft.com/office/drawing/2014/main" id="{61AFE428-52A9-2D81-D5A0-ECE87C2A8BF0}"/>
              </a:ext>
            </a:extLst>
          </p:cNvPr>
          <p:cNvSpPr>
            <a:spLocks noGrp="1"/>
          </p:cNvSpPr>
          <p:nvPr>
            <p:ph type="ctrTitle"/>
          </p:nvPr>
        </p:nvSpPr>
        <p:spPr>
          <a:xfrm>
            <a:off x="599819" y="6022193"/>
            <a:ext cx="6086732" cy="385764"/>
          </a:xfrm>
        </p:spPr>
        <p:txBody>
          <a:bodyPr anchor="b">
            <a:normAutofit/>
          </a:bodyPr>
          <a:lstStyle/>
          <a:p>
            <a:pPr algn="l"/>
            <a:r>
              <a:rPr lang="en-GB" sz="2000" b="1" err="1">
                <a:solidFill>
                  <a:schemeClr val="tx1">
                    <a:lumMod val="85000"/>
                    <a:lumOff val="15000"/>
                  </a:schemeClr>
                </a:solidFill>
              </a:rPr>
              <a:t>Paravet</a:t>
            </a:r>
            <a:r>
              <a:rPr lang="en-GB" sz="2000" b="1">
                <a:solidFill>
                  <a:schemeClr val="tx1">
                    <a:lumMod val="85000"/>
                    <a:lumOff val="15000"/>
                  </a:schemeClr>
                </a:solidFill>
              </a:rPr>
              <a:t>, Jackie and Abraham</a:t>
            </a:r>
          </a:p>
        </p:txBody>
      </p:sp>
      <p:sp>
        <p:nvSpPr>
          <p:cNvPr id="14" name="Subtitle 13">
            <a:extLst>
              <a:ext uri="{FF2B5EF4-FFF2-40B4-BE49-F238E27FC236}">
                <a16:creationId xmlns:a16="http://schemas.microsoft.com/office/drawing/2014/main" id="{2AF668E8-C433-CC78-9345-87C857E6BE4F}"/>
              </a:ext>
            </a:extLst>
          </p:cNvPr>
          <p:cNvSpPr>
            <a:spLocks noGrp="1"/>
          </p:cNvSpPr>
          <p:nvPr>
            <p:ph type="subTitle" idx="1"/>
          </p:nvPr>
        </p:nvSpPr>
        <p:spPr>
          <a:xfrm flipV="1">
            <a:off x="4772024" y="3676353"/>
            <a:ext cx="4300539" cy="1477537"/>
          </a:xfrm>
        </p:spPr>
        <p:txBody>
          <a:bodyPr>
            <a:normAutofit/>
          </a:bodyPr>
          <a:lstStyle/>
          <a:p>
            <a:endParaRPr lang="en-GB"/>
          </a:p>
        </p:txBody>
      </p:sp>
      <p:pic>
        <p:nvPicPr>
          <p:cNvPr id="16" name="Picture 15">
            <a:extLst>
              <a:ext uri="{FF2B5EF4-FFF2-40B4-BE49-F238E27FC236}">
                <a16:creationId xmlns:a16="http://schemas.microsoft.com/office/drawing/2014/main" id="{0B3CECED-6C76-C184-A44F-218A960D78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712" y="1274763"/>
            <a:ext cx="3490913" cy="4654550"/>
          </a:xfrm>
          <a:prstGeom prst="rect">
            <a:avLst/>
          </a:prstGeom>
        </p:spPr>
      </p:pic>
      <p:pic>
        <p:nvPicPr>
          <p:cNvPr id="20" name="Picture 19">
            <a:extLst>
              <a:ext uri="{FF2B5EF4-FFF2-40B4-BE49-F238E27FC236}">
                <a16:creationId xmlns:a16="http://schemas.microsoft.com/office/drawing/2014/main" id="{CD307777-65BA-CB72-088F-206261D6C8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0724" y="1283855"/>
            <a:ext cx="5471804" cy="4654550"/>
          </a:xfrm>
          <a:prstGeom prst="rect">
            <a:avLst/>
          </a:prstGeom>
        </p:spPr>
      </p:pic>
      <p:sp>
        <p:nvSpPr>
          <p:cNvPr id="22" name="TextBox 21">
            <a:extLst>
              <a:ext uri="{FF2B5EF4-FFF2-40B4-BE49-F238E27FC236}">
                <a16:creationId xmlns:a16="http://schemas.microsoft.com/office/drawing/2014/main" id="{01232CE9-36C9-54D9-B425-678508F8CDBF}"/>
              </a:ext>
            </a:extLst>
          </p:cNvPr>
          <p:cNvSpPr txBox="1"/>
          <p:nvPr/>
        </p:nvSpPr>
        <p:spPr>
          <a:xfrm>
            <a:off x="9872663" y="1870364"/>
            <a:ext cx="1997829" cy="2862322"/>
          </a:xfrm>
          <a:prstGeom prst="rect">
            <a:avLst/>
          </a:prstGeom>
          <a:noFill/>
        </p:spPr>
        <p:txBody>
          <a:bodyPr wrap="square" rtlCol="0">
            <a:spAutoFit/>
          </a:bodyPr>
          <a:lstStyle/>
          <a:p>
            <a:r>
              <a:rPr lang="en-GB" sz="2000" b="1"/>
              <a:t>Left to right</a:t>
            </a:r>
          </a:p>
          <a:p>
            <a:endParaRPr lang="en-GB" sz="2000" b="1"/>
          </a:p>
          <a:p>
            <a:r>
              <a:rPr lang="en-GB" sz="2000" b="1"/>
              <a:t> Govt. official</a:t>
            </a:r>
          </a:p>
          <a:p>
            <a:endParaRPr lang="en-GB" sz="2000" b="1"/>
          </a:p>
          <a:p>
            <a:r>
              <a:rPr lang="en-GB" sz="2000" b="1"/>
              <a:t>George[RE]</a:t>
            </a:r>
          </a:p>
          <a:p>
            <a:endParaRPr lang="en-GB" sz="2000" b="1"/>
          </a:p>
          <a:p>
            <a:r>
              <a:rPr lang="en-GB" sz="2000" b="1"/>
              <a:t>Farriers[note disabled included] </a:t>
            </a:r>
          </a:p>
        </p:txBody>
      </p:sp>
      <p:sp>
        <p:nvSpPr>
          <p:cNvPr id="3" name="TextBox 2">
            <a:extLst>
              <a:ext uri="{FF2B5EF4-FFF2-40B4-BE49-F238E27FC236}">
                <a16:creationId xmlns:a16="http://schemas.microsoft.com/office/drawing/2014/main" id="{81FB89D0-37DF-316A-E38E-B7DA05B682ED}"/>
              </a:ext>
            </a:extLst>
          </p:cNvPr>
          <p:cNvSpPr txBox="1"/>
          <p:nvPr/>
        </p:nvSpPr>
        <p:spPr>
          <a:xfrm>
            <a:off x="366712" y="387927"/>
            <a:ext cx="7100888" cy="646331"/>
          </a:xfrm>
          <a:prstGeom prst="rect">
            <a:avLst/>
          </a:prstGeom>
          <a:noFill/>
        </p:spPr>
        <p:txBody>
          <a:bodyPr wrap="square" rtlCol="0">
            <a:spAutoFit/>
          </a:bodyPr>
          <a:lstStyle/>
          <a:p>
            <a:r>
              <a:rPr lang="en-GB" sz="3600">
                <a:solidFill>
                  <a:schemeClr val="bg1"/>
                </a:solidFill>
              </a:rPr>
              <a:t>Donkey Clinic</a:t>
            </a:r>
          </a:p>
        </p:txBody>
      </p:sp>
    </p:spTree>
    <p:extLst>
      <p:ext uri="{BB962C8B-B14F-4D97-AF65-F5344CB8AC3E}">
        <p14:creationId xmlns:p14="http://schemas.microsoft.com/office/powerpoint/2010/main" val="1721380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57EAE-60BA-A44F-6401-AF72250BCC9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17C89C9-4A85-8CA5-C50E-03240BDB42FA}"/>
              </a:ext>
            </a:extLst>
          </p:cNvPr>
          <p:cNvPicPr>
            <a:picLocks noChangeAspect="1"/>
          </p:cNvPicPr>
          <p:nvPr/>
        </p:nvPicPr>
        <p:blipFill>
          <a:blip r:embed="rId2"/>
          <a:srcRect/>
          <a:stretch>
            <a:fillRect/>
          </a:stretch>
        </p:blipFill>
        <p:spPr>
          <a:xfrm>
            <a:off x="45204" y="0"/>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le 1">
            <a:extLst>
              <a:ext uri="{FF2B5EF4-FFF2-40B4-BE49-F238E27FC236}">
                <a16:creationId xmlns:a16="http://schemas.microsoft.com/office/drawing/2014/main" id="{6E003609-BD12-B252-658C-32B16C70A2EF}"/>
              </a:ext>
            </a:extLst>
          </p:cNvPr>
          <p:cNvSpPr>
            <a:spLocks noGrp="1"/>
          </p:cNvSpPr>
          <p:nvPr>
            <p:ph type="ctrTitle"/>
          </p:nvPr>
        </p:nvSpPr>
        <p:spPr>
          <a:xfrm>
            <a:off x="599818" y="5234320"/>
            <a:ext cx="6931319" cy="752217"/>
          </a:xfrm>
        </p:spPr>
        <p:txBody>
          <a:bodyPr anchor="b">
            <a:normAutofit/>
          </a:bodyPr>
          <a:lstStyle/>
          <a:p>
            <a:pPr algn="l"/>
            <a:r>
              <a:rPr lang="en-GB" sz="2400" b="1">
                <a:solidFill>
                  <a:schemeClr val="tx1">
                    <a:lumMod val="85000"/>
                    <a:lumOff val="15000"/>
                  </a:schemeClr>
                </a:solidFill>
              </a:rPr>
              <a:t>Sisal Halters       Soft banana leaf back packs</a:t>
            </a:r>
          </a:p>
        </p:txBody>
      </p:sp>
      <p:sp>
        <p:nvSpPr>
          <p:cNvPr id="14" name="Subtitle 13">
            <a:extLst>
              <a:ext uri="{FF2B5EF4-FFF2-40B4-BE49-F238E27FC236}">
                <a16:creationId xmlns:a16="http://schemas.microsoft.com/office/drawing/2014/main" id="{2E01E062-929E-0EFE-DBC5-B889C729F0E9}"/>
              </a:ext>
            </a:extLst>
          </p:cNvPr>
          <p:cNvSpPr>
            <a:spLocks noGrp="1"/>
          </p:cNvSpPr>
          <p:nvPr>
            <p:ph type="subTitle" idx="1"/>
          </p:nvPr>
        </p:nvSpPr>
        <p:spPr>
          <a:xfrm>
            <a:off x="1524000" y="3602038"/>
            <a:ext cx="4405313" cy="927100"/>
          </a:xfrm>
        </p:spPr>
        <p:txBody>
          <a:bodyPr/>
          <a:lstStyle/>
          <a:p>
            <a:endParaRPr lang="en-GB"/>
          </a:p>
        </p:txBody>
      </p:sp>
      <p:pic>
        <p:nvPicPr>
          <p:cNvPr id="5" name="Picture 4">
            <a:extLst>
              <a:ext uri="{FF2B5EF4-FFF2-40B4-BE49-F238E27FC236}">
                <a16:creationId xmlns:a16="http://schemas.microsoft.com/office/drawing/2014/main" id="{A1881514-A2AB-8FD9-C1BD-6B48CBFD0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8644" y="1652792"/>
            <a:ext cx="4712831" cy="3277493"/>
          </a:xfrm>
          <a:prstGeom prst="rect">
            <a:avLst/>
          </a:prstGeom>
        </p:spPr>
      </p:pic>
      <p:pic>
        <p:nvPicPr>
          <p:cNvPr id="7" name="Picture 6">
            <a:extLst>
              <a:ext uri="{FF2B5EF4-FFF2-40B4-BE49-F238E27FC236}">
                <a16:creationId xmlns:a16="http://schemas.microsoft.com/office/drawing/2014/main" id="{0F8DEF89-5A16-E111-A47D-DC462110F7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690532" y="1357278"/>
            <a:ext cx="5752785" cy="3957636"/>
          </a:xfrm>
          <a:prstGeom prst="rect">
            <a:avLst/>
          </a:prstGeom>
        </p:spPr>
      </p:pic>
      <p:sp>
        <p:nvSpPr>
          <p:cNvPr id="8" name="TextBox 7">
            <a:extLst>
              <a:ext uri="{FF2B5EF4-FFF2-40B4-BE49-F238E27FC236}">
                <a16:creationId xmlns:a16="http://schemas.microsoft.com/office/drawing/2014/main" id="{6DB29AE8-D795-D8D5-0E9B-404436DF44DB}"/>
              </a:ext>
            </a:extLst>
          </p:cNvPr>
          <p:cNvSpPr txBox="1"/>
          <p:nvPr/>
        </p:nvSpPr>
        <p:spPr>
          <a:xfrm>
            <a:off x="7531137" y="5234320"/>
            <a:ext cx="3970332" cy="461665"/>
          </a:xfrm>
          <a:prstGeom prst="rect">
            <a:avLst/>
          </a:prstGeom>
          <a:noFill/>
        </p:spPr>
        <p:txBody>
          <a:bodyPr wrap="square" rtlCol="0">
            <a:spAutoFit/>
          </a:bodyPr>
          <a:lstStyle/>
          <a:p>
            <a:pPr algn="ctr"/>
            <a:r>
              <a:rPr lang="en-GB" sz="2400" b="1"/>
              <a:t>Farrier</a:t>
            </a:r>
          </a:p>
        </p:txBody>
      </p:sp>
      <p:sp>
        <p:nvSpPr>
          <p:cNvPr id="9" name="TextBox 8">
            <a:extLst>
              <a:ext uri="{FF2B5EF4-FFF2-40B4-BE49-F238E27FC236}">
                <a16:creationId xmlns:a16="http://schemas.microsoft.com/office/drawing/2014/main" id="{C8D042BC-5E64-5AED-151F-8D0A210071A5}"/>
              </a:ext>
            </a:extLst>
          </p:cNvPr>
          <p:cNvSpPr txBox="1"/>
          <p:nvPr/>
        </p:nvSpPr>
        <p:spPr>
          <a:xfrm>
            <a:off x="885568" y="327570"/>
            <a:ext cx="8280946" cy="584775"/>
          </a:xfrm>
          <a:prstGeom prst="rect">
            <a:avLst/>
          </a:prstGeom>
          <a:noFill/>
        </p:spPr>
        <p:txBody>
          <a:bodyPr wrap="square" rtlCol="0">
            <a:spAutoFit/>
          </a:bodyPr>
          <a:lstStyle/>
          <a:p>
            <a:r>
              <a:rPr lang="en-GB" sz="3200">
                <a:solidFill>
                  <a:schemeClr val="bg1"/>
                </a:solidFill>
              </a:rPr>
              <a:t>Income generating activities</a:t>
            </a:r>
          </a:p>
        </p:txBody>
      </p:sp>
    </p:spTree>
    <p:extLst>
      <p:ext uri="{BB962C8B-B14F-4D97-AF65-F5344CB8AC3E}">
        <p14:creationId xmlns:p14="http://schemas.microsoft.com/office/powerpoint/2010/main" val="3588092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415F9-0B76-96B6-29E3-3D831D3A60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11914C-C35D-109F-A73C-A3ADB931E713}"/>
              </a:ext>
            </a:extLst>
          </p:cNvPr>
          <p:cNvSpPr>
            <a:spLocks noGrp="1"/>
          </p:cNvSpPr>
          <p:nvPr>
            <p:ph type="body" sz="quarter" idx="10"/>
          </p:nvPr>
        </p:nvSpPr>
        <p:spPr/>
        <p:txBody>
          <a:bodyPr/>
          <a:lstStyle/>
          <a:p>
            <a:r>
              <a:rPr lang="en-US"/>
              <a:t>A</a:t>
            </a:r>
            <a:r>
              <a:rPr lang="en-GB"/>
              <a:t>dd your photos here</a:t>
            </a:r>
            <a:endParaRPr lang="en-US"/>
          </a:p>
        </p:txBody>
      </p:sp>
      <p:pic>
        <p:nvPicPr>
          <p:cNvPr id="3" name="Picture 2">
            <a:extLst>
              <a:ext uri="{FF2B5EF4-FFF2-40B4-BE49-F238E27FC236}">
                <a16:creationId xmlns:a16="http://schemas.microsoft.com/office/drawing/2014/main" id="{42F71ADA-EBD0-E117-5CA0-791326A151F7}"/>
              </a:ext>
            </a:extLst>
          </p:cNvPr>
          <p:cNvPicPr>
            <a:picLocks noChangeAspect="1"/>
          </p:cNvPicPr>
          <p:nvPr/>
        </p:nvPicPr>
        <p:blipFill>
          <a:blip r:embed="rId2"/>
          <a:srcRect/>
          <a:stretch>
            <a:fillRect/>
          </a:stretch>
        </p:blipFill>
        <p:spPr>
          <a:xfrm>
            <a:off x="1" y="0"/>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4" name="TextBox 3">
            <a:extLst>
              <a:ext uri="{FF2B5EF4-FFF2-40B4-BE49-F238E27FC236}">
                <a16:creationId xmlns:a16="http://schemas.microsoft.com/office/drawing/2014/main" id="{E9D30BC3-DE9D-9FF1-9800-06FE7371F6C9}"/>
              </a:ext>
            </a:extLst>
          </p:cNvPr>
          <p:cNvSpPr txBox="1"/>
          <p:nvPr/>
        </p:nvSpPr>
        <p:spPr>
          <a:xfrm>
            <a:off x="425450" y="1759527"/>
            <a:ext cx="5318126" cy="2554545"/>
          </a:xfrm>
          <a:prstGeom prst="rect">
            <a:avLst/>
          </a:prstGeom>
          <a:noFill/>
          <a:ln w="38100">
            <a:solidFill>
              <a:schemeClr val="tx1"/>
            </a:solidFill>
          </a:ln>
        </p:spPr>
        <p:txBody>
          <a:bodyPr wrap="square" rtlCol="0">
            <a:spAutoFit/>
          </a:bodyPr>
          <a:lstStyle/>
          <a:p>
            <a:r>
              <a:rPr lang="en-GB" sz="3200" b="1"/>
              <a:t>Donkey population in Kenya</a:t>
            </a:r>
          </a:p>
          <a:p>
            <a:pPr algn="ctr"/>
            <a:endParaRPr lang="en-GB" sz="3200" b="1"/>
          </a:p>
          <a:p>
            <a:pPr algn="ctr"/>
            <a:r>
              <a:rPr lang="en-GB" sz="3200" b="1"/>
              <a:t>                     2016    1.9 m,                                                                                 census   2019    1.1m                </a:t>
            </a:r>
          </a:p>
          <a:p>
            <a:pPr algn="ctr"/>
            <a:r>
              <a:rPr lang="en-GB" sz="3200" b="1"/>
              <a:t>                     2025              ?</a:t>
            </a:r>
          </a:p>
        </p:txBody>
      </p:sp>
      <p:sp>
        <p:nvSpPr>
          <p:cNvPr id="6" name="TextBox 5">
            <a:extLst>
              <a:ext uri="{FF2B5EF4-FFF2-40B4-BE49-F238E27FC236}">
                <a16:creationId xmlns:a16="http://schemas.microsoft.com/office/drawing/2014/main" id="{FD587238-0212-9FF9-50B8-59DD12FE8D39}"/>
              </a:ext>
            </a:extLst>
          </p:cNvPr>
          <p:cNvSpPr txBox="1"/>
          <p:nvPr/>
        </p:nvSpPr>
        <p:spPr>
          <a:xfrm>
            <a:off x="6250420" y="2071688"/>
            <a:ext cx="5896376" cy="2062103"/>
          </a:xfrm>
          <a:prstGeom prst="rect">
            <a:avLst/>
          </a:prstGeom>
          <a:noFill/>
          <a:ln w="38100">
            <a:solidFill>
              <a:schemeClr val="tx1"/>
            </a:solidFill>
          </a:ln>
        </p:spPr>
        <p:txBody>
          <a:bodyPr wrap="square" rtlCol="0">
            <a:spAutoFit/>
          </a:bodyPr>
          <a:lstStyle/>
          <a:p>
            <a:r>
              <a:rPr lang="en-GB" b="1"/>
              <a:t> </a:t>
            </a:r>
            <a:r>
              <a:rPr lang="en-GB" sz="3200" b="1" err="1"/>
              <a:t>Ejiao</a:t>
            </a:r>
            <a:endParaRPr lang="en-GB" sz="3200" b="1"/>
          </a:p>
          <a:p>
            <a:r>
              <a:rPr lang="en-GB" sz="3200" b="1"/>
              <a:t> A cosmetic ingredient and traditional Chinese medicine</a:t>
            </a:r>
          </a:p>
          <a:p>
            <a:r>
              <a:rPr lang="en-GB" sz="3200" b="1"/>
              <a:t> made from donkey skins.</a:t>
            </a:r>
            <a:endParaRPr lang="en-GB" sz="3200"/>
          </a:p>
        </p:txBody>
      </p:sp>
      <p:sp>
        <p:nvSpPr>
          <p:cNvPr id="8" name="TextBox 7">
            <a:extLst>
              <a:ext uri="{FF2B5EF4-FFF2-40B4-BE49-F238E27FC236}">
                <a16:creationId xmlns:a16="http://schemas.microsoft.com/office/drawing/2014/main" id="{CFBED665-45DD-F989-4C03-743D29410D60}"/>
              </a:ext>
            </a:extLst>
          </p:cNvPr>
          <p:cNvSpPr txBox="1"/>
          <p:nvPr/>
        </p:nvSpPr>
        <p:spPr>
          <a:xfrm>
            <a:off x="425450" y="360218"/>
            <a:ext cx="9009495" cy="707886"/>
          </a:xfrm>
          <a:prstGeom prst="rect">
            <a:avLst/>
          </a:prstGeom>
          <a:noFill/>
        </p:spPr>
        <p:txBody>
          <a:bodyPr wrap="square" rtlCol="0">
            <a:spAutoFit/>
          </a:bodyPr>
          <a:lstStyle/>
          <a:p>
            <a:r>
              <a:rPr lang="en-GB" sz="4000">
                <a:solidFill>
                  <a:schemeClr val="bg1"/>
                </a:solidFill>
              </a:rPr>
              <a:t>Theft of Donkeys</a:t>
            </a:r>
          </a:p>
        </p:txBody>
      </p:sp>
      <p:sp>
        <p:nvSpPr>
          <p:cNvPr id="7" name="TextBox 6">
            <a:extLst>
              <a:ext uri="{FF2B5EF4-FFF2-40B4-BE49-F238E27FC236}">
                <a16:creationId xmlns:a16="http://schemas.microsoft.com/office/drawing/2014/main" id="{F8F4F410-AF95-034B-6F7E-8AEBC0C1CDD3}"/>
              </a:ext>
            </a:extLst>
          </p:cNvPr>
          <p:cNvSpPr txBox="1"/>
          <p:nvPr/>
        </p:nvSpPr>
        <p:spPr>
          <a:xfrm>
            <a:off x="557213" y="4643438"/>
            <a:ext cx="10144125" cy="1815882"/>
          </a:xfrm>
          <a:prstGeom prst="rect">
            <a:avLst/>
          </a:prstGeom>
          <a:noFill/>
        </p:spPr>
        <p:txBody>
          <a:bodyPr wrap="square" rtlCol="0">
            <a:spAutoFit/>
          </a:bodyPr>
          <a:lstStyle/>
          <a:p>
            <a:r>
              <a:rPr lang="en-GB" sz="2800"/>
              <a:t>“The Chinese demand for donkey has perpetuated this  wanton killing,  which worsens the living standards, particularly women and girls, who depend on their donkeys” </a:t>
            </a:r>
          </a:p>
          <a:p>
            <a:r>
              <a:rPr lang="en-GB" sz="2800" b="1"/>
              <a:t>Isaac Ogutu </a:t>
            </a:r>
            <a:r>
              <a:rPr lang="en-GB" sz="2800"/>
              <a:t>Farm Systems manager</a:t>
            </a:r>
          </a:p>
        </p:txBody>
      </p:sp>
    </p:spTree>
    <p:extLst>
      <p:ext uri="{BB962C8B-B14F-4D97-AF65-F5344CB8AC3E}">
        <p14:creationId xmlns:p14="http://schemas.microsoft.com/office/powerpoint/2010/main" val="3734452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59F87-240E-11BD-87B7-33A3CE72AC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E9DEE0-47F1-92F6-661B-A82469506163}"/>
              </a:ext>
            </a:extLst>
          </p:cNvPr>
          <p:cNvSpPr>
            <a:spLocks noGrp="1"/>
          </p:cNvSpPr>
          <p:nvPr>
            <p:ph type="body" sz="quarter" idx="10"/>
          </p:nvPr>
        </p:nvSpPr>
        <p:spPr/>
        <p:txBody>
          <a:bodyPr/>
          <a:lstStyle/>
          <a:p>
            <a:r>
              <a:rPr lang="en-US"/>
              <a:t>A</a:t>
            </a:r>
            <a:r>
              <a:rPr lang="en-GB"/>
              <a:t>dd your photos here</a:t>
            </a:r>
            <a:endParaRPr lang="en-US"/>
          </a:p>
        </p:txBody>
      </p:sp>
      <p:pic>
        <p:nvPicPr>
          <p:cNvPr id="3" name="Picture 2">
            <a:extLst>
              <a:ext uri="{FF2B5EF4-FFF2-40B4-BE49-F238E27FC236}">
                <a16:creationId xmlns:a16="http://schemas.microsoft.com/office/drawing/2014/main" id="{F6E05E13-8870-9039-6B48-F0028F7944E9}"/>
              </a:ext>
            </a:extLst>
          </p:cNvPr>
          <p:cNvPicPr>
            <a:picLocks noChangeAspect="1"/>
          </p:cNvPicPr>
          <p:nvPr/>
        </p:nvPicPr>
        <p:blipFill>
          <a:blip r:embed="rId2"/>
          <a:srcRect/>
          <a:stretch>
            <a:fillRect/>
          </a:stretch>
        </p:blipFill>
        <p:spPr>
          <a:xfrm>
            <a:off x="45204" y="0"/>
            <a:ext cx="12191999"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pic>
        <p:nvPicPr>
          <p:cNvPr id="5" name="Picture 4">
            <a:extLst>
              <a:ext uri="{FF2B5EF4-FFF2-40B4-BE49-F238E27FC236}">
                <a16:creationId xmlns:a16="http://schemas.microsoft.com/office/drawing/2014/main" id="{464FE5A5-D6F9-7E42-5571-B6A0486370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1417" y="2044863"/>
            <a:ext cx="4328135" cy="3499909"/>
          </a:xfrm>
          <a:prstGeom prst="rect">
            <a:avLst/>
          </a:prstGeom>
        </p:spPr>
      </p:pic>
      <p:pic>
        <p:nvPicPr>
          <p:cNvPr id="7" name="Picture 6">
            <a:extLst>
              <a:ext uri="{FF2B5EF4-FFF2-40B4-BE49-F238E27FC236}">
                <a16:creationId xmlns:a16="http://schemas.microsoft.com/office/drawing/2014/main" id="{A7BC2246-048F-05C9-DCFD-AD7F3CA47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8111" y="1639021"/>
            <a:ext cx="6669638" cy="4328134"/>
          </a:xfrm>
          <a:prstGeom prst="rect">
            <a:avLst/>
          </a:prstGeom>
        </p:spPr>
      </p:pic>
      <p:sp>
        <p:nvSpPr>
          <p:cNvPr id="8" name="TextBox 7">
            <a:extLst>
              <a:ext uri="{FF2B5EF4-FFF2-40B4-BE49-F238E27FC236}">
                <a16:creationId xmlns:a16="http://schemas.microsoft.com/office/drawing/2014/main" id="{405055BC-F8A8-6DE2-747D-27B17DD902FC}"/>
              </a:ext>
            </a:extLst>
          </p:cNvPr>
          <p:cNvSpPr txBox="1"/>
          <p:nvPr/>
        </p:nvSpPr>
        <p:spPr>
          <a:xfrm>
            <a:off x="425450" y="387458"/>
            <a:ext cx="9044014" cy="707886"/>
          </a:xfrm>
          <a:prstGeom prst="rect">
            <a:avLst/>
          </a:prstGeom>
          <a:noFill/>
        </p:spPr>
        <p:txBody>
          <a:bodyPr wrap="square" rtlCol="0">
            <a:spAutoFit/>
          </a:bodyPr>
          <a:lstStyle/>
          <a:p>
            <a:r>
              <a:rPr lang="en-GB" sz="4000">
                <a:solidFill>
                  <a:schemeClr val="bg1"/>
                </a:solidFill>
              </a:rPr>
              <a:t>The Future</a:t>
            </a:r>
          </a:p>
        </p:txBody>
      </p:sp>
      <p:sp>
        <p:nvSpPr>
          <p:cNvPr id="10" name="TextBox 9">
            <a:extLst>
              <a:ext uri="{FF2B5EF4-FFF2-40B4-BE49-F238E27FC236}">
                <a16:creationId xmlns:a16="http://schemas.microsoft.com/office/drawing/2014/main" id="{44BB9D58-A7E7-AD04-09FE-4F61E1E60632}"/>
              </a:ext>
            </a:extLst>
          </p:cNvPr>
          <p:cNvSpPr txBox="1"/>
          <p:nvPr/>
        </p:nvSpPr>
        <p:spPr>
          <a:xfrm>
            <a:off x="805912" y="6109310"/>
            <a:ext cx="3239146" cy="461665"/>
          </a:xfrm>
          <a:prstGeom prst="rect">
            <a:avLst/>
          </a:prstGeom>
          <a:noFill/>
        </p:spPr>
        <p:txBody>
          <a:bodyPr wrap="square" rtlCol="0">
            <a:spAutoFit/>
          </a:bodyPr>
          <a:lstStyle/>
          <a:p>
            <a:r>
              <a:rPr lang="en-GB" sz="2400" b="1"/>
              <a:t>Mercy-  Vet Intern </a:t>
            </a:r>
            <a:r>
              <a:rPr lang="en-GB" b="1"/>
              <a:t> </a:t>
            </a:r>
          </a:p>
        </p:txBody>
      </p:sp>
      <p:sp>
        <p:nvSpPr>
          <p:cNvPr id="11" name="TextBox 10">
            <a:extLst>
              <a:ext uri="{FF2B5EF4-FFF2-40B4-BE49-F238E27FC236}">
                <a16:creationId xmlns:a16="http://schemas.microsoft.com/office/drawing/2014/main" id="{62BC24A1-AB12-8B95-9D59-EE4BDA33D61B}"/>
              </a:ext>
            </a:extLst>
          </p:cNvPr>
          <p:cNvSpPr txBox="1"/>
          <p:nvPr/>
        </p:nvSpPr>
        <p:spPr>
          <a:xfrm>
            <a:off x="5496959" y="6109310"/>
            <a:ext cx="4638933" cy="461665"/>
          </a:xfrm>
          <a:prstGeom prst="rect">
            <a:avLst/>
          </a:prstGeom>
          <a:noFill/>
        </p:spPr>
        <p:txBody>
          <a:bodyPr wrap="square" rtlCol="0">
            <a:spAutoFit/>
          </a:bodyPr>
          <a:lstStyle/>
          <a:p>
            <a:r>
              <a:rPr lang="en-GB" sz="2400" b="1" err="1"/>
              <a:t>Kopsiro</a:t>
            </a:r>
            <a:r>
              <a:rPr lang="en-GB" sz="2400" b="1"/>
              <a:t> Primary school</a:t>
            </a:r>
          </a:p>
        </p:txBody>
      </p:sp>
    </p:spTree>
    <p:extLst>
      <p:ext uri="{BB962C8B-B14F-4D97-AF65-F5344CB8AC3E}">
        <p14:creationId xmlns:p14="http://schemas.microsoft.com/office/powerpoint/2010/main" val="3635596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11D6D-BE25-02FB-BFED-DC614BDDD0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6624B7-EAD6-CB5A-B4A1-9105E55A46D2}"/>
              </a:ext>
            </a:extLst>
          </p:cNvPr>
          <p:cNvSpPr>
            <a:spLocks noGrp="1"/>
          </p:cNvSpPr>
          <p:nvPr>
            <p:ph type="body" sz="quarter" idx="10"/>
          </p:nvPr>
        </p:nvSpPr>
        <p:spPr/>
        <p:txBody>
          <a:bodyPr/>
          <a:lstStyle/>
          <a:p>
            <a:r>
              <a:rPr lang="en-US"/>
              <a:t>Sarah</a:t>
            </a:r>
            <a:endParaRPr lang="en-GB"/>
          </a:p>
        </p:txBody>
      </p:sp>
    </p:spTree>
    <p:extLst>
      <p:ext uri="{BB962C8B-B14F-4D97-AF65-F5344CB8AC3E}">
        <p14:creationId xmlns:p14="http://schemas.microsoft.com/office/powerpoint/2010/main" val="2375390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7086-804F-914A-8F48-2F9E1074DF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D8C6BE-2F15-3EA8-FFD9-579E56544D3E}"/>
              </a:ext>
            </a:extLst>
          </p:cNvPr>
          <p:cNvSpPr>
            <a:spLocks noGrp="1"/>
          </p:cNvSpPr>
          <p:nvPr>
            <p:ph type="body" sz="quarter" idx="10"/>
          </p:nvPr>
        </p:nvSpPr>
        <p:spPr/>
        <p:txBody>
          <a:bodyPr/>
          <a:lstStyle/>
          <a:p>
            <a:r>
              <a:rPr lang="en-US"/>
              <a:t>Informal finance schemes</a:t>
            </a:r>
          </a:p>
        </p:txBody>
      </p:sp>
      <p:sp>
        <p:nvSpPr>
          <p:cNvPr id="3" name="TextBox 2">
            <a:extLst>
              <a:ext uri="{FF2B5EF4-FFF2-40B4-BE49-F238E27FC236}">
                <a16:creationId xmlns:a16="http://schemas.microsoft.com/office/drawing/2014/main" id="{2545D69C-017A-4533-A6E0-612840049DC0}"/>
              </a:ext>
            </a:extLst>
          </p:cNvPr>
          <p:cNvSpPr txBox="1"/>
          <p:nvPr/>
        </p:nvSpPr>
        <p:spPr>
          <a:xfrm>
            <a:off x="425450" y="1351508"/>
            <a:ext cx="10961915" cy="5632311"/>
          </a:xfrm>
          <a:prstGeom prst="rect">
            <a:avLst/>
          </a:prstGeom>
          <a:noFill/>
        </p:spPr>
        <p:txBody>
          <a:bodyPr wrap="square" rtlCol="0">
            <a:spAutoFit/>
          </a:bodyPr>
          <a:lstStyle/>
          <a:p>
            <a:r>
              <a:rPr lang="en-GB" sz="2400" b="1"/>
              <a:t>One of Ripple Effect’s project objectives is for people to become financially secure and engaging in the local economy.</a:t>
            </a:r>
          </a:p>
          <a:p>
            <a:endParaRPr lang="en-GB" sz="2400" b="1"/>
          </a:p>
          <a:p>
            <a:r>
              <a:rPr lang="en-GB" sz="2400"/>
              <a:t>With little or no access to formal banking, we saw 2 types of informal schemes being used. </a:t>
            </a:r>
          </a:p>
          <a:p>
            <a:endParaRPr lang="en-GB" sz="2400"/>
          </a:p>
          <a:p>
            <a:r>
              <a:rPr lang="en-GB" sz="2400" err="1"/>
              <a:t>Boresha</a:t>
            </a:r>
            <a:r>
              <a:rPr lang="en-GB" sz="2400"/>
              <a:t> </a:t>
            </a:r>
            <a:r>
              <a:rPr lang="en-GB" sz="2400" err="1"/>
              <a:t>Mazingira</a:t>
            </a:r>
            <a:r>
              <a:rPr lang="en-GB" sz="2400"/>
              <a:t> to date – total saved £37k, loans £29k</a:t>
            </a:r>
          </a:p>
          <a:p>
            <a:endParaRPr lang="en-GB" sz="2400"/>
          </a:p>
          <a:p>
            <a:endParaRPr lang="en-GB" sz="2400" b="1"/>
          </a:p>
          <a:p>
            <a:r>
              <a:rPr lang="en-GB" sz="2400" b="1"/>
              <a:t>Savings and loans schemes </a:t>
            </a:r>
            <a:r>
              <a:rPr lang="en-GB" sz="2400"/>
              <a:t>– regular savings by members create a pot of funds available  for loans when needed – </a:t>
            </a:r>
            <a:r>
              <a:rPr lang="en-GB" sz="2400" err="1"/>
              <a:t>eg</a:t>
            </a:r>
            <a:r>
              <a:rPr lang="en-GB" sz="2400"/>
              <a:t> in times of need, to start or grow a small enterprise.  </a:t>
            </a:r>
          </a:p>
          <a:p>
            <a:endParaRPr lang="en-GB" sz="2400" b="1"/>
          </a:p>
          <a:p>
            <a:r>
              <a:rPr lang="en-GB" sz="2400" b="1"/>
              <a:t>Merry Go Round – </a:t>
            </a:r>
            <a:r>
              <a:rPr lang="en-GB" sz="2400"/>
              <a:t>gives members a regular cashflow boost</a:t>
            </a:r>
          </a:p>
          <a:p>
            <a:endParaRPr lang="en-GB" sz="2400"/>
          </a:p>
        </p:txBody>
      </p:sp>
    </p:spTree>
    <p:extLst>
      <p:ext uri="{BB962C8B-B14F-4D97-AF65-F5344CB8AC3E}">
        <p14:creationId xmlns:p14="http://schemas.microsoft.com/office/powerpoint/2010/main" val="1888719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D82AE-4B08-5039-2A34-21EA069A23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473402-6C11-6A86-2F7E-52E240A60C8B}"/>
              </a:ext>
            </a:extLst>
          </p:cNvPr>
          <p:cNvSpPr>
            <a:spLocks noGrp="1"/>
          </p:cNvSpPr>
          <p:nvPr>
            <p:ph type="body" sz="quarter" idx="10"/>
          </p:nvPr>
        </p:nvSpPr>
        <p:spPr/>
        <p:txBody>
          <a:bodyPr/>
          <a:lstStyle/>
          <a:p>
            <a:r>
              <a:rPr lang="en-US"/>
              <a:t>Key features = SUCCESS</a:t>
            </a:r>
          </a:p>
        </p:txBody>
      </p:sp>
      <p:sp>
        <p:nvSpPr>
          <p:cNvPr id="3" name="TextBox 2">
            <a:extLst>
              <a:ext uri="{FF2B5EF4-FFF2-40B4-BE49-F238E27FC236}">
                <a16:creationId xmlns:a16="http://schemas.microsoft.com/office/drawing/2014/main" id="{7311B2A9-F797-2291-3026-0637D9F9573E}"/>
              </a:ext>
            </a:extLst>
          </p:cNvPr>
          <p:cNvSpPr txBox="1"/>
          <p:nvPr/>
        </p:nvSpPr>
        <p:spPr>
          <a:xfrm>
            <a:off x="543433" y="1343559"/>
            <a:ext cx="11105134" cy="3416320"/>
          </a:xfrm>
          <a:prstGeom prst="rect">
            <a:avLst/>
          </a:prstGeom>
          <a:noFill/>
        </p:spPr>
        <p:txBody>
          <a:bodyPr wrap="square" rtlCol="0">
            <a:spAutoFit/>
          </a:bodyPr>
          <a:lstStyle/>
          <a:p>
            <a:pPr marL="342900" indent="-342900">
              <a:buFont typeface="Arial" panose="020B0604020202020204" pitchFamily="34" charset="0"/>
              <a:buChar char="•"/>
            </a:pPr>
            <a:r>
              <a:rPr lang="en-GB" sz="2400" b="1"/>
              <a:t>Managed by the members themselves</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b="1"/>
              <a:t>Insist on a commitment to regular saving </a:t>
            </a:r>
          </a:p>
          <a:p>
            <a:pPr marL="342900" indent="-342900">
              <a:buFont typeface="Arial" panose="020B0604020202020204" pitchFamily="34" charset="0"/>
              <a:buChar char="•"/>
            </a:pPr>
            <a:endParaRPr lang="en-GB" sz="2400" b="1"/>
          </a:p>
          <a:p>
            <a:pPr marL="342900" indent="-342900">
              <a:buFont typeface="Arial" panose="020B0604020202020204" pitchFamily="34" charset="0"/>
              <a:buChar char="•"/>
            </a:pPr>
            <a:r>
              <a:rPr lang="en-GB" sz="2400" b="1"/>
              <a:t>Inclusive – identification of neediest in community</a:t>
            </a:r>
          </a:p>
          <a:p>
            <a:pPr marL="342900" indent="-342900">
              <a:buFont typeface="Arial" panose="020B0604020202020204" pitchFamily="34" charset="0"/>
              <a:buChar char="•"/>
            </a:pPr>
            <a:endParaRPr lang="en-GB" sz="2400" b="1"/>
          </a:p>
          <a:p>
            <a:pPr marL="342900" indent="-342900">
              <a:buFont typeface="Arial" panose="020B0604020202020204" pitchFamily="34" charset="0"/>
              <a:buChar char="•"/>
            </a:pPr>
            <a:r>
              <a:rPr lang="en-GB" sz="2400" b="1"/>
              <a:t>Saving with a purpose </a:t>
            </a:r>
          </a:p>
          <a:p>
            <a:endParaRPr lang="en-GB" sz="2400"/>
          </a:p>
          <a:p>
            <a:pPr marL="285750" indent="-285750">
              <a:buFont typeface="Arial" panose="020B0604020202020204" pitchFamily="34" charset="0"/>
              <a:buChar char="•"/>
            </a:pPr>
            <a:endParaRPr lang="en-GB" sz="2400"/>
          </a:p>
        </p:txBody>
      </p:sp>
    </p:spTree>
    <p:extLst>
      <p:ext uri="{BB962C8B-B14F-4D97-AF65-F5344CB8AC3E}">
        <p14:creationId xmlns:p14="http://schemas.microsoft.com/office/powerpoint/2010/main" val="3385708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E0D8A-0A58-BA92-B399-7EBE68F25B1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4088D02-9801-00A8-B255-711E0A5A45E2}"/>
              </a:ext>
            </a:extLst>
          </p:cNvPr>
          <p:cNvSpPr>
            <a:spLocks noGrp="1"/>
          </p:cNvSpPr>
          <p:nvPr>
            <p:ph type="body" sz="quarter" idx="10"/>
          </p:nvPr>
        </p:nvSpPr>
        <p:spPr/>
        <p:txBody>
          <a:bodyPr/>
          <a:lstStyle/>
          <a:p>
            <a:r>
              <a:rPr lang="en-US"/>
              <a:t>Evelyne now has irrigation</a:t>
            </a:r>
          </a:p>
        </p:txBody>
      </p:sp>
      <p:pic>
        <p:nvPicPr>
          <p:cNvPr id="5" name="Picture 4">
            <a:extLst>
              <a:ext uri="{FF2B5EF4-FFF2-40B4-BE49-F238E27FC236}">
                <a16:creationId xmlns:a16="http://schemas.microsoft.com/office/drawing/2014/main" id="{3E9D6169-EE75-47F3-2AD5-86F1FDC897B2}"/>
              </a:ext>
            </a:extLst>
          </p:cNvPr>
          <p:cNvPicPr>
            <a:picLocks noChangeAspect="1"/>
          </p:cNvPicPr>
          <p:nvPr/>
        </p:nvPicPr>
        <p:blipFill>
          <a:blip r:embed="rId3">
            <a:extLst>
              <a:ext uri="{28A0092B-C50C-407E-A947-70E740481C1C}">
                <a14:useLocalDpi xmlns:a14="http://schemas.microsoft.com/office/drawing/2010/main" val="0"/>
              </a:ext>
            </a:extLst>
          </a:blip>
          <a:srcRect b="24576"/>
          <a:stretch>
            <a:fillRect/>
          </a:stretch>
        </p:blipFill>
        <p:spPr>
          <a:xfrm rot="5400000">
            <a:off x="-540396" y="2442524"/>
            <a:ext cx="4970206" cy="2811551"/>
          </a:xfrm>
          <a:prstGeom prst="rect">
            <a:avLst/>
          </a:prstGeom>
        </p:spPr>
      </p:pic>
      <p:pic>
        <p:nvPicPr>
          <p:cNvPr id="7" name="Picture 6">
            <a:extLst>
              <a:ext uri="{FF2B5EF4-FFF2-40B4-BE49-F238E27FC236}">
                <a16:creationId xmlns:a16="http://schemas.microsoft.com/office/drawing/2014/main" id="{188FB5C2-73BA-68FA-CD4A-41F57199F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9889" y="1363196"/>
            <a:ext cx="6626942" cy="4970207"/>
          </a:xfrm>
          <a:prstGeom prst="rect">
            <a:avLst/>
          </a:prstGeom>
        </p:spPr>
      </p:pic>
    </p:spTree>
    <p:extLst>
      <p:ext uri="{BB962C8B-B14F-4D97-AF65-F5344CB8AC3E}">
        <p14:creationId xmlns:p14="http://schemas.microsoft.com/office/powerpoint/2010/main" val="1417455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5E2D-D141-0F88-425C-AD8B4D4900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B4AC66-94A6-B08F-952F-02D072047985}"/>
              </a:ext>
            </a:extLst>
          </p:cNvPr>
          <p:cNvSpPr>
            <a:spLocks noGrp="1"/>
          </p:cNvSpPr>
          <p:nvPr>
            <p:ph type="body" sz="quarter" idx="10"/>
          </p:nvPr>
        </p:nvSpPr>
        <p:spPr/>
        <p:txBody>
          <a:bodyPr/>
          <a:lstStyle/>
          <a:p>
            <a:r>
              <a:rPr lang="en-US"/>
              <a:t>Gloria’s group increased savings</a:t>
            </a:r>
          </a:p>
        </p:txBody>
      </p:sp>
      <p:pic>
        <p:nvPicPr>
          <p:cNvPr id="5" name="Picture 4">
            <a:extLst>
              <a:ext uri="{FF2B5EF4-FFF2-40B4-BE49-F238E27FC236}">
                <a16:creationId xmlns:a16="http://schemas.microsoft.com/office/drawing/2014/main" id="{A6A4E39D-C431-FF00-4362-A61B0C975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73293" y="1984473"/>
            <a:ext cx="4468761" cy="3351571"/>
          </a:xfrm>
          <a:prstGeom prst="rect">
            <a:avLst/>
          </a:prstGeom>
        </p:spPr>
      </p:pic>
      <p:pic>
        <p:nvPicPr>
          <p:cNvPr id="7" name="Picture 6">
            <a:extLst>
              <a:ext uri="{FF2B5EF4-FFF2-40B4-BE49-F238E27FC236}">
                <a16:creationId xmlns:a16="http://schemas.microsoft.com/office/drawing/2014/main" id="{B536FEF5-21C1-A9E3-8050-01AE3DC59E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0658" y="1425878"/>
            <a:ext cx="5958348" cy="4468761"/>
          </a:xfrm>
          <a:prstGeom prst="rect">
            <a:avLst/>
          </a:prstGeom>
        </p:spPr>
      </p:pic>
    </p:spTree>
    <p:extLst>
      <p:ext uri="{BB962C8B-B14F-4D97-AF65-F5344CB8AC3E}">
        <p14:creationId xmlns:p14="http://schemas.microsoft.com/office/powerpoint/2010/main" val="1515189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9DAB62-90F9-A7CC-5541-957BA9C0C24A}"/>
              </a:ext>
            </a:extLst>
          </p:cNvPr>
          <p:cNvSpPr>
            <a:spLocks noGrp="1"/>
          </p:cNvSpPr>
          <p:nvPr>
            <p:ph type="body" sz="quarter" idx="10"/>
          </p:nvPr>
        </p:nvSpPr>
        <p:spPr/>
        <p:txBody>
          <a:bodyPr/>
          <a:lstStyle/>
          <a:p>
            <a:r>
              <a:rPr lang="en-US"/>
              <a:t>Paul</a:t>
            </a:r>
            <a:endParaRPr lang="en-GB"/>
          </a:p>
        </p:txBody>
      </p:sp>
    </p:spTree>
    <p:extLst>
      <p:ext uri="{BB962C8B-B14F-4D97-AF65-F5344CB8AC3E}">
        <p14:creationId xmlns:p14="http://schemas.microsoft.com/office/powerpoint/2010/main" val="3203294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16167-61D8-2C78-6EBB-AE9B5927086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65AAC25-7045-A319-E830-CA28D0C0ED35}"/>
              </a:ext>
            </a:extLst>
          </p:cNvPr>
          <p:cNvSpPr>
            <a:spLocks noGrp="1"/>
          </p:cNvSpPr>
          <p:nvPr>
            <p:ph type="body" sz="quarter" idx="10"/>
          </p:nvPr>
        </p:nvSpPr>
        <p:spPr/>
        <p:txBody>
          <a:bodyPr/>
          <a:lstStyle/>
          <a:p>
            <a:r>
              <a:rPr lang="en-US"/>
              <a:t>Theresa – used Merry Go Round</a:t>
            </a:r>
          </a:p>
        </p:txBody>
      </p:sp>
      <p:pic>
        <p:nvPicPr>
          <p:cNvPr id="4" name="Picture 3">
            <a:extLst>
              <a:ext uri="{FF2B5EF4-FFF2-40B4-BE49-F238E27FC236}">
                <a16:creationId xmlns:a16="http://schemas.microsoft.com/office/drawing/2014/main" id="{E8428181-3F31-ACB5-8535-CC2311A24659}"/>
              </a:ext>
            </a:extLst>
          </p:cNvPr>
          <p:cNvPicPr>
            <a:picLocks noChangeAspect="1"/>
          </p:cNvPicPr>
          <p:nvPr/>
        </p:nvPicPr>
        <p:blipFill>
          <a:blip r:embed="rId3">
            <a:extLst>
              <a:ext uri="{28A0092B-C50C-407E-A947-70E740481C1C}">
                <a14:useLocalDpi xmlns:a14="http://schemas.microsoft.com/office/drawing/2010/main" val="0"/>
              </a:ext>
            </a:extLst>
          </a:blip>
          <a:srcRect l="23102" t="20060" r="22083" b="20545"/>
          <a:stretch>
            <a:fillRect/>
          </a:stretch>
        </p:blipFill>
        <p:spPr>
          <a:xfrm>
            <a:off x="2094271" y="1279557"/>
            <a:ext cx="6811092" cy="5406378"/>
          </a:xfrm>
          <a:prstGeom prst="rect">
            <a:avLst/>
          </a:prstGeom>
        </p:spPr>
      </p:pic>
    </p:spTree>
    <p:extLst>
      <p:ext uri="{BB962C8B-B14F-4D97-AF65-F5344CB8AC3E}">
        <p14:creationId xmlns:p14="http://schemas.microsoft.com/office/powerpoint/2010/main" val="707488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70FD3-82E1-0F9D-7E2D-DDEDD0B64F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340C223-A2EF-E303-43C8-B253E501E7B3}"/>
              </a:ext>
            </a:extLst>
          </p:cNvPr>
          <p:cNvSpPr>
            <a:spLocks noGrp="1"/>
          </p:cNvSpPr>
          <p:nvPr>
            <p:ph type="body" sz="quarter" idx="10"/>
          </p:nvPr>
        </p:nvSpPr>
        <p:spPr/>
        <p:txBody>
          <a:bodyPr/>
          <a:lstStyle/>
          <a:p>
            <a:r>
              <a:rPr lang="en-US"/>
              <a:t>OTHER OUTCOMES</a:t>
            </a:r>
          </a:p>
        </p:txBody>
      </p:sp>
      <p:sp>
        <p:nvSpPr>
          <p:cNvPr id="3" name="TextBox 2">
            <a:extLst>
              <a:ext uri="{FF2B5EF4-FFF2-40B4-BE49-F238E27FC236}">
                <a16:creationId xmlns:a16="http://schemas.microsoft.com/office/drawing/2014/main" id="{396B2CC0-A99C-D6D5-547D-E1A927F2AF44}"/>
              </a:ext>
            </a:extLst>
          </p:cNvPr>
          <p:cNvSpPr txBox="1"/>
          <p:nvPr/>
        </p:nvSpPr>
        <p:spPr>
          <a:xfrm>
            <a:off x="543433" y="1343559"/>
            <a:ext cx="11105134" cy="3416320"/>
          </a:xfrm>
          <a:prstGeom prst="rect">
            <a:avLst/>
          </a:prstGeom>
          <a:noFill/>
        </p:spPr>
        <p:txBody>
          <a:bodyPr wrap="square" rtlCol="0">
            <a:spAutoFit/>
          </a:bodyPr>
          <a:lstStyle/>
          <a:p>
            <a:pPr marL="342900" indent="-342900">
              <a:buFont typeface="Arial" panose="020B0604020202020204" pitchFamily="34" charset="0"/>
              <a:buChar char="•"/>
            </a:pPr>
            <a:r>
              <a:rPr lang="en-GB" sz="2400"/>
              <a:t>Women become financially independent</a:t>
            </a:r>
          </a:p>
          <a:p>
            <a:pPr marL="342900" indent="-342900">
              <a:buFont typeface="Arial" panose="020B0604020202020204" pitchFamily="34" charset="0"/>
              <a:buChar char="•"/>
            </a:pPr>
            <a:r>
              <a:rPr lang="en-GB" sz="2400"/>
              <a:t>Community support – especially for the neediest</a:t>
            </a:r>
          </a:p>
          <a:p>
            <a:pPr marL="342900" indent="-342900">
              <a:buFont typeface="Arial" panose="020B0604020202020204" pitchFamily="34" charset="0"/>
              <a:buChar char="•"/>
            </a:pPr>
            <a:r>
              <a:rPr lang="en-GB" sz="2400"/>
              <a:t>Empowerment</a:t>
            </a:r>
          </a:p>
          <a:p>
            <a:pPr marL="342900" indent="-342900">
              <a:buFont typeface="Arial" panose="020B0604020202020204" pitchFamily="34" charset="0"/>
              <a:buChar char="•"/>
            </a:pPr>
            <a:r>
              <a:rPr lang="en-GB" sz="2400"/>
              <a:t>Confidence</a:t>
            </a:r>
          </a:p>
          <a:p>
            <a:pPr marL="342900" indent="-342900">
              <a:buFont typeface="Arial" panose="020B0604020202020204" pitchFamily="34" charset="0"/>
              <a:buChar char="•"/>
            </a:pPr>
            <a:r>
              <a:rPr lang="en-GB" sz="2400"/>
              <a:t>Leadership skills</a:t>
            </a:r>
          </a:p>
          <a:p>
            <a:pPr marL="342900" indent="-342900">
              <a:buFont typeface="Arial" panose="020B0604020202020204" pitchFamily="34" charset="0"/>
              <a:buChar char="•"/>
            </a:pPr>
            <a:r>
              <a:rPr lang="en-GB" sz="2400"/>
              <a:t>Mutual trust and stronger communities</a:t>
            </a:r>
          </a:p>
          <a:p>
            <a:endParaRPr lang="en-GB" sz="2400"/>
          </a:p>
          <a:p>
            <a:endParaRPr lang="en-GB" sz="2400"/>
          </a:p>
          <a:p>
            <a:pPr marL="285750" indent="-285750">
              <a:buFont typeface="Arial" panose="020B0604020202020204" pitchFamily="34" charset="0"/>
              <a:buChar char="•"/>
            </a:pPr>
            <a:endParaRPr lang="en-GB" sz="2400"/>
          </a:p>
        </p:txBody>
      </p:sp>
    </p:spTree>
    <p:extLst>
      <p:ext uri="{BB962C8B-B14F-4D97-AF65-F5344CB8AC3E}">
        <p14:creationId xmlns:p14="http://schemas.microsoft.com/office/powerpoint/2010/main" val="8181542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7A48-909E-76D2-484E-5EA2230952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6490AD7-59BC-D8A1-717A-8A10944800C7}"/>
              </a:ext>
            </a:extLst>
          </p:cNvPr>
          <p:cNvSpPr>
            <a:spLocks noGrp="1"/>
          </p:cNvSpPr>
          <p:nvPr>
            <p:ph type="body" sz="quarter" idx="10"/>
          </p:nvPr>
        </p:nvSpPr>
        <p:spPr/>
        <p:txBody>
          <a:bodyPr/>
          <a:lstStyle/>
          <a:p>
            <a:r>
              <a:rPr lang="en-US"/>
              <a:t>   </a:t>
            </a:r>
          </a:p>
        </p:txBody>
      </p:sp>
      <p:pic>
        <p:nvPicPr>
          <p:cNvPr id="5" name="Picture 4">
            <a:extLst>
              <a:ext uri="{FF2B5EF4-FFF2-40B4-BE49-F238E27FC236}">
                <a16:creationId xmlns:a16="http://schemas.microsoft.com/office/drawing/2014/main" id="{6E109F5B-AB6D-A8C7-F534-16898B939739}"/>
              </a:ext>
            </a:extLst>
          </p:cNvPr>
          <p:cNvPicPr>
            <a:picLocks noChangeAspect="1"/>
          </p:cNvPicPr>
          <p:nvPr/>
        </p:nvPicPr>
        <p:blipFill>
          <a:blip r:embed="rId3">
            <a:extLst>
              <a:ext uri="{28A0092B-C50C-407E-A947-70E740481C1C}">
                <a14:useLocalDpi xmlns:a14="http://schemas.microsoft.com/office/drawing/2010/main" val="0"/>
              </a:ext>
            </a:extLst>
          </a:blip>
          <a:srcRect l="34137" t="16082" r="-1096" b="10461"/>
          <a:stretch>
            <a:fillRect/>
          </a:stretch>
        </p:blipFill>
        <p:spPr>
          <a:xfrm>
            <a:off x="2623676" y="1282447"/>
            <a:ext cx="6587614" cy="5424722"/>
          </a:xfrm>
          <a:prstGeom prst="rect">
            <a:avLst/>
          </a:prstGeom>
        </p:spPr>
      </p:pic>
    </p:spTree>
    <p:extLst>
      <p:ext uri="{BB962C8B-B14F-4D97-AF65-F5344CB8AC3E}">
        <p14:creationId xmlns:p14="http://schemas.microsoft.com/office/powerpoint/2010/main" val="7269856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C2494-4F85-F6E5-EE37-36ADD5235C6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70F74AC-D4F6-BE76-2E16-B1F79ABABA3F}"/>
              </a:ext>
            </a:extLst>
          </p:cNvPr>
          <p:cNvSpPr>
            <a:spLocks noGrp="1"/>
          </p:cNvSpPr>
          <p:nvPr>
            <p:ph type="body" sz="quarter" idx="11"/>
          </p:nvPr>
        </p:nvSpPr>
        <p:spPr>
          <a:xfrm>
            <a:off x="378691" y="1900504"/>
            <a:ext cx="10640147" cy="3902075"/>
          </a:xfrm>
        </p:spPr>
        <p:txBody>
          <a:bodyPr/>
          <a:lstStyle/>
          <a:p>
            <a:pPr marL="0" indent="0" algn="ctr">
              <a:buNone/>
            </a:pPr>
            <a:r>
              <a:rPr lang="en-GB" sz="6600">
                <a:solidFill>
                  <a:srgbClr val="8208F1"/>
                </a:solidFill>
              </a:rPr>
              <a:t>Please remind me to stop recording this meeting! </a:t>
            </a:r>
          </a:p>
        </p:txBody>
      </p:sp>
    </p:spTree>
    <p:extLst>
      <p:ext uri="{BB962C8B-B14F-4D97-AF65-F5344CB8AC3E}">
        <p14:creationId xmlns:p14="http://schemas.microsoft.com/office/powerpoint/2010/main" val="1221023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3C206-041A-8E39-E1CD-6A68A33EAE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77DA661-47BF-566F-E487-10AD551A9FFD}"/>
              </a:ext>
            </a:extLst>
          </p:cNvPr>
          <p:cNvSpPr>
            <a:spLocks noGrp="1"/>
          </p:cNvSpPr>
          <p:nvPr>
            <p:ph type="body" sz="quarter" idx="10"/>
          </p:nvPr>
        </p:nvSpPr>
        <p:spPr/>
        <p:txBody>
          <a:bodyPr/>
          <a:lstStyle/>
          <a:p>
            <a:r>
              <a:rPr lang="en-US"/>
              <a:t>Lunch</a:t>
            </a:r>
            <a:endParaRPr lang="en-GB"/>
          </a:p>
        </p:txBody>
      </p:sp>
    </p:spTree>
    <p:extLst>
      <p:ext uri="{BB962C8B-B14F-4D97-AF65-F5344CB8AC3E}">
        <p14:creationId xmlns:p14="http://schemas.microsoft.com/office/powerpoint/2010/main" val="3370929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D5D8-B76E-609C-22FC-69AEC2E837E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1929452-4DF9-E4A9-4956-ECE8DDB6FE3C}"/>
              </a:ext>
            </a:extLst>
          </p:cNvPr>
          <p:cNvSpPr>
            <a:spLocks noGrp="1"/>
          </p:cNvSpPr>
          <p:nvPr>
            <p:ph type="body" sz="quarter" idx="11"/>
          </p:nvPr>
        </p:nvSpPr>
        <p:spPr>
          <a:xfrm>
            <a:off x="378691" y="1900504"/>
            <a:ext cx="10640147" cy="3902075"/>
          </a:xfrm>
        </p:spPr>
        <p:txBody>
          <a:bodyPr/>
          <a:lstStyle/>
          <a:p>
            <a:pPr marL="0" indent="0" algn="ctr">
              <a:buNone/>
            </a:pPr>
            <a:r>
              <a:rPr lang="en-GB" sz="6600">
                <a:solidFill>
                  <a:srgbClr val="8208F1"/>
                </a:solidFill>
              </a:rPr>
              <a:t>Please remind me to recording this meeting! </a:t>
            </a:r>
          </a:p>
        </p:txBody>
      </p:sp>
    </p:spTree>
    <p:extLst>
      <p:ext uri="{BB962C8B-B14F-4D97-AF65-F5344CB8AC3E}">
        <p14:creationId xmlns:p14="http://schemas.microsoft.com/office/powerpoint/2010/main" val="6391179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EA31C-511C-C6C7-61CC-7652E3FC76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BBA88A-AA4A-44FD-3977-661D0EC2EF70}"/>
              </a:ext>
            </a:extLst>
          </p:cNvPr>
          <p:cNvSpPr>
            <a:spLocks noGrp="1"/>
          </p:cNvSpPr>
          <p:nvPr>
            <p:ph type="body" sz="quarter" idx="10"/>
          </p:nvPr>
        </p:nvSpPr>
        <p:spPr/>
        <p:txBody>
          <a:bodyPr/>
          <a:lstStyle/>
          <a:p>
            <a:endParaRPr lang="en-GB"/>
          </a:p>
        </p:txBody>
      </p:sp>
      <p:graphicFrame>
        <p:nvGraphicFramePr>
          <p:cNvPr id="9" name="Table 8">
            <a:extLst>
              <a:ext uri="{FF2B5EF4-FFF2-40B4-BE49-F238E27FC236}">
                <a16:creationId xmlns:a16="http://schemas.microsoft.com/office/drawing/2014/main" id="{F52C7F3E-F1B5-33C5-50EF-A6E9B6C2F5D0}"/>
              </a:ext>
            </a:extLst>
          </p:cNvPr>
          <p:cNvGraphicFramePr>
            <a:graphicFrameLocks noGrp="1"/>
          </p:cNvGraphicFramePr>
          <p:nvPr>
            <p:extLst>
              <p:ext uri="{D42A27DB-BD31-4B8C-83A1-F6EECF244321}">
                <p14:modId xmlns:p14="http://schemas.microsoft.com/office/powerpoint/2010/main" val="2182327896"/>
              </p:ext>
            </p:extLst>
          </p:nvPr>
        </p:nvGraphicFramePr>
        <p:xfrm>
          <a:off x="511781" y="1744713"/>
          <a:ext cx="10726195" cy="3028454"/>
        </p:xfrm>
        <a:graphic>
          <a:graphicData uri="http://schemas.openxmlformats.org/drawingml/2006/table">
            <a:tbl>
              <a:tblPr firstRow="1" firstCol="1" bandRow="1">
                <a:tableStyleId>{5C22544A-7EE6-4342-B048-85BDC9FD1C3A}</a:tableStyleId>
              </a:tblPr>
              <a:tblGrid>
                <a:gridCol w="2000678">
                  <a:extLst>
                    <a:ext uri="{9D8B030D-6E8A-4147-A177-3AD203B41FA5}">
                      <a16:colId xmlns:a16="http://schemas.microsoft.com/office/drawing/2014/main" val="3750597784"/>
                    </a:ext>
                  </a:extLst>
                </a:gridCol>
                <a:gridCol w="8725517">
                  <a:extLst>
                    <a:ext uri="{9D8B030D-6E8A-4147-A177-3AD203B41FA5}">
                      <a16:colId xmlns:a16="http://schemas.microsoft.com/office/drawing/2014/main" val="515271959"/>
                    </a:ext>
                  </a:extLst>
                </a:gridCol>
              </a:tblGrid>
              <a:tr h="368036">
                <a:tc>
                  <a:txBody>
                    <a:bodyPr/>
                    <a:lstStyle/>
                    <a:p>
                      <a:pPr lvl="1">
                        <a:lnSpc>
                          <a:spcPct val="115000"/>
                        </a:lnSpc>
                        <a:spcAft>
                          <a:spcPts val="800"/>
                        </a:spcAft>
                        <a:buNone/>
                      </a:pPr>
                      <a:r>
                        <a:rPr lang="en-GB" sz="1600" kern="0">
                          <a:solidFill>
                            <a:schemeClr val="tx1"/>
                          </a:solidFill>
                          <a:effectLst/>
                        </a:rPr>
                        <a:t>12.55 -1.25</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b="0" kern="0">
                          <a:solidFill>
                            <a:schemeClr val="tx1"/>
                          </a:solidFill>
                          <a:effectLst/>
                        </a:rPr>
                        <a:t>An introduction to the MCSE team </a:t>
                      </a:r>
                      <a:endParaRPr lang="en-GB" sz="18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1398489"/>
                  </a:ext>
                </a:extLst>
              </a:tr>
              <a:tr h="388398">
                <a:tc>
                  <a:txBody>
                    <a:bodyPr/>
                    <a:lstStyle/>
                    <a:p>
                      <a:pPr lvl="1">
                        <a:lnSpc>
                          <a:spcPct val="115000"/>
                        </a:lnSpc>
                        <a:spcAft>
                          <a:spcPts val="800"/>
                        </a:spcAft>
                        <a:buNone/>
                      </a:pPr>
                      <a:r>
                        <a:rPr lang="en-GB" sz="1600" kern="0">
                          <a:solidFill>
                            <a:schemeClr val="tx1"/>
                          </a:solidFill>
                          <a:effectLst/>
                        </a:rPr>
                        <a:t>1.25 - 1.40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Ann -Tools &amp; Practical Guidance</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897649"/>
                  </a:ext>
                </a:extLst>
              </a:tr>
              <a:tr h="429124">
                <a:tc>
                  <a:txBody>
                    <a:bodyPr/>
                    <a:lstStyle/>
                    <a:p>
                      <a:pPr lvl="1">
                        <a:lnSpc>
                          <a:spcPct val="115000"/>
                        </a:lnSpc>
                        <a:spcAft>
                          <a:spcPts val="800"/>
                        </a:spcAft>
                        <a:buNone/>
                      </a:pPr>
                      <a:r>
                        <a:rPr lang="en-GB" sz="1600" kern="0">
                          <a:solidFill>
                            <a:schemeClr val="tx1"/>
                          </a:solidFill>
                          <a:effectLst/>
                        </a:rPr>
                        <a:t>1.40 - 2. 40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The ideal Ambassador toolkit  - interactive activity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5400046"/>
                  </a:ext>
                </a:extLst>
              </a:tr>
              <a:tr h="349182">
                <a:tc>
                  <a:txBody>
                    <a:bodyPr/>
                    <a:lstStyle/>
                    <a:p>
                      <a:pPr lvl="1">
                        <a:lnSpc>
                          <a:spcPct val="115000"/>
                        </a:lnSpc>
                        <a:spcAft>
                          <a:spcPts val="800"/>
                        </a:spcAft>
                        <a:buNone/>
                      </a:pPr>
                      <a:r>
                        <a:rPr lang="en-GB" sz="1600" kern="0">
                          <a:solidFill>
                            <a:schemeClr val="tx1"/>
                          </a:solidFill>
                          <a:effectLst/>
                        </a:rPr>
                        <a:t>2.40 - 2.50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600" kern="0">
                          <a:solidFill>
                            <a:schemeClr val="tx1"/>
                          </a:solidFill>
                          <a:effectLst/>
                        </a:rPr>
                        <a:t>Refreshments </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98748812"/>
                  </a:ext>
                </a:extLst>
              </a:tr>
              <a:tr h="349182">
                <a:tc>
                  <a:txBody>
                    <a:bodyPr/>
                    <a:lstStyle/>
                    <a:p>
                      <a:pPr lvl="1">
                        <a:lnSpc>
                          <a:spcPct val="115000"/>
                        </a:lnSpc>
                        <a:spcAft>
                          <a:spcPts val="800"/>
                        </a:spcAft>
                        <a:buNone/>
                      </a:pPr>
                      <a:r>
                        <a:rPr lang="en-GB" sz="1600" kern="0">
                          <a:solidFill>
                            <a:schemeClr val="tx1"/>
                          </a:solidFill>
                          <a:effectLst/>
                        </a:rPr>
                        <a:t>2.50 - 3.10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Q&amp;A</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0376531"/>
                  </a:ext>
                </a:extLst>
              </a:tr>
              <a:tr h="446168">
                <a:tc>
                  <a:txBody>
                    <a:bodyPr/>
                    <a:lstStyle/>
                    <a:p>
                      <a:pPr lvl="1">
                        <a:lnSpc>
                          <a:spcPct val="115000"/>
                        </a:lnSpc>
                        <a:spcAft>
                          <a:spcPts val="800"/>
                        </a:spcAft>
                        <a:buNone/>
                      </a:pPr>
                      <a:r>
                        <a:rPr lang="en-GB" sz="1600" kern="0">
                          <a:solidFill>
                            <a:schemeClr val="tx1"/>
                          </a:solidFill>
                          <a:effectLst/>
                        </a:rPr>
                        <a:t>3.10 - 3.20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Final Reflection : One thing you are inspired to do, next steps &amp; thank you</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78800514"/>
                  </a:ext>
                </a:extLst>
              </a:tr>
              <a:tr h="349182">
                <a:tc>
                  <a:txBody>
                    <a:bodyPr/>
                    <a:lstStyle/>
                    <a:p>
                      <a:pPr lvl="1">
                        <a:lnSpc>
                          <a:spcPct val="115000"/>
                        </a:lnSpc>
                        <a:spcAft>
                          <a:spcPts val="800"/>
                        </a:spcAft>
                        <a:buNone/>
                      </a:pPr>
                      <a:r>
                        <a:rPr lang="en-GB" sz="1600" kern="0">
                          <a:solidFill>
                            <a:schemeClr val="tx1"/>
                          </a:solidFill>
                          <a:effectLst/>
                        </a:rPr>
                        <a:t>3.20 - 3.30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Thank you and end</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6373211"/>
                  </a:ext>
                </a:extLst>
              </a:tr>
              <a:tr h="349182">
                <a:tc>
                  <a:txBody>
                    <a:bodyPr/>
                    <a:lstStyle/>
                    <a:p>
                      <a:pPr lvl="1">
                        <a:lnSpc>
                          <a:spcPct val="115000"/>
                        </a:lnSpc>
                        <a:spcAft>
                          <a:spcPts val="800"/>
                        </a:spcAft>
                        <a:buNone/>
                      </a:pPr>
                      <a:r>
                        <a:rPr lang="en-GB" sz="1600" kern="0">
                          <a:solidFill>
                            <a:schemeClr val="tx1"/>
                          </a:solidFill>
                          <a:effectLst/>
                        </a:rPr>
                        <a:t>3.30 - 4.00</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600" kern="0">
                          <a:solidFill>
                            <a:schemeClr val="tx1"/>
                          </a:solidFill>
                          <a:effectLst/>
                        </a:rPr>
                        <a:t>Collect leaflets and pop ups etc  and see the office!</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101" marR="59101"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2694839"/>
                  </a:ext>
                </a:extLst>
              </a:tr>
            </a:tbl>
          </a:graphicData>
        </a:graphic>
      </p:graphicFrame>
    </p:spTree>
    <p:extLst>
      <p:ext uri="{BB962C8B-B14F-4D97-AF65-F5344CB8AC3E}">
        <p14:creationId xmlns:p14="http://schemas.microsoft.com/office/powerpoint/2010/main" val="3179711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807A80-5A1E-2744-26AA-439C4C27D2B3}"/>
              </a:ext>
            </a:extLst>
          </p:cNvPr>
          <p:cNvSpPr>
            <a:spLocks noGrp="1"/>
          </p:cNvSpPr>
          <p:nvPr>
            <p:ph type="body" sz="quarter" idx="10"/>
          </p:nvPr>
        </p:nvSpPr>
        <p:spPr/>
        <p:txBody>
          <a:bodyPr/>
          <a:lstStyle/>
          <a:p>
            <a:r>
              <a:rPr lang="en-US"/>
              <a:t>Marcomms Supporter Engagement team </a:t>
            </a:r>
            <a:endParaRPr lang="en-GB"/>
          </a:p>
        </p:txBody>
      </p:sp>
    </p:spTree>
    <p:extLst>
      <p:ext uri="{BB962C8B-B14F-4D97-AF65-F5344CB8AC3E}">
        <p14:creationId xmlns:p14="http://schemas.microsoft.com/office/powerpoint/2010/main" val="8717302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F43FD9-350A-9EC8-2D26-C53A52ACF32D}"/>
              </a:ext>
            </a:extLst>
          </p:cNvPr>
          <p:cNvSpPr>
            <a:spLocks noGrp="1"/>
          </p:cNvSpPr>
          <p:nvPr>
            <p:ph type="title"/>
          </p:nvPr>
        </p:nvSpPr>
        <p:spPr>
          <a:xfrm>
            <a:off x="575547" y="268894"/>
            <a:ext cx="10515600" cy="827715"/>
          </a:xfrm>
        </p:spPr>
        <p:txBody>
          <a:bodyPr/>
          <a:lstStyle/>
          <a:p>
            <a:r>
              <a:rPr lang="en-US"/>
              <a:t>Marcomms &amp; Supporter Engagement team</a:t>
            </a:r>
          </a:p>
        </p:txBody>
      </p:sp>
      <p:sp>
        <p:nvSpPr>
          <p:cNvPr id="2" name="TextBox 1">
            <a:extLst>
              <a:ext uri="{FF2B5EF4-FFF2-40B4-BE49-F238E27FC236}">
                <a16:creationId xmlns:a16="http://schemas.microsoft.com/office/drawing/2014/main" id="{A0DCD87B-877B-80FB-4025-51829D589F7D}"/>
              </a:ext>
            </a:extLst>
          </p:cNvPr>
          <p:cNvSpPr txBox="1"/>
          <p:nvPr/>
        </p:nvSpPr>
        <p:spPr>
          <a:xfrm>
            <a:off x="484107" y="1472184"/>
            <a:ext cx="6973256" cy="4247317"/>
          </a:xfrm>
          <a:prstGeom prst="rect">
            <a:avLst/>
          </a:prstGeom>
          <a:noFill/>
        </p:spPr>
        <p:txBody>
          <a:bodyPr wrap="none" rtlCol="0">
            <a:spAutoFit/>
          </a:bodyPr>
          <a:lstStyle/>
          <a:p>
            <a:r>
              <a:rPr lang="en-GB"/>
              <a:t>Laura </a:t>
            </a:r>
            <a:r>
              <a:rPr lang="en-GB" err="1"/>
              <a:t>Tillings</a:t>
            </a:r>
            <a:r>
              <a:rPr lang="en-GB"/>
              <a:t> Watson – Head of Marcomms &amp; Supporter Engagement</a:t>
            </a:r>
          </a:p>
          <a:p>
            <a:endParaRPr lang="en-GB"/>
          </a:p>
          <a:p>
            <a:r>
              <a:rPr lang="en-GB"/>
              <a:t>Bella Cook, Lisa Hawkins and Verity Abbot – Supporter Care</a:t>
            </a:r>
          </a:p>
          <a:p>
            <a:endParaRPr lang="en-GB"/>
          </a:p>
          <a:p>
            <a:r>
              <a:rPr lang="en-GB"/>
              <a:t>Hollie Brooks – Individual Giving Manager</a:t>
            </a:r>
          </a:p>
          <a:p>
            <a:endParaRPr lang="en-GB"/>
          </a:p>
          <a:p>
            <a:r>
              <a:rPr lang="en-GB"/>
              <a:t>Ann Hatton – Community Manager</a:t>
            </a:r>
          </a:p>
          <a:p>
            <a:endParaRPr lang="en-GB"/>
          </a:p>
          <a:p>
            <a:r>
              <a:rPr lang="en-GB"/>
              <a:t>Antony Kahaya – Visual Communications Manager (Uganda) </a:t>
            </a:r>
          </a:p>
          <a:p>
            <a:endParaRPr lang="en-GB"/>
          </a:p>
          <a:p>
            <a:r>
              <a:rPr lang="en-GB"/>
              <a:t>Anna Borsboom – Digital Marcomms Manager (UK)</a:t>
            </a:r>
          </a:p>
          <a:p>
            <a:endParaRPr lang="en-GB"/>
          </a:p>
          <a:p>
            <a:r>
              <a:rPr lang="en-GB"/>
              <a:t>Merci Umutoniwase – Communications Exec (Rwanda)</a:t>
            </a:r>
          </a:p>
          <a:p>
            <a:endParaRPr lang="en-GB"/>
          </a:p>
          <a:p>
            <a:r>
              <a:rPr lang="en-GB"/>
              <a:t>Betel Gezahegn  -  Content  Exec (Ethiopia)</a:t>
            </a:r>
          </a:p>
        </p:txBody>
      </p:sp>
      <p:pic>
        <p:nvPicPr>
          <p:cNvPr id="5" name="Picture 4">
            <a:extLst>
              <a:ext uri="{FF2B5EF4-FFF2-40B4-BE49-F238E27FC236}">
                <a16:creationId xmlns:a16="http://schemas.microsoft.com/office/drawing/2014/main" id="{2CEDFEEB-F722-F823-9ACA-A33F9F298B91}"/>
              </a:ext>
            </a:extLst>
          </p:cNvPr>
          <p:cNvPicPr>
            <a:picLocks noChangeAspect="1"/>
          </p:cNvPicPr>
          <p:nvPr/>
        </p:nvPicPr>
        <p:blipFill>
          <a:blip r:embed="rId2"/>
          <a:stretch>
            <a:fillRect/>
          </a:stretch>
        </p:blipFill>
        <p:spPr>
          <a:xfrm>
            <a:off x="6939967" y="3784091"/>
            <a:ext cx="2104199" cy="2805015"/>
          </a:xfrm>
          <a:prstGeom prst="rect">
            <a:avLst/>
          </a:prstGeom>
        </p:spPr>
      </p:pic>
      <p:pic>
        <p:nvPicPr>
          <p:cNvPr id="7" name="Picture 6">
            <a:extLst>
              <a:ext uri="{FF2B5EF4-FFF2-40B4-BE49-F238E27FC236}">
                <a16:creationId xmlns:a16="http://schemas.microsoft.com/office/drawing/2014/main" id="{C9550C3C-D856-653F-5154-4F14C10307BB}"/>
              </a:ext>
            </a:extLst>
          </p:cNvPr>
          <p:cNvPicPr>
            <a:picLocks noChangeAspect="1"/>
          </p:cNvPicPr>
          <p:nvPr/>
        </p:nvPicPr>
        <p:blipFill>
          <a:blip r:embed="rId3"/>
          <a:srcRect t="38068"/>
          <a:stretch>
            <a:fillRect/>
          </a:stretch>
        </p:blipFill>
        <p:spPr>
          <a:xfrm>
            <a:off x="8382000" y="1472184"/>
            <a:ext cx="3639219" cy="3004354"/>
          </a:xfrm>
          <a:prstGeom prst="rect">
            <a:avLst/>
          </a:prstGeom>
        </p:spPr>
      </p:pic>
    </p:spTree>
    <p:extLst>
      <p:ext uri="{BB962C8B-B14F-4D97-AF65-F5344CB8AC3E}">
        <p14:creationId xmlns:p14="http://schemas.microsoft.com/office/powerpoint/2010/main" val="3761229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12F2BE-D88C-C8C4-8CFC-1F877A5EBF71}"/>
              </a:ext>
            </a:extLst>
          </p:cNvPr>
          <p:cNvSpPr>
            <a:spLocks noGrp="1"/>
          </p:cNvSpPr>
          <p:nvPr>
            <p:ph type="body" sz="quarter" idx="10"/>
          </p:nvPr>
        </p:nvSpPr>
        <p:spPr/>
        <p:txBody>
          <a:bodyPr/>
          <a:lstStyle/>
          <a:p>
            <a:r>
              <a:rPr lang="en-US"/>
              <a:t>News from Ann</a:t>
            </a:r>
            <a:endParaRPr lang="en-GB"/>
          </a:p>
        </p:txBody>
      </p:sp>
    </p:spTree>
    <p:extLst>
      <p:ext uri="{BB962C8B-B14F-4D97-AF65-F5344CB8AC3E}">
        <p14:creationId xmlns:p14="http://schemas.microsoft.com/office/powerpoint/2010/main" val="2465276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57AAC-3327-4599-015E-AFEC32575A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E278E8-2015-6E70-11CC-188FFD36C89D}"/>
              </a:ext>
            </a:extLst>
          </p:cNvPr>
          <p:cNvSpPr>
            <a:spLocks noGrp="1"/>
          </p:cNvSpPr>
          <p:nvPr>
            <p:ph type="body" sz="quarter" idx="10"/>
          </p:nvPr>
        </p:nvSpPr>
        <p:spPr/>
        <p:txBody>
          <a:bodyPr/>
          <a:lstStyle/>
          <a:p>
            <a:endParaRPr lang="en-GB"/>
          </a:p>
        </p:txBody>
      </p:sp>
      <p:sp>
        <p:nvSpPr>
          <p:cNvPr id="3" name="Text Placeholder 2">
            <a:extLst>
              <a:ext uri="{FF2B5EF4-FFF2-40B4-BE49-F238E27FC236}">
                <a16:creationId xmlns:a16="http://schemas.microsoft.com/office/drawing/2014/main" id="{6B989FC7-3D5B-0E1C-C82B-303B57C7102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002652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4FE4D-74AD-0632-9750-985BA2BE3D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FE495E3-86AB-25AE-1EDB-ED0EC3A3427C}"/>
              </a:ext>
            </a:extLst>
          </p:cNvPr>
          <p:cNvSpPr>
            <a:spLocks noGrp="1"/>
          </p:cNvSpPr>
          <p:nvPr>
            <p:ph type="body" sz="quarter" idx="10"/>
          </p:nvPr>
        </p:nvSpPr>
        <p:spPr/>
        <p:txBody>
          <a:bodyPr/>
          <a:lstStyle/>
          <a:p>
            <a:r>
              <a:rPr lang="en-US"/>
              <a:t>News from Ann </a:t>
            </a:r>
          </a:p>
        </p:txBody>
      </p:sp>
      <p:sp>
        <p:nvSpPr>
          <p:cNvPr id="3" name="TextBox 2">
            <a:extLst>
              <a:ext uri="{FF2B5EF4-FFF2-40B4-BE49-F238E27FC236}">
                <a16:creationId xmlns:a16="http://schemas.microsoft.com/office/drawing/2014/main" id="{8F882D51-DC6A-737E-18CF-D738C0FF9E4E}"/>
              </a:ext>
            </a:extLst>
          </p:cNvPr>
          <p:cNvSpPr txBox="1"/>
          <p:nvPr/>
        </p:nvSpPr>
        <p:spPr>
          <a:xfrm>
            <a:off x="425450" y="1407567"/>
            <a:ext cx="11223117" cy="4893647"/>
          </a:xfrm>
          <a:prstGeom prst="rect">
            <a:avLst/>
          </a:prstGeom>
          <a:noFill/>
        </p:spPr>
        <p:txBody>
          <a:bodyPr wrap="square" rtlCol="0">
            <a:spAutoFit/>
          </a:bodyPr>
          <a:lstStyle/>
          <a:p>
            <a:pPr marL="457200" indent="-457200">
              <a:buFont typeface="+mj-lt"/>
              <a:buAutoNum type="arabicPeriod"/>
            </a:pPr>
            <a:r>
              <a:rPr lang="en-GB" sz="2400" b="1"/>
              <a:t>Carol Goram</a:t>
            </a:r>
          </a:p>
          <a:p>
            <a:endParaRPr lang="en-GB" sz="2400" b="1"/>
          </a:p>
          <a:p>
            <a:r>
              <a:rPr lang="en-US" sz="2400" b="1"/>
              <a:t>2.   What we now say:</a:t>
            </a:r>
          </a:p>
          <a:p>
            <a:pPr lvl="1"/>
            <a:r>
              <a:rPr lang="en-US" sz="2400"/>
              <a:t>For every family we work with </a:t>
            </a:r>
            <a:r>
              <a:rPr lang="en-US" sz="2400">
                <a:highlight>
                  <a:srgbClr val="FFFF00"/>
                </a:highlight>
              </a:rPr>
              <a:t>many more </a:t>
            </a:r>
            <a:r>
              <a:rPr lang="en-US" sz="2400"/>
              <a:t>will benefit too. As they share what they know, and what they have, the benefits are passed on to their families, their neighbours and communities creating a ripple effect of lasting change.</a:t>
            </a:r>
          </a:p>
          <a:p>
            <a:pPr marL="914400" lvl="1" indent="-457200">
              <a:buFont typeface="+mj-lt"/>
              <a:buAutoNum type="arabicPeriod"/>
            </a:pPr>
            <a:endParaRPr lang="en-US" sz="2400" b="1"/>
          </a:p>
          <a:p>
            <a:r>
              <a:rPr lang="en-US" sz="2400" b="1"/>
              <a:t>3.  Appeals -  </a:t>
            </a:r>
            <a:r>
              <a:rPr lang="en-US" sz="2400"/>
              <a:t>you will receive these as an FYI</a:t>
            </a:r>
          </a:p>
          <a:p>
            <a:pPr marL="457200" indent="-457200">
              <a:buFont typeface="+mj-lt"/>
              <a:buAutoNum type="arabicPeriod"/>
            </a:pPr>
            <a:endParaRPr lang="en-US" sz="2400" b="1"/>
          </a:p>
          <a:p>
            <a:pPr marL="457200" indent="-457200">
              <a:buAutoNum type="arabicPeriod" startAt="4"/>
            </a:pPr>
            <a:r>
              <a:rPr lang="en-US" sz="2400" b="1"/>
              <a:t>PPT template 2026 </a:t>
            </a:r>
          </a:p>
          <a:p>
            <a:pPr marL="457200" indent="-457200">
              <a:buAutoNum type="arabicPeriod" startAt="4"/>
            </a:pPr>
            <a:endParaRPr lang="en-US" sz="2400" b="1"/>
          </a:p>
          <a:p>
            <a:pPr marL="457200" indent="-457200">
              <a:buAutoNum type="arabicPeriod" startAt="4"/>
            </a:pPr>
            <a:r>
              <a:rPr lang="en-US" sz="2400" b="1"/>
              <a:t>Thank you for using the small donations part of the donations form </a:t>
            </a:r>
          </a:p>
          <a:p>
            <a:pPr marL="457200" indent="-457200">
              <a:buAutoNum type="arabicPeriod" startAt="4"/>
            </a:pPr>
            <a:endParaRPr lang="en-GB" sz="2400" b="1"/>
          </a:p>
        </p:txBody>
      </p:sp>
    </p:spTree>
    <p:extLst>
      <p:ext uri="{BB962C8B-B14F-4D97-AF65-F5344CB8AC3E}">
        <p14:creationId xmlns:p14="http://schemas.microsoft.com/office/powerpoint/2010/main" val="993504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9C2D5-25B3-81E2-EAA5-11892E4AEAA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7F7315-F851-4444-A27D-8768DB89FA35}"/>
              </a:ext>
            </a:extLst>
          </p:cNvPr>
          <p:cNvSpPr>
            <a:spLocks noGrp="1"/>
          </p:cNvSpPr>
          <p:nvPr>
            <p:ph type="body" sz="quarter" idx="10"/>
          </p:nvPr>
        </p:nvSpPr>
        <p:spPr/>
        <p:txBody>
          <a:bodyPr/>
          <a:lstStyle/>
          <a:p>
            <a:r>
              <a:rPr lang="en-US"/>
              <a:t>Resources update</a:t>
            </a:r>
          </a:p>
        </p:txBody>
      </p:sp>
      <p:pic>
        <p:nvPicPr>
          <p:cNvPr id="6" name="Picture 5">
            <a:extLst>
              <a:ext uri="{FF2B5EF4-FFF2-40B4-BE49-F238E27FC236}">
                <a16:creationId xmlns:a16="http://schemas.microsoft.com/office/drawing/2014/main" id="{8E06ECE7-8046-C47F-87FA-3C3CB5328C05}"/>
              </a:ext>
            </a:extLst>
          </p:cNvPr>
          <p:cNvPicPr>
            <a:picLocks noChangeAspect="1"/>
          </p:cNvPicPr>
          <p:nvPr/>
        </p:nvPicPr>
        <p:blipFill>
          <a:blip r:embed="rId2"/>
          <a:stretch>
            <a:fillRect/>
          </a:stretch>
        </p:blipFill>
        <p:spPr>
          <a:xfrm>
            <a:off x="0" y="1079374"/>
            <a:ext cx="2930555" cy="4084874"/>
          </a:xfrm>
          <a:prstGeom prst="rect">
            <a:avLst/>
          </a:prstGeom>
        </p:spPr>
      </p:pic>
      <p:pic>
        <p:nvPicPr>
          <p:cNvPr id="8" name="Picture 7">
            <a:extLst>
              <a:ext uri="{FF2B5EF4-FFF2-40B4-BE49-F238E27FC236}">
                <a16:creationId xmlns:a16="http://schemas.microsoft.com/office/drawing/2014/main" id="{7842D6B7-3B69-E0F8-B0E6-ED9437DA84B1}"/>
              </a:ext>
            </a:extLst>
          </p:cNvPr>
          <p:cNvPicPr>
            <a:picLocks noChangeAspect="1"/>
          </p:cNvPicPr>
          <p:nvPr/>
        </p:nvPicPr>
        <p:blipFill>
          <a:blip r:embed="rId3"/>
          <a:stretch>
            <a:fillRect/>
          </a:stretch>
        </p:blipFill>
        <p:spPr>
          <a:xfrm>
            <a:off x="2536255" y="2658065"/>
            <a:ext cx="2860942" cy="4084874"/>
          </a:xfrm>
          <a:prstGeom prst="rect">
            <a:avLst/>
          </a:prstGeom>
        </p:spPr>
      </p:pic>
      <p:pic>
        <p:nvPicPr>
          <p:cNvPr id="12" name="Picture 11">
            <a:extLst>
              <a:ext uri="{FF2B5EF4-FFF2-40B4-BE49-F238E27FC236}">
                <a16:creationId xmlns:a16="http://schemas.microsoft.com/office/drawing/2014/main" id="{21D86117-26F3-AE95-32FA-B7CBD1158B21}"/>
              </a:ext>
            </a:extLst>
          </p:cNvPr>
          <p:cNvPicPr>
            <a:picLocks noChangeAspect="1"/>
          </p:cNvPicPr>
          <p:nvPr/>
        </p:nvPicPr>
        <p:blipFill>
          <a:blip r:embed="rId4"/>
          <a:stretch>
            <a:fillRect/>
          </a:stretch>
        </p:blipFill>
        <p:spPr>
          <a:xfrm>
            <a:off x="3966726" y="1297328"/>
            <a:ext cx="2587753" cy="1687100"/>
          </a:xfrm>
          <a:prstGeom prst="rect">
            <a:avLst/>
          </a:prstGeom>
        </p:spPr>
      </p:pic>
      <p:pic>
        <p:nvPicPr>
          <p:cNvPr id="14" name="Picture 13">
            <a:extLst>
              <a:ext uri="{FF2B5EF4-FFF2-40B4-BE49-F238E27FC236}">
                <a16:creationId xmlns:a16="http://schemas.microsoft.com/office/drawing/2014/main" id="{D510252D-D06C-B849-5DDF-572B3C41A014}"/>
              </a:ext>
            </a:extLst>
          </p:cNvPr>
          <p:cNvPicPr>
            <a:picLocks noChangeAspect="1"/>
          </p:cNvPicPr>
          <p:nvPr/>
        </p:nvPicPr>
        <p:blipFill>
          <a:blip r:embed="rId5"/>
          <a:stretch>
            <a:fillRect/>
          </a:stretch>
        </p:blipFill>
        <p:spPr>
          <a:xfrm>
            <a:off x="9792092" y="1322458"/>
            <a:ext cx="2248214" cy="5420481"/>
          </a:xfrm>
          <a:prstGeom prst="rect">
            <a:avLst/>
          </a:prstGeom>
        </p:spPr>
      </p:pic>
      <p:pic>
        <p:nvPicPr>
          <p:cNvPr id="22" name="Picture 21">
            <a:extLst>
              <a:ext uri="{FF2B5EF4-FFF2-40B4-BE49-F238E27FC236}">
                <a16:creationId xmlns:a16="http://schemas.microsoft.com/office/drawing/2014/main" id="{14AC0444-0C05-7FE5-67AF-E5485A5EEFC5}"/>
              </a:ext>
            </a:extLst>
          </p:cNvPr>
          <p:cNvPicPr>
            <a:picLocks noChangeAspect="1"/>
          </p:cNvPicPr>
          <p:nvPr/>
        </p:nvPicPr>
        <p:blipFill>
          <a:blip r:embed="rId6"/>
          <a:stretch>
            <a:fillRect/>
          </a:stretch>
        </p:blipFill>
        <p:spPr>
          <a:xfrm>
            <a:off x="5685237" y="3566161"/>
            <a:ext cx="2260097" cy="3179458"/>
          </a:xfrm>
          <a:prstGeom prst="rect">
            <a:avLst/>
          </a:prstGeom>
        </p:spPr>
      </p:pic>
      <p:sp>
        <p:nvSpPr>
          <p:cNvPr id="23" name="TextBox 22">
            <a:extLst>
              <a:ext uri="{FF2B5EF4-FFF2-40B4-BE49-F238E27FC236}">
                <a16:creationId xmlns:a16="http://schemas.microsoft.com/office/drawing/2014/main" id="{CF866194-80EC-2EBE-6433-611FF49C8F9D}"/>
              </a:ext>
            </a:extLst>
          </p:cNvPr>
          <p:cNvSpPr txBox="1"/>
          <p:nvPr/>
        </p:nvSpPr>
        <p:spPr>
          <a:xfrm>
            <a:off x="7397496" y="1874520"/>
            <a:ext cx="1819656" cy="369332"/>
          </a:xfrm>
          <a:prstGeom prst="rect">
            <a:avLst/>
          </a:prstGeom>
          <a:noFill/>
        </p:spPr>
        <p:txBody>
          <a:bodyPr wrap="square" rtlCol="0">
            <a:spAutoFit/>
          </a:bodyPr>
          <a:lstStyle/>
          <a:p>
            <a:r>
              <a:rPr lang="en-GB">
                <a:highlight>
                  <a:srgbClr val="FFFF00"/>
                </a:highlight>
              </a:rPr>
              <a:t>GT leaflet</a:t>
            </a:r>
          </a:p>
        </p:txBody>
      </p:sp>
    </p:spTree>
    <p:extLst>
      <p:ext uri="{BB962C8B-B14F-4D97-AF65-F5344CB8AC3E}">
        <p14:creationId xmlns:p14="http://schemas.microsoft.com/office/powerpoint/2010/main" val="18851208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B8F0A-A0C5-6959-AE64-85138E39113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669205-A018-069E-3842-C460EC0E4C8F}"/>
              </a:ext>
            </a:extLst>
          </p:cNvPr>
          <p:cNvSpPr>
            <a:spLocks noGrp="1"/>
          </p:cNvSpPr>
          <p:nvPr>
            <p:ph type="body" sz="quarter" idx="10"/>
          </p:nvPr>
        </p:nvSpPr>
        <p:spPr/>
        <p:txBody>
          <a:bodyPr/>
          <a:lstStyle/>
          <a:p>
            <a:r>
              <a:rPr lang="en-US"/>
              <a:t>Printable resources</a:t>
            </a:r>
          </a:p>
        </p:txBody>
      </p:sp>
      <p:pic>
        <p:nvPicPr>
          <p:cNvPr id="4" name="Picture 3">
            <a:extLst>
              <a:ext uri="{FF2B5EF4-FFF2-40B4-BE49-F238E27FC236}">
                <a16:creationId xmlns:a16="http://schemas.microsoft.com/office/drawing/2014/main" id="{511BBCF4-53AD-2ACE-C0F1-1B5C75A11853}"/>
              </a:ext>
            </a:extLst>
          </p:cNvPr>
          <p:cNvPicPr>
            <a:picLocks noChangeAspect="1"/>
          </p:cNvPicPr>
          <p:nvPr/>
        </p:nvPicPr>
        <p:blipFill>
          <a:blip r:embed="rId2"/>
          <a:stretch>
            <a:fillRect/>
          </a:stretch>
        </p:blipFill>
        <p:spPr>
          <a:xfrm>
            <a:off x="425450" y="1656911"/>
            <a:ext cx="2935330" cy="4222410"/>
          </a:xfrm>
          <a:prstGeom prst="rect">
            <a:avLst/>
          </a:prstGeom>
        </p:spPr>
      </p:pic>
      <p:pic>
        <p:nvPicPr>
          <p:cNvPr id="7" name="Picture 6">
            <a:extLst>
              <a:ext uri="{FF2B5EF4-FFF2-40B4-BE49-F238E27FC236}">
                <a16:creationId xmlns:a16="http://schemas.microsoft.com/office/drawing/2014/main" id="{BCD9189E-8291-B16F-99BF-D3A20C99FB36}"/>
              </a:ext>
            </a:extLst>
          </p:cNvPr>
          <p:cNvPicPr>
            <a:picLocks noChangeAspect="1"/>
          </p:cNvPicPr>
          <p:nvPr/>
        </p:nvPicPr>
        <p:blipFill>
          <a:blip r:embed="rId3"/>
          <a:stretch>
            <a:fillRect/>
          </a:stretch>
        </p:blipFill>
        <p:spPr>
          <a:xfrm>
            <a:off x="7268171" y="1400175"/>
            <a:ext cx="4010026" cy="2857925"/>
          </a:xfrm>
          <a:prstGeom prst="rect">
            <a:avLst/>
          </a:prstGeom>
        </p:spPr>
      </p:pic>
      <p:pic>
        <p:nvPicPr>
          <p:cNvPr id="10" name="Picture 9">
            <a:extLst>
              <a:ext uri="{FF2B5EF4-FFF2-40B4-BE49-F238E27FC236}">
                <a16:creationId xmlns:a16="http://schemas.microsoft.com/office/drawing/2014/main" id="{131CEBC0-1A57-7C27-70FA-7EA985330259}"/>
              </a:ext>
            </a:extLst>
          </p:cNvPr>
          <p:cNvPicPr>
            <a:picLocks noChangeAspect="1"/>
          </p:cNvPicPr>
          <p:nvPr/>
        </p:nvPicPr>
        <p:blipFill>
          <a:blip r:embed="rId4"/>
          <a:stretch>
            <a:fillRect/>
          </a:stretch>
        </p:blipFill>
        <p:spPr>
          <a:xfrm>
            <a:off x="3647417" y="1656911"/>
            <a:ext cx="2984807" cy="4222410"/>
          </a:xfrm>
          <a:prstGeom prst="rect">
            <a:avLst/>
          </a:prstGeom>
        </p:spPr>
      </p:pic>
      <p:pic>
        <p:nvPicPr>
          <p:cNvPr id="3" name="Picture 2">
            <a:extLst>
              <a:ext uri="{FF2B5EF4-FFF2-40B4-BE49-F238E27FC236}">
                <a16:creationId xmlns:a16="http://schemas.microsoft.com/office/drawing/2014/main" id="{8F665AB0-0376-F2D1-FBB1-02755BB9106C}"/>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7236440" y="4578901"/>
            <a:ext cx="4793019" cy="2060389"/>
          </a:xfrm>
          <a:prstGeom prst="rect">
            <a:avLst/>
          </a:prstGeom>
          <a:noFill/>
          <a:ln>
            <a:noFill/>
          </a:ln>
        </p:spPr>
      </p:pic>
    </p:spTree>
    <p:extLst>
      <p:ext uri="{BB962C8B-B14F-4D97-AF65-F5344CB8AC3E}">
        <p14:creationId xmlns:p14="http://schemas.microsoft.com/office/powerpoint/2010/main" val="18240678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0E78A-2351-2288-258D-DC062C5FF3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55CE9E-3A71-A39F-D8DD-86976DC0332F}"/>
              </a:ext>
            </a:extLst>
          </p:cNvPr>
          <p:cNvSpPr>
            <a:spLocks noGrp="1"/>
          </p:cNvSpPr>
          <p:nvPr>
            <p:ph type="body" sz="quarter" idx="10"/>
          </p:nvPr>
        </p:nvSpPr>
        <p:spPr/>
        <p:txBody>
          <a:bodyPr/>
          <a:lstStyle/>
          <a:p>
            <a:r>
              <a:rPr lang="en-GB"/>
              <a:t>Important</a:t>
            </a:r>
            <a:endParaRPr lang="en-US"/>
          </a:p>
        </p:txBody>
      </p:sp>
      <p:sp>
        <p:nvSpPr>
          <p:cNvPr id="5" name="TextBox 4">
            <a:extLst>
              <a:ext uri="{FF2B5EF4-FFF2-40B4-BE49-F238E27FC236}">
                <a16:creationId xmlns:a16="http://schemas.microsoft.com/office/drawing/2014/main" id="{B530AB53-DF53-3268-7E3C-1817E69340F3}"/>
              </a:ext>
            </a:extLst>
          </p:cNvPr>
          <p:cNvSpPr txBox="1"/>
          <p:nvPr/>
        </p:nvSpPr>
        <p:spPr>
          <a:xfrm>
            <a:off x="425450" y="1405876"/>
            <a:ext cx="10616826" cy="5632311"/>
          </a:xfrm>
          <a:prstGeom prst="rect">
            <a:avLst/>
          </a:prstGeom>
          <a:noFill/>
        </p:spPr>
        <p:txBody>
          <a:bodyPr wrap="square">
            <a:spAutoFit/>
          </a:bodyPr>
          <a:lstStyle/>
          <a:p>
            <a:pPr marL="285750" indent="-285750">
              <a:buFont typeface="Arial" panose="020B0604020202020204" pitchFamily="34" charset="0"/>
              <a:buChar char="•"/>
            </a:pPr>
            <a:r>
              <a:rPr lang="en-GB" b="1"/>
              <a:t>Recycle</a:t>
            </a:r>
            <a:r>
              <a:rPr lang="en-GB"/>
              <a:t> all out-of-date leaflets and banners</a:t>
            </a:r>
          </a:p>
          <a:p>
            <a:endParaRPr lang="en-GB"/>
          </a:p>
          <a:p>
            <a:pPr marL="285750" indent="-285750">
              <a:buFont typeface="Arial" panose="020B0604020202020204" pitchFamily="34" charset="0"/>
              <a:buChar char="•"/>
            </a:pPr>
            <a:r>
              <a:rPr lang="en-GB" b="1"/>
              <a:t>Read </a:t>
            </a:r>
            <a:r>
              <a:rPr lang="en-GB"/>
              <a:t>the emails please</a:t>
            </a:r>
          </a:p>
          <a:p>
            <a:endParaRPr lang="en-GB"/>
          </a:p>
          <a:p>
            <a:pPr marL="285750" indent="-285750">
              <a:buFont typeface="Arial" panose="020B0604020202020204" pitchFamily="34" charset="0"/>
              <a:buChar char="•"/>
            </a:pPr>
            <a:r>
              <a:rPr lang="en-GB" b="1"/>
              <a:t>Take a look at the website // useful links section of my emails:</a:t>
            </a:r>
          </a:p>
          <a:p>
            <a:endParaRPr lang="en-GB" b="1"/>
          </a:p>
          <a:p>
            <a:pPr lvl="1"/>
            <a:r>
              <a:rPr lang="en-GB" u="sng"/>
              <a:t>Forms and policies:</a:t>
            </a:r>
          </a:p>
          <a:p>
            <a:pPr marL="742950" lvl="1" indent="-285750">
              <a:buFont typeface="Arial" panose="020B0604020202020204" pitchFamily="34" charset="0"/>
              <a:buChar char="•"/>
            </a:pPr>
            <a:r>
              <a:rPr lang="en-GB"/>
              <a:t>Donations form </a:t>
            </a:r>
          </a:p>
          <a:p>
            <a:pPr marL="742950" lvl="1" indent="-285750">
              <a:buFont typeface="Arial" panose="020B0604020202020204" pitchFamily="34" charset="0"/>
              <a:buChar char="•"/>
            </a:pPr>
            <a:r>
              <a:rPr lang="en-GB"/>
              <a:t>E</a:t>
            </a:r>
            <a:r>
              <a:rPr lang="en-US" err="1"/>
              <a:t>xpenses</a:t>
            </a:r>
            <a:r>
              <a:rPr lang="en-US"/>
              <a:t> form  and </a:t>
            </a:r>
            <a:r>
              <a:rPr lang="en-GB"/>
              <a:t>expenses policy </a:t>
            </a:r>
          </a:p>
          <a:p>
            <a:pPr marL="742950" lvl="1" indent="-285750">
              <a:buFont typeface="Arial" panose="020B0604020202020204" pitchFamily="34" charset="0"/>
              <a:buChar char="•"/>
            </a:pPr>
            <a:r>
              <a:rPr lang="en-GB"/>
              <a:t>Speaker booking guidelines to make things clearer if you’re unsure. </a:t>
            </a:r>
          </a:p>
          <a:p>
            <a:pPr lvl="1"/>
            <a:endParaRPr lang="en-GB"/>
          </a:p>
          <a:p>
            <a:pPr lvl="1"/>
            <a:r>
              <a:rPr lang="en-GB" u="sng"/>
              <a:t>Useful information:</a:t>
            </a:r>
          </a:p>
          <a:p>
            <a:pPr marL="742950" lvl="1" indent="-285750">
              <a:buFont typeface="Arial" panose="020B0604020202020204" pitchFamily="34" charset="0"/>
              <a:buChar char="•"/>
            </a:pPr>
            <a:r>
              <a:rPr lang="en-GB"/>
              <a:t>TOR for our Coffee and Chat (in the forms and policies section)</a:t>
            </a:r>
          </a:p>
          <a:p>
            <a:pPr marL="742950" lvl="1" indent="-285750">
              <a:buFont typeface="Arial" panose="020B0604020202020204" pitchFamily="34" charset="0"/>
              <a:buChar char="•"/>
            </a:pPr>
            <a:r>
              <a:rPr lang="en-GB"/>
              <a:t>Update on staff list</a:t>
            </a:r>
          </a:p>
          <a:p>
            <a:endParaRPr lang="en-GB"/>
          </a:p>
          <a:p>
            <a:pPr marL="285750" indent="-285750">
              <a:buFont typeface="Arial" panose="020B0604020202020204" pitchFamily="34" charset="0"/>
              <a:buChar char="•"/>
            </a:pPr>
            <a:r>
              <a:rPr lang="en-GB"/>
              <a:t>Updating lots of forms which we will go through in the September –  especially GDP</a:t>
            </a:r>
          </a:p>
          <a:p>
            <a:endParaRPr lang="en-GB"/>
          </a:p>
          <a:p>
            <a:pPr marL="285750" indent="-285750">
              <a:buFont typeface="Arial" panose="020B0604020202020204" pitchFamily="34" charset="0"/>
              <a:buChar char="•"/>
            </a:pPr>
            <a:r>
              <a:rPr lang="en-GB"/>
              <a:t>AI…</a:t>
            </a:r>
          </a:p>
          <a:p>
            <a:endParaRPr lang="en-GB"/>
          </a:p>
          <a:p>
            <a:endParaRPr lang="en-GB">
              <a:highlight>
                <a:srgbClr val="FFFF00"/>
              </a:highlight>
            </a:endParaRPr>
          </a:p>
        </p:txBody>
      </p:sp>
    </p:spTree>
    <p:extLst>
      <p:ext uri="{BB962C8B-B14F-4D97-AF65-F5344CB8AC3E}">
        <p14:creationId xmlns:p14="http://schemas.microsoft.com/office/powerpoint/2010/main" val="14244283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9FE13-50FD-51D0-407E-34774F50F0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23EBF1-5928-6C48-121B-6924DC4ADF66}"/>
              </a:ext>
            </a:extLst>
          </p:cNvPr>
          <p:cNvSpPr>
            <a:spLocks noGrp="1"/>
          </p:cNvSpPr>
          <p:nvPr>
            <p:ph type="body" sz="quarter" idx="10"/>
          </p:nvPr>
        </p:nvSpPr>
        <p:spPr/>
        <p:txBody>
          <a:bodyPr/>
          <a:lstStyle/>
          <a:p>
            <a:r>
              <a:rPr lang="en-US"/>
              <a:t>Dates for your dairy</a:t>
            </a:r>
          </a:p>
        </p:txBody>
      </p:sp>
      <p:sp>
        <p:nvSpPr>
          <p:cNvPr id="3" name="TextBox 2">
            <a:extLst>
              <a:ext uri="{FF2B5EF4-FFF2-40B4-BE49-F238E27FC236}">
                <a16:creationId xmlns:a16="http://schemas.microsoft.com/office/drawing/2014/main" id="{C5EA8A6B-B118-AF08-E536-1BCE305ED2BF}"/>
              </a:ext>
            </a:extLst>
          </p:cNvPr>
          <p:cNvSpPr txBox="1"/>
          <p:nvPr/>
        </p:nvSpPr>
        <p:spPr>
          <a:xfrm>
            <a:off x="543433" y="1343559"/>
            <a:ext cx="11105134" cy="830997"/>
          </a:xfrm>
          <a:prstGeom prst="rect">
            <a:avLst/>
          </a:prstGeom>
          <a:noFill/>
        </p:spPr>
        <p:txBody>
          <a:bodyPr wrap="square" rtlCol="0">
            <a:spAutoFit/>
          </a:bodyPr>
          <a:lstStyle/>
          <a:p>
            <a:endParaRPr lang="en-GB" sz="2400"/>
          </a:p>
          <a:p>
            <a:pPr marL="285750" indent="-285750">
              <a:buFont typeface="Arial" panose="020B0604020202020204" pitchFamily="34" charset="0"/>
              <a:buChar char="•"/>
            </a:pPr>
            <a:endParaRPr lang="en-GB" sz="2400"/>
          </a:p>
        </p:txBody>
      </p:sp>
      <p:sp>
        <p:nvSpPr>
          <p:cNvPr id="5" name="TextBox 4">
            <a:extLst>
              <a:ext uri="{FF2B5EF4-FFF2-40B4-BE49-F238E27FC236}">
                <a16:creationId xmlns:a16="http://schemas.microsoft.com/office/drawing/2014/main" id="{C0F71A89-B61E-E3A2-F056-A2CD8F1FA74F}"/>
              </a:ext>
            </a:extLst>
          </p:cNvPr>
          <p:cNvSpPr txBox="1"/>
          <p:nvPr/>
        </p:nvSpPr>
        <p:spPr>
          <a:xfrm>
            <a:off x="425450" y="1882678"/>
            <a:ext cx="11516613" cy="2800767"/>
          </a:xfrm>
          <a:prstGeom prst="rect">
            <a:avLst/>
          </a:prstGeom>
          <a:noFill/>
        </p:spPr>
        <p:txBody>
          <a:bodyPr wrap="square">
            <a:spAutoFit/>
          </a:bodyPr>
          <a:lstStyle/>
          <a:p>
            <a:pPr marL="342900" indent="-342900">
              <a:buFont typeface="Arial" panose="020B0604020202020204" pitchFamily="34" charset="0"/>
              <a:buChar char="•"/>
            </a:pPr>
            <a:r>
              <a:rPr lang="en-GB" sz="2400" b="1"/>
              <a:t>Next Coffee and Chat: Friday 5 June, 9.15-10.15am</a:t>
            </a:r>
          </a:p>
          <a:p>
            <a:pPr marL="800100" lvl="1" indent="-342900">
              <a:buFont typeface="Arial" panose="020B0604020202020204" pitchFamily="34" charset="0"/>
              <a:buChar char="•"/>
            </a:pPr>
            <a:r>
              <a:rPr lang="en-GB" sz="2400"/>
              <a:t>Let me know if there’s ever anything you’d like to cover in these sessions</a:t>
            </a:r>
          </a:p>
          <a:p>
            <a:pPr marL="800100" lvl="1" indent="-342900">
              <a:buFont typeface="Arial" panose="020B0604020202020204" pitchFamily="34" charset="0"/>
              <a:buChar char="•"/>
            </a:pPr>
            <a:r>
              <a:rPr lang="en-GB" sz="2400"/>
              <a:t>We will be inviting Joseph to speak to us soon</a:t>
            </a:r>
          </a:p>
          <a:p>
            <a:endParaRPr lang="en-GB" sz="3200"/>
          </a:p>
          <a:p>
            <a:pPr marL="342900" indent="-342900">
              <a:buFont typeface="Arial" panose="020B0604020202020204" pitchFamily="34" charset="0"/>
              <a:buChar char="•"/>
            </a:pPr>
            <a:r>
              <a:rPr lang="en-GB" sz="2400" b="1"/>
              <a:t>Ambassador workshop part 2 (online only): Monday 14 September 9.30 –11.30</a:t>
            </a:r>
          </a:p>
          <a:p>
            <a:pPr marL="342900" indent="-342900">
              <a:buFont typeface="Arial" panose="020B0604020202020204" pitchFamily="34" charset="0"/>
              <a:buChar char="•"/>
            </a:pPr>
            <a:endParaRPr lang="en-GB" sz="2400" b="1"/>
          </a:p>
          <a:p>
            <a:pPr marL="342900" indent="-342900">
              <a:buFont typeface="Arial" panose="020B0604020202020204" pitchFamily="34" charset="0"/>
              <a:buChar char="•"/>
            </a:pPr>
            <a:r>
              <a:rPr lang="en-GB" sz="2400" b="1"/>
              <a:t>Christmas Celebration: Wednesday 2 December, 7.00pm </a:t>
            </a:r>
          </a:p>
        </p:txBody>
      </p:sp>
    </p:spTree>
    <p:extLst>
      <p:ext uri="{BB962C8B-B14F-4D97-AF65-F5344CB8AC3E}">
        <p14:creationId xmlns:p14="http://schemas.microsoft.com/office/powerpoint/2010/main" val="35447580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95EDB-9462-B5E6-D2CC-5D9503848C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68C22CE-FE80-C98D-E1B2-9E5235971002}"/>
              </a:ext>
            </a:extLst>
          </p:cNvPr>
          <p:cNvSpPr>
            <a:spLocks noGrp="1"/>
          </p:cNvSpPr>
          <p:nvPr>
            <p:ph type="body" sz="quarter" idx="10"/>
          </p:nvPr>
        </p:nvSpPr>
        <p:spPr/>
        <p:txBody>
          <a:bodyPr/>
          <a:lstStyle/>
          <a:p>
            <a:r>
              <a:rPr lang="en-US"/>
              <a:t>The ideal Ambassador toolkit </a:t>
            </a:r>
            <a:endParaRPr lang="en-GB"/>
          </a:p>
        </p:txBody>
      </p:sp>
    </p:spTree>
    <p:extLst>
      <p:ext uri="{BB962C8B-B14F-4D97-AF65-F5344CB8AC3E}">
        <p14:creationId xmlns:p14="http://schemas.microsoft.com/office/powerpoint/2010/main" val="6764843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64EFF-B124-38D7-5579-25B5A2C5E20B}"/>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B93E71E4-DBDC-9B24-E22D-C115C75C999C}"/>
              </a:ext>
            </a:extLst>
          </p:cNvPr>
          <p:cNvSpPr txBox="1"/>
          <p:nvPr/>
        </p:nvSpPr>
        <p:spPr>
          <a:xfrm>
            <a:off x="782003" y="3132886"/>
            <a:ext cx="10030120" cy="3930371"/>
          </a:xfrm>
          <a:prstGeom prst="rect">
            <a:avLst/>
          </a:prstGeom>
          <a:noFill/>
        </p:spPr>
        <p:txBody>
          <a:bodyPr wrap="square">
            <a:spAutoFit/>
          </a:bodyPr>
          <a:lstStyle/>
          <a:p>
            <a:r>
              <a:rPr lang="en-US" b="1"/>
              <a:t>You have 15 minutes to discuss in your groups what do we need in your toolkit: </a:t>
            </a:r>
          </a:p>
          <a:p>
            <a:endParaRPr lang="en-US"/>
          </a:p>
          <a:p>
            <a:pPr>
              <a:lnSpc>
                <a:spcPct val="150000"/>
              </a:lnSpc>
            </a:pPr>
            <a:r>
              <a:rPr lang="en-US"/>
              <a:t>•	What resources/information do you need?</a:t>
            </a:r>
          </a:p>
          <a:p>
            <a:pPr>
              <a:lnSpc>
                <a:spcPct val="150000"/>
              </a:lnSpc>
            </a:pPr>
            <a:r>
              <a:rPr lang="en-US"/>
              <a:t>•	What’s your top tip—something you know works and that’s excited you?</a:t>
            </a:r>
          </a:p>
          <a:p>
            <a:pPr>
              <a:lnSpc>
                <a:spcPct val="150000"/>
              </a:lnSpc>
            </a:pPr>
            <a:r>
              <a:rPr lang="en-US"/>
              <a:t>•	What’s your opening “hook” to draw people in?</a:t>
            </a:r>
          </a:p>
          <a:p>
            <a:pPr>
              <a:lnSpc>
                <a:spcPct val="150000"/>
              </a:lnSpc>
            </a:pPr>
            <a:r>
              <a:rPr lang="en-US"/>
              <a:t>•	What is your call to action/what are you asking them to do? </a:t>
            </a:r>
          </a:p>
          <a:p>
            <a:pPr>
              <a:lnSpc>
                <a:spcPct val="150000"/>
              </a:lnSpc>
            </a:pPr>
            <a:r>
              <a:rPr lang="en-US"/>
              <a:t>•	What questions might your audience ask? We can add these to our FAQs we’re developing</a:t>
            </a:r>
          </a:p>
          <a:p>
            <a:pPr>
              <a:lnSpc>
                <a:spcPct val="150000"/>
              </a:lnSpc>
            </a:pPr>
            <a:r>
              <a:rPr lang="en-US" b="1"/>
              <a:t>Online group will look at : </a:t>
            </a:r>
            <a:r>
              <a:rPr lang="de-DE" b="1" kern="100">
                <a:solidFill>
                  <a:srgbClr val="7030A0"/>
                </a:solidFill>
                <a:latin typeface="Roboto" panose="02000000000000000000" pitchFamily="2" charset="0"/>
                <a:ea typeface="Aptos" panose="020B0004020202020204" pitchFamily="34" charset="0"/>
                <a:cs typeface="Times New Roman" panose="02020603050405020304" pitchFamily="18" charset="0"/>
              </a:rPr>
              <a:t>Organisation (I.E. WI/MU/ Soroptimist/Rotary) 30 – 60-minute talk</a:t>
            </a:r>
            <a:endParaRPr lang="en-GB" b="1" kern="100">
              <a:latin typeface="Aptos" panose="020B0004020202020204" pitchFamily="34" charset="0"/>
              <a:ea typeface="Aptos" panose="020B0004020202020204" pitchFamily="34" charset="0"/>
              <a:cs typeface="Times New Roman" panose="02020603050405020304" pitchFamily="18" charset="0"/>
            </a:endParaRPr>
          </a:p>
          <a:p>
            <a:pPr>
              <a:lnSpc>
                <a:spcPct val="150000"/>
              </a:lnSpc>
            </a:pPr>
            <a:endParaRPr lang="en-US"/>
          </a:p>
          <a:p>
            <a:pPr>
              <a:lnSpc>
                <a:spcPct val="150000"/>
              </a:lnSpc>
            </a:pPr>
            <a:endParaRPr lang="en-US"/>
          </a:p>
        </p:txBody>
      </p:sp>
      <p:sp>
        <p:nvSpPr>
          <p:cNvPr id="16" name="TextBox 15">
            <a:extLst>
              <a:ext uri="{FF2B5EF4-FFF2-40B4-BE49-F238E27FC236}">
                <a16:creationId xmlns:a16="http://schemas.microsoft.com/office/drawing/2014/main" id="{D3DC01B4-2E6F-B320-96C9-0588D5EE2E6A}"/>
              </a:ext>
            </a:extLst>
          </p:cNvPr>
          <p:cNvSpPr txBox="1"/>
          <p:nvPr/>
        </p:nvSpPr>
        <p:spPr>
          <a:xfrm>
            <a:off x="650447" y="220686"/>
            <a:ext cx="7993931" cy="707886"/>
          </a:xfrm>
          <a:prstGeom prst="rect">
            <a:avLst/>
          </a:prstGeom>
          <a:noFill/>
        </p:spPr>
        <p:txBody>
          <a:bodyPr wrap="square">
            <a:spAutoFit/>
          </a:bodyPr>
          <a:lstStyle/>
          <a:p>
            <a:r>
              <a:rPr lang="en-US" sz="4000" b="1">
                <a:solidFill>
                  <a:schemeClr val="bg1"/>
                </a:solidFill>
              </a:rPr>
              <a:t>The ideal Ambassador toolkit </a:t>
            </a:r>
            <a:endParaRPr lang="en-GB" sz="4000" b="1">
              <a:solidFill>
                <a:schemeClr val="bg1"/>
              </a:solidFill>
            </a:endParaRPr>
          </a:p>
        </p:txBody>
      </p:sp>
      <p:sp>
        <p:nvSpPr>
          <p:cNvPr id="17" name="Text Box 2">
            <a:extLst>
              <a:ext uri="{FF2B5EF4-FFF2-40B4-BE49-F238E27FC236}">
                <a16:creationId xmlns:a16="http://schemas.microsoft.com/office/drawing/2014/main" id="{1A0C3D6B-4135-4FA4-9B55-B2F245022E86}"/>
              </a:ext>
            </a:extLst>
          </p:cNvPr>
          <p:cNvSpPr txBox="1">
            <a:spLocks noChangeArrowheads="1"/>
          </p:cNvSpPr>
          <p:nvPr/>
        </p:nvSpPr>
        <p:spPr bwMode="auto">
          <a:xfrm>
            <a:off x="922985" y="1371130"/>
            <a:ext cx="9748157" cy="1595501"/>
          </a:xfrm>
          <a:prstGeom prst="rect">
            <a:avLst/>
          </a:prstGeom>
          <a:solidFill>
            <a:srgbClr val="FFFFFF"/>
          </a:solidFill>
          <a:ln w="28575">
            <a:solidFill>
              <a:srgbClr val="7030A0"/>
            </a:solidFill>
            <a:miter lim="800000"/>
            <a:headEnd/>
            <a:tailEnd/>
          </a:ln>
        </p:spPr>
        <p:txBody>
          <a:bodyPr rot="0" vert="horz" wrap="square" lIns="91440" tIns="45720" rIns="91440" bIns="45720" anchor="t" anchorCtr="0">
            <a:spAutoFit/>
          </a:bodyPr>
          <a:lstStyle/>
          <a:p>
            <a:pPr>
              <a:lnSpc>
                <a:spcPct val="115000"/>
              </a:lnSpc>
              <a:spcAft>
                <a:spcPts val="800"/>
              </a:spcAft>
              <a:buNone/>
            </a:pPr>
            <a:r>
              <a:rPr lang="en-GB" sz="1600" b="1" kern="100">
                <a:solidFill>
                  <a:srgbClr val="7030A0"/>
                </a:solidFill>
                <a:effectLst/>
                <a:latin typeface="Roboto" panose="02000000000000000000" pitchFamily="2" charset="0"/>
                <a:ea typeface="Aptos" panose="020B0004020202020204" pitchFamily="34" charset="0"/>
                <a:cs typeface="Times New Roman" panose="02020603050405020304" pitchFamily="18" charset="0"/>
              </a:rPr>
              <a:t>Scenarios:</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p>
            <a:pPr marL="457200" indent="-228600">
              <a:lnSpc>
                <a:spcPct val="115000"/>
              </a:lnSpc>
              <a:buNone/>
              <a:tabLst>
                <a:tab pos="457200" algn="l"/>
              </a:tabLst>
            </a:pPr>
            <a:r>
              <a:rPr lang="en-GB" sz="1600" kern="100">
                <a:solidFill>
                  <a:srgbClr val="7030A0"/>
                </a:solidFill>
                <a:effectLst/>
                <a:latin typeface="Roboto" panose="02000000000000000000" pitchFamily="2" charset="0"/>
                <a:ea typeface="Aptos" panose="020B0004020202020204" pitchFamily="34" charset="0"/>
                <a:cs typeface="Times New Roman" panose="02020603050405020304" pitchFamily="18" charset="0"/>
              </a:rPr>
              <a:t>Church –10-20 minute talk </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p>
            <a:pPr marL="457200" indent="-228600">
              <a:lnSpc>
                <a:spcPct val="115000"/>
              </a:lnSpc>
              <a:buNone/>
              <a:tabLst>
                <a:tab pos="457200" algn="l"/>
              </a:tabLst>
            </a:pPr>
            <a:r>
              <a:rPr lang="de-DE" sz="1600" kern="100">
                <a:solidFill>
                  <a:srgbClr val="7030A0"/>
                </a:solidFill>
                <a:effectLst/>
                <a:latin typeface="Roboto" panose="02000000000000000000" pitchFamily="2" charset="0"/>
                <a:ea typeface="Aptos" panose="020B0004020202020204" pitchFamily="34" charset="0"/>
                <a:cs typeface="Times New Roman" panose="02020603050405020304" pitchFamily="18" charset="0"/>
              </a:rPr>
              <a:t>Organisation (I.E. WI/MU/ Soroptimist/Rotary) 30 – 60-minute talk</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p>
            <a:pPr marL="457200" indent="-228600">
              <a:lnSpc>
                <a:spcPct val="115000"/>
              </a:lnSpc>
              <a:buNone/>
              <a:tabLst>
                <a:tab pos="457200" algn="l"/>
              </a:tabLst>
            </a:pPr>
            <a:r>
              <a:rPr lang="en-GB" sz="1600" kern="100">
                <a:solidFill>
                  <a:srgbClr val="7030A0"/>
                </a:solidFill>
                <a:effectLst/>
                <a:latin typeface="Roboto" panose="02000000000000000000" pitchFamily="2" charset="0"/>
                <a:ea typeface="Aptos" panose="020B0004020202020204" pitchFamily="34" charset="0"/>
                <a:cs typeface="Times New Roman" panose="02020603050405020304" pitchFamily="18" charset="0"/>
              </a:rPr>
              <a:t>Events – anywhere you might have a stand (country fair, garden event, festival) </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a:p>
            <a:pPr marL="457200" indent="-228600">
              <a:lnSpc>
                <a:spcPct val="115000"/>
              </a:lnSpc>
              <a:spcAft>
                <a:spcPts val="800"/>
              </a:spcAft>
              <a:buNone/>
              <a:tabLst>
                <a:tab pos="457200" algn="l"/>
              </a:tabLst>
            </a:pPr>
            <a:r>
              <a:rPr lang="en-GB" sz="1600" kern="100">
                <a:solidFill>
                  <a:srgbClr val="7030A0"/>
                </a:solidFill>
                <a:effectLst/>
                <a:latin typeface="Roboto" panose="02000000000000000000" pitchFamily="2" charset="0"/>
                <a:ea typeface="Aptos" panose="020B0004020202020204" pitchFamily="34" charset="0"/>
                <a:cs typeface="Times New Roman" panose="02020603050405020304" pitchFamily="18" charset="0"/>
              </a:rPr>
              <a:t>Hosting your own event (a meal, carols, sale, garden event) </a:t>
            </a:r>
            <a:endParaRPr lang="en-GB" sz="16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918744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8C52A-DF4F-2D8F-B7F1-39A3B07C3A2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874E15F-07D7-7A20-89A7-DD9414303935}"/>
              </a:ext>
            </a:extLst>
          </p:cNvPr>
          <p:cNvSpPr>
            <a:spLocks noGrp="1"/>
          </p:cNvSpPr>
          <p:nvPr>
            <p:ph type="body" sz="quarter" idx="11"/>
          </p:nvPr>
        </p:nvSpPr>
        <p:spPr>
          <a:xfrm>
            <a:off x="378691" y="1900504"/>
            <a:ext cx="10640147" cy="3902075"/>
          </a:xfrm>
        </p:spPr>
        <p:txBody>
          <a:bodyPr/>
          <a:lstStyle/>
          <a:p>
            <a:pPr marL="0" indent="0" algn="ctr">
              <a:buNone/>
            </a:pPr>
            <a:r>
              <a:rPr lang="en-GB" sz="6600">
                <a:solidFill>
                  <a:srgbClr val="8208F1"/>
                </a:solidFill>
              </a:rPr>
              <a:t>Please remind me to stop recording this meeting! </a:t>
            </a:r>
          </a:p>
        </p:txBody>
      </p:sp>
    </p:spTree>
    <p:extLst>
      <p:ext uri="{BB962C8B-B14F-4D97-AF65-F5344CB8AC3E}">
        <p14:creationId xmlns:p14="http://schemas.microsoft.com/office/powerpoint/2010/main" val="13157039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3DAF8B-1A09-50B3-8BB0-3234106C9F9B}"/>
              </a:ext>
            </a:extLst>
          </p:cNvPr>
          <p:cNvSpPr>
            <a:spLocks noGrp="1"/>
          </p:cNvSpPr>
          <p:nvPr>
            <p:ph type="body" sz="quarter" idx="10"/>
          </p:nvPr>
        </p:nvSpPr>
        <p:spPr/>
        <p:txBody>
          <a:bodyPr/>
          <a:lstStyle/>
          <a:p>
            <a:r>
              <a:rPr lang="en-US"/>
              <a:t>Refreshments</a:t>
            </a:r>
            <a:endParaRPr lang="en-GB"/>
          </a:p>
        </p:txBody>
      </p:sp>
    </p:spTree>
    <p:extLst>
      <p:ext uri="{BB962C8B-B14F-4D97-AF65-F5344CB8AC3E}">
        <p14:creationId xmlns:p14="http://schemas.microsoft.com/office/powerpoint/2010/main" val="12356010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D5A558-C786-6DED-FA05-37CFC3FE547C}"/>
              </a:ext>
            </a:extLst>
          </p:cNvPr>
          <p:cNvSpPr>
            <a:spLocks noGrp="1"/>
          </p:cNvSpPr>
          <p:nvPr>
            <p:ph type="body" sz="quarter" idx="11"/>
          </p:nvPr>
        </p:nvSpPr>
        <p:spPr>
          <a:xfrm>
            <a:off x="378691" y="1900504"/>
            <a:ext cx="10640147" cy="3902075"/>
          </a:xfrm>
        </p:spPr>
        <p:txBody>
          <a:bodyPr/>
          <a:lstStyle/>
          <a:p>
            <a:pPr marL="0" indent="0" algn="ctr">
              <a:buNone/>
            </a:pPr>
            <a:r>
              <a:rPr lang="en-GB" sz="6600">
                <a:solidFill>
                  <a:srgbClr val="8208F1"/>
                </a:solidFill>
              </a:rPr>
              <a:t>Please remind me to recording this meeting! </a:t>
            </a:r>
          </a:p>
        </p:txBody>
      </p:sp>
    </p:spTree>
    <p:extLst>
      <p:ext uri="{BB962C8B-B14F-4D97-AF65-F5344CB8AC3E}">
        <p14:creationId xmlns:p14="http://schemas.microsoft.com/office/powerpoint/2010/main" val="194066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B781E-0520-5161-2B85-63273EC06CCB}"/>
              </a:ext>
            </a:extLst>
          </p:cNvPr>
          <p:cNvSpPr>
            <a:spLocks noGrp="1"/>
          </p:cNvSpPr>
          <p:nvPr>
            <p:ph type="body" sz="quarter" idx="10"/>
          </p:nvPr>
        </p:nvSpPr>
        <p:spPr/>
        <p:txBody>
          <a:bodyPr/>
          <a:lstStyle/>
          <a:p>
            <a:r>
              <a:rPr lang="en-US"/>
              <a:t>Laura</a:t>
            </a:r>
            <a:endParaRPr lang="en-GB"/>
          </a:p>
        </p:txBody>
      </p:sp>
    </p:spTree>
    <p:extLst>
      <p:ext uri="{BB962C8B-B14F-4D97-AF65-F5344CB8AC3E}">
        <p14:creationId xmlns:p14="http://schemas.microsoft.com/office/powerpoint/2010/main" val="25133814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2B5E9C-4D07-51E2-1297-F4EF2D0BFB2A}"/>
              </a:ext>
            </a:extLst>
          </p:cNvPr>
          <p:cNvSpPr>
            <a:spLocks noGrp="1"/>
          </p:cNvSpPr>
          <p:nvPr>
            <p:ph type="body" sz="quarter" idx="10"/>
          </p:nvPr>
        </p:nvSpPr>
        <p:spPr/>
        <p:txBody>
          <a:bodyPr/>
          <a:lstStyle/>
          <a:p>
            <a:r>
              <a:rPr lang="en-US"/>
              <a:t>Q&amp;A</a:t>
            </a:r>
            <a:endParaRPr lang="en-GB"/>
          </a:p>
        </p:txBody>
      </p:sp>
    </p:spTree>
    <p:extLst>
      <p:ext uri="{BB962C8B-B14F-4D97-AF65-F5344CB8AC3E}">
        <p14:creationId xmlns:p14="http://schemas.microsoft.com/office/powerpoint/2010/main" val="6247854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069605-B356-775E-95E6-8FD8FF85330B}"/>
              </a:ext>
            </a:extLst>
          </p:cNvPr>
          <p:cNvSpPr>
            <a:spLocks noGrp="1"/>
          </p:cNvSpPr>
          <p:nvPr>
            <p:ph type="body" sz="quarter" idx="10"/>
          </p:nvPr>
        </p:nvSpPr>
        <p:spPr/>
        <p:txBody>
          <a:bodyPr/>
          <a:lstStyle/>
          <a:p>
            <a:r>
              <a:rPr lang="en-GB"/>
              <a:t>Questions you asked</a:t>
            </a:r>
          </a:p>
        </p:txBody>
      </p:sp>
      <p:sp>
        <p:nvSpPr>
          <p:cNvPr id="3" name="Text Placeholder 2">
            <a:extLst>
              <a:ext uri="{FF2B5EF4-FFF2-40B4-BE49-F238E27FC236}">
                <a16:creationId xmlns:a16="http://schemas.microsoft.com/office/drawing/2014/main" id="{E9736C73-6A4F-1A2A-C5C0-717E1D6E95DB}"/>
              </a:ext>
            </a:extLst>
          </p:cNvPr>
          <p:cNvSpPr>
            <a:spLocks noGrp="1"/>
          </p:cNvSpPr>
          <p:nvPr>
            <p:ph type="body" sz="quarter" idx="11"/>
          </p:nvPr>
        </p:nvSpPr>
        <p:spPr>
          <a:xfrm>
            <a:off x="306578" y="1477962"/>
            <a:ext cx="11516614" cy="4675950"/>
          </a:xfrm>
        </p:spPr>
        <p:txBody>
          <a:bodyPr/>
          <a:lstStyle/>
          <a:p>
            <a:pPr lvl="0"/>
            <a:r>
              <a:rPr lang="en-GB" sz="1800" b="1"/>
              <a:t>Anything that shows the impact of our work </a:t>
            </a:r>
            <a:r>
              <a:rPr lang="en-GB" sz="1800"/>
              <a:t>– </a:t>
            </a:r>
            <a:r>
              <a:rPr lang="en-GB" sz="1800">
                <a:solidFill>
                  <a:srgbClr val="8208F1"/>
                </a:solidFill>
              </a:rPr>
              <a:t>I hope you found some answers in the Ambassador feedback session from their trip to Kenya</a:t>
            </a:r>
          </a:p>
          <a:p>
            <a:pPr lvl="0"/>
            <a:r>
              <a:rPr lang="en-GB" sz="1800" b="1"/>
              <a:t>Tried and tested ways to successfully introduce Ripple Effect's work to the public </a:t>
            </a:r>
            <a:r>
              <a:rPr lang="en-GB" sz="1800">
                <a:solidFill>
                  <a:srgbClr val="8208F1"/>
                </a:solidFill>
              </a:rPr>
              <a:t>– this was today’s activity -  I’ll be writing up the notes</a:t>
            </a:r>
          </a:p>
          <a:p>
            <a:pPr lvl="0"/>
            <a:r>
              <a:rPr lang="en-GB" sz="1800" b="1"/>
              <a:t>An 'all year' rather than just a specific Christmas catalogue -  </a:t>
            </a:r>
            <a:r>
              <a:rPr lang="en-GB" sz="1800">
                <a:solidFill>
                  <a:schemeClr val="accent3"/>
                </a:solidFill>
              </a:rPr>
              <a:t>we will have one! </a:t>
            </a:r>
          </a:p>
          <a:p>
            <a:r>
              <a:rPr lang="en-GB" sz="1800" b="1"/>
              <a:t>Resources for schools  </a:t>
            </a:r>
            <a:r>
              <a:rPr lang="en-GB" sz="1800"/>
              <a:t>-  </a:t>
            </a:r>
            <a:r>
              <a:rPr lang="en-GB" sz="1800">
                <a:solidFill>
                  <a:srgbClr val="8208F1"/>
                </a:solidFill>
              </a:rPr>
              <a:t>Laura gave an update on this</a:t>
            </a:r>
            <a:endParaRPr lang="en-GB" sz="1800">
              <a:highlight>
                <a:srgbClr val="FFFF00"/>
              </a:highlight>
            </a:endParaRPr>
          </a:p>
          <a:p>
            <a:r>
              <a:rPr lang="en-GB" sz="1800" b="1"/>
              <a:t>Information about the countries we work in – </a:t>
            </a:r>
            <a:r>
              <a:rPr lang="en-GB" sz="1800">
                <a:solidFill>
                  <a:srgbClr val="8208F1"/>
                </a:solidFill>
              </a:rPr>
              <a:t>Anna gave an update on this</a:t>
            </a:r>
            <a:endParaRPr lang="en-GB" sz="1800">
              <a:highlight>
                <a:srgbClr val="FFFF00"/>
              </a:highlight>
            </a:endParaRPr>
          </a:p>
          <a:p>
            <a:pPr lvl="0"/>
            <a:r>
              <a:rPr lang="en-GB" sz="1800" b="1"/>
              <a:t>Gardening techniques – </a:t>
            </a:r>
            <a:r>
              <a:rPr lang="en-GB" sz="1800">
                <a:solidFill>
                  <a:srgbClr val="8208F1"/>
                </a:solidFill>
              </a:rPr>
              <a:t>this is currently being updated with a link to the website for further information </a:t>
            </a:r>
          </a:p>
          <a:p>
            <a:pPr lvl="0"/>
            <a:r>
              <a:rPr lang="en-GB" sz="1800" b="1"/>
              <a:t>GDPR </a:t>
            </a:r>
            <a:r>
              <a:rPr lang="en-GB" sz="1800"/>
              <a:t>-  </a:t>
            </a:r>
            <a:r>
              <a:rPr lang="en-GB" sz="1800">
                <a:solidFill>
                  <a:srgbClr val="8208F1"/>
                </a:solidFill>
              </a:rPr>
              <a:t>we will do an update on this in our September meeting </a:t>
            </a:r>
          </a:p>
          <a:p>
            <a:endParaRPr lang="en-GB"/>
          </a:p>
        </p:txBody>
      </p:sp>
    </p:spTree>
    <p:extLst>
      <p:ext uri="{BB962C8B-B14F-4D97-AF65-F5344CB8AC3E}">
        <p14:creationId xmlns:p14="http://schemas.microsoft.com/office/powerpoint/2010/main" val="14054110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FD245-AA83-C59C-BC71-3074DFB9BF3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84DE1D-6C87-4AE2-AF22-21FDA1659236}"/>
              </a:ext>
            </a:extLst>
          </p:cNvPr>
          <p:cNvSpPr>
            <a:spLocks noGrp="1"/>
          </p:cNvSpPr>
          <p:nvPr>
            <p:ph type="body" sz="quarter" idx="10"/>
          </p:nvPr>
        </p:nvSpPr>
        <p:spPr/>
        <p:txBody>
          <a:bodyPr/>
          <a:lstStyle/>
          <a:p>
            <a:r>
              <a:rPr lang="en-US"/>
              <a:t>Q&amp;A</a:t>
            </a:r>
          </a:p>
        </p:txBody>
      </p:sp>
      <p:sp>
        <p:nvSpPr>
          <p:cNvPr id="3" name="TextBox 2">
            <a:extLst>
              <a:ext uri="{FF2B5EF4-FFF2-40B4-BE49-F238E27FC236}">
                <a16:creationId xmlns:a16="http://schemas.microsoft.com/office/drawing/2014/main" id="{DFD7DF9A-CA34-88E5-6BF5-F3DC678459AB}"/>
              </a:ext>
            </a:extLst>
          </p:cNvPr>
          <p:cNvSpPr txBox="1"/>
          <p:nvPr/>
        </p:nvSpPr>
        <p:spPr>
          <a:xfrm>
            <a:off x="543433" y="1343559"/>
            <a:ext cx="11105134" cy="830997"/>
          </a:xfrm>
          <a:prstGeom prst="rect">
            <a:avLst/>
          </a:prstGeom>
          <a:noFill/>
        </p:spPr>
        <p:txBody>
          <a:bodyPr wrap="square" rtlCol="0">
            <a:spAutoFit/>
          </a:bodyPr>
          <a:lstStyle/>
          <a:p>
            <a:endParaRPr lang="en-GB" sz="2400"/>
          </a:p>
          <a:p>
            <a:pPr marL="285750" indent="-285750">
              <a:buFont typeface="Arial" panose="020B0604020202020204" pitchFamily="34" charset="0"/>
              <a:buChar char="•"/>
            </a:pPr>
            <a:r>
              <a:rPr lang="en-GB" sz="2400"/>
              <a:t>The Ambassador  WhatsApp group: 07817 891590</a:t>
            </a:r>
          </a:p>
        </p:txBody>
      </p:sp>
    </p:spTree>
    <p:extLst>
      <p:ext uri="{BB962C8B-B14F-4D97-AF65-F5344CB8AC3E}">
        <p14:creationId xmlns:p14="http://schemas.microsoft.com/office/powerpoint/2010/main" val="23738287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5B4E94-1BCA-A7C5-F5EF-48CE0D9C0ED8}"/>
              </a:ext>
            </a:extLst>
          </p:cNvPr>
          <p:cNvSpPr>
            <a:spLocks noGrp="1"/>
          </p:cNvSpPr>
          <p:nvPr>
            <p:ph type="body" sz="quarter" idx="10"/>
          </p:nvPr>
        </p:nvSpPr>
        <p:spPr/>
        <p:txBody>
          <a:bodyPr/>
          <a:lstStyle/>
          <a:p>
            <a:r>
              <a:rPr lang="en-US"/>
              <a:t>Final reflection:</a:t>
            </a:r>
          </a:p>
          <a:p>
            <a:r>
              <a:rPr lang="en-US"/>
              <a:t>What one thing will you take awa from the workshop?</a:t>
            </a:r>
            <a:endParaRPr lang="en-GB"/>
          </a:p>
        </p:txBody>
      </p:sp>
    </p:spTree>
    <p:extLst>
      <p:ext uri="{BB962C8B-B14F-4D97-AF65-F5344CB8AC3E}">
        <p14:creationId xmlns:p14="http://schemas.microsoft.com/office/powerpoint/2010/main" val="11779867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3C9EE4-ED13-605C-E71E-49EA04E4FE8E}"/>
              </a:ext>
            </a:extLst>
          </p:cNvPr>
          <p:cNvSpPr>
            <a:spLocks noGrp="1"/>
          </p:cNvSpPr>
          <p:nvPr>
            <p:ph type="body" sz="quarter" idx="10"/>
          </p:nvPr>
        </p:nvSpPr>
        <p:spPr/>
        <p:txBody>
          <a:bodyPr/>
          <a:lstStyle/>
          <a:p>
            <a:r>
              <a:rPr lang="en-US"/>
              <a:t>Thank you and safe journey home!</a:t>
            </a:r>
            <a:endParaRPr lang="en-GB"/>
          </a:p>
        </p:txBody>
      </p:sp>
    </p:spTree>
    <p:extLst>
      <p:ext uri="{BB962C8B-B14F-4D97-AF65-F5344CB8AC3E}">
        <p14:creationId xmlns:p14="http://schemas.microsoft.com/office/powerpoint/2010/main" val="261225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3543-1159-4D53-CAD4-3396555B0C9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FD3906-1254-C5C6-D5C3-B6076211550F}"/>
              </a:ext>
            </a:extLst>
          </p:cNvPr>
          <p:cNvSpPr>
            <a:spLocks noGrp="1"/>
          </p:cNvSpPr>
          <p:nvPr>
            <p:ph type="body" sz="quarter" idx="10"/>
          </p:nvPr>
        </p:nvSpPr>
        <p:spPr/>
        <p:txBody>
          <a:bodyPr lIns="91440" tIns="45720" rIns="91440" bIns="45720" anchor="t"/>
          <a:lstStyle/>
          <a:p>
            <a:r>
              <a:rPr lang="en-GB">
                <a:latin typeface="Impact"/>
              </a:rPr>
              <a:t>Thematic Funds</a:t>
            </a:r>
            <a:endParaRPr lang="en-GB"/>
          </a:p>
        </p:txBody>
      </p:sp>
      <p:pic>
        <p:nvPicPr>
          <p:cNvPr id="4" name="Picture 3" descr="A screenshot of a computer&#10;&#10;AI-generated content may be incorrect.">
            <a:extLst>
              <a:ext uri="{FF2B5EF4-FFF2-40B4-BE49-F238E27FC236}">
                <a16:creationId xmlns:a16="http://schemas.microsoft.com/office/drawing/2014/main" id="{ACF20643-06AF-A092-9226-B1D766ECAA89}"/>
              </a:ext>
            </a:extLst>
          </p:cNvPr>
          <p:cNvPicPr>
            <a:picLocks noChangeAspect="1"/>
          </p:cNvPicPr>
          <p:nvPr/>
        </p:nvPicPr>
        <p:blipFill>
          <a:blip r:embed="rId2"/>
          <a:srcRect l="27411" t="49991" r="55803" b="21746"/>
          <a:stretch>
            <a:fillRect/>
          </a:stretch>
        </p:blipFill>
        <p:spPr>
          <a:xfrm>
            <a:off x="217714" y="1501585"/>
            <a:ext cx="2416640" cy="2308420"/>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6FB280EF-231B-7D7D-D97E-C9B80DD5B940}"/>
              </a:ext>
            </a:extLst>
          </p:cNvPr>
          <p:cNvPicPr>
            <a:picLocks noChangeAspect="1"/>
          </p:cNvPicPr>
          <p:nvPr/>
        </p:nvPicPr>
        <p:blipFill>
          <a:blip r:embed="rId3"/>
          <a:srcRect l="27500" t="44444" r="55829" b="27029"/>
          <a:stretch>
            <a:fillRect/>
          </a:stretch>
        </p:blipFill>
        <p:spPr>
          <a:xfrm>
            <a:off x="217715" y="4190999"/>
            <a:ext cx="2413527" cy="2304671"/>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8D665F67-7C05-BFCA-477F-F441BF15A916}"/>
              </a:ext>
            </a:extLst>
          </p:cNvPr>
          <p:cNvPicPr>
            <a:picLocks noChangeAspect="1"/>
          </p:cNvPicPr>
          <p:nvPr/>
        </p:nvPicPr>
        <p:blipFill>
          <a:blip r:embed="rId4"/>
          <a:srcRect l="27321" t="37202" r="55931" b="33943"/>
          <a:stretch>
            <a:fillRect/>
          </a:stretch>
        </p:blipFill>
        <p:spPr>
          <a:xfrm>
            <a:off x="6574972" y="2438399"/>
            <a:ext cx="2597026" cy="2512304"/>
          </a:xfrm>
          <a:prstGeom prst="rect">
            <a:avLst/>
          </a:prstGeom>
        </p:spPr>
      </p:pic>
      <p:sp>
        <p:nvSpPr>
          <p:cNvPr id="7" name="TextBox 6">
            <a:extLst>
              <a:ext uri="{FF2B5EF4-FFF2-40B4-BE49-F238E27FC236}">
                <a16:creationId xmlns:a16="http://schemas.microsoft.com/office/drawing/2014/main" id="{620828D8-041E-90C4-F055-10A6EAEE4220}"/>
              </a:ext>
            </a:extLst>
          </p:cNvPr>
          <p:cNvSpPr txBox="1"/>
          <p:nvPr/>
        </p:nvSpPr>
        <p:spPr>
          <a:xfrm>
            <a:off x="2781794" y="1499260"/>
            <a:ext cx="3496293" cy="25391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latin typeface="Roboto"/>
                <a:ea typeface="Roboto"/>
                <a:cs typeface="Roboto"/>
              </a:rPr>
              <a:t>Farming for the Future</a:t>
            </a:r>
            <a:endParaRPr lang="en-US" b="1">
              <a:latin typeface="Roboto"/>
              <a:ea typeface="Roboto"/>
              <a:cs typeface="Roboto"/>
            </a:endParaRPr>
          </a:p>
          <a:p>
            <a:r>
              <a:rPr lang="en-GB" b="1">
                <a:latin typeface="Roboto"/>
                <a:ea typeface="Roboto"/>
                <a:cs typeface="Roboto"/>
              </a:rPr>
              <a:t>(Spring appeal)</a:t>
            </a:r>
          </a:p>
          <a:p>
            <a:endParaRPr lang="en-GB" sz="1050">
              <a:solidFill>
                <a:srgbClr val="000000"/>
              </a:solidFill>
              <a:latin typeface="Roboto"/>
              <a:ea typeface="Roboto"/>
              <a:cs typeface="Roboto"/>
            </a:endParaRPr>
          </a:p>
          <a:p>
            <a:r>
              <a:rPr lang="en-GB" sz="1600">
                <a:solidFill>
                  <a:srgbClr val="222222"/>
                </a:solidFill>
                <a:latin typeface="Roboto"/>
                <a:ea typeface="Roboto"/>
                <a:cs typeface="Roboto"/>
              </a:rPr>
              <a:t>Supports families to adapt to unpredictable seasons, restore their land, and grow diverse, nutritious crops. By 2030, more families will be food secure, resilient to hunger, and using farming methods that protect the environment.</a:t>
            </a:r>
            <a:endParaRPr lang="en-GB" sz="1600"/>
          </a:p>
        </p:txBody>
      </p:sp>
      <p:sp>
        <p:nvSpPr>
          <p:cNvPr id="9" name="TextBox 8">
            <a:extLst>
              <a:ext uri="{FF2B5EF4-FFF2-40B4-BE49-F238E27FC236}">
                <a16:creationId xmlns:a16="http://schemas.microsoft.com/office/drawing/2014/main" id="{4FE43324-CF50-0AD0-9709-4F20F932DE57}"/>
              </a:ext>
            </a:extLst>
          </p:cNvPr>
          <p:cNvSpPr txBox="1"/>
          <p:nvPr/>
        </p:nvSpPr>
        <p:spPr>
          <a:xfrm>
            <a:off x="2784763" y="4187042"/>
            <a:ext cx="3492334"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latin typeface="Roboto"/>
                <a:ea typeface="Roboto"/>
                <a:cs typeface="Roboto"/>
              </a:rPr>
              <a:t>Equal Roots </a:t>
            </a:r>
          </a:p>
          <a:p>
            <a:r>
              <a:rPr lang="en-GB" b="1">
                <a:latin typeface="Roboto"/>
                <a:ea typeface="Roboto"/>
                <a:cs typeface="Roboto"/>
              </a:rPr>
              <a:t>(Summer/ Autumn appeal)</a:t>
            </a:r>
          </a:p>
          <a:p>
            <a:endParaRPr lang="en-GB">
              <a:latin typeface="Roboto"/>
              <a:ea typeface="Roboto"/>
              <a:cs typeface="Roboto"/>
            </a:endParaRPr>
          </a:p>
          <a:p>
            <a:r>
              <a:rPr lang="en-GB" sz="1600">
                <a:latin typeface="Roboto"/>
                <a:ea typeface="Roboto"/>
                <a:cs typeface="Roboto"/>
              </a:rPr>
              <a:t>Works to ensure women, young people, and people with disabilities can access opportunities, influence decisions, and live free from discrimination and violence.</a:t>
            </a:r>
          </a:p>
        </p:txBody>
      </p:sp>
      <p:sp>
        <p:nvSpPr>
          <p:cNvPr id="10" name="TextBox 9">
            <a:extLst>
              <a:ext uri="{FF2B5EF4-FFF2-40B4-BE49-F238E27FC236}">
                <a16:creationId xmlns:a16="http://schemas.microsoft.com/office/drawing/2014/main" id="{0D6E6ADF-2B35-A971-D6DC-DC488F7C3C58}"/>
              </a:ext>
            </a:extLst>
          </p:cNvPr>
          <p:cNvSpPr txBox="1"/>
          <p:nvPr/>
        </p:nvSpPr>
        <p:spPr>
          <a:xfrm>
            <a:off x="9351818" y="2438399"/>
            <a:ext cx="2646218"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latin typeface="Roboto"/>
                <a:ea typeface="Roboto"/>
                <a:cs typeface="Roboto"/>
              </a:rPr>
              <a:t>Seed &amp; Scale </a:t>
            </a:r>
          </a:p>
          <a:p>
            <a:r>
              <a:rPr lang="en-GB" b="1">
                <a:latin typeface="Roboto"/>
                <a:ea typeface="Roboto"/>
                <a:cs typeface="Roboto"/>
              </a:rPr>
              <a:t>(Christmas appeal)</a:t>
            </a:r>
          </a:p>
          <a:p>
            <a:endParaRPr lang="en-GB">
              <a:solidFill>
                <a:srgbClr val="000000"/>
              </a:solidFill>
              <a:latin typeface="Roboto"/>
              <a:ea typeface="Roboto"/>
              <a:cs typeface="Roboto"/>
            </a:endParaRPr>
          </a:p>
          <a:p>
            <a:r>
              <a:rPr lang="en-GB" sz="1600">
                <a:solidFill>
                  <a:srgbClr val="222222"/>
                </a:solidFill>
                <a:latin typeface="Roboto"/>
                <a:ea typeface="Roboto"/>
                <a:cs typeface="Roboto"/>
              </a:rPr>
              <a:t>Helps farmers turn their crops into sustainable businesses, access savings and finance, and connect to reliable markets.</a:t>
            </a:r>
            <a:endParaRPr lang="en-GB" sz="1600">
              <a:latin typeface="Roboto"/>
              <a:ea typeface="Roboto"/>
              <a:cs typeface="Roboto"/>
            </a:endParaRPr>
          </a:p>
        </p:txBody>
      </p:sp>
    </p:spTree>
    <p:extLst>
      <p:ext uri="{BB962C8B-B14F-4D97-AF65-F5344CB8AC3E}">
        <p14:creationId xmlns:p14="http://schemas.microsoft.com/office/powerpoint/2010/main" val="298068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A38387-7F08-9FC0-B2A4-246EFEB1C768}"/>
              </a:ext>
            </a:extLst>
          </p:cNvPr>
          <p:cNvSpPr>
            <a:spLocks noGrp="1"/>
          </p:cNvSpPr>
          <p:nvPr>
            <p:ph type="body" sz="quarter" idx="10"/>
          </p:nvPr>
        </p:nvSpPr>
        <p:spPr/>
        <p:txBody>
          <a:bodyPr lIns="91440" tIns="45720" rIns="91440" bIns="45720" anchor="t"/>
          <a:lstStyle/>
          <a:p>
            <a:r>
              <a:rPr lang="en-GB">
                <a:latin typeface="Impact"/>
              </a:rPr>
              <a:t>Ambassador strategy</a:t>
            </a:r>
            <a:endParaRPr lang="en-GB"/>
          </a:p>
        </p:txBody>
      </p:sp>
      <p:sp>
        <p:nvSpPr>
          <p:cNvPr id="3" name="Text Placeholder 2">
            <a:extLst>
              <a:ext uri="{FF2B5EF4-FFF2-40B4-BE49-F238E27FC236}">
                <a16:creationId xmlns:a16="http://schemas.microsoft.com/office/drawing/2014/main" id="{E7E3862E-2132-A65C-813B-251D0700E077}"/>
              </a:ext>
            </a:extLst>
          </p:cNvPr>
          <p:cNvSpPr>
            <a:spLocks noGrp="1"/>
          </p:cNvSpPr>
          <p:nvPr>
            <p:ph type="body" sz="quarter" idx="11"/>
          </p:nvPr>
        </p:nvSpPr>
        <p:spPr>
          <a:xfrm>
            <a:off x="292822" y="1473322"/>
            <a:ext cx="11545743" cy="3902075"/>
          </a:xfrm>
        </p:spPr>
        <p:txBody>
          <a:bodyPr lIns="91440" tIns="45720" rIns="91440" bIns="45720" anchor="t"/>
          <a:lstStyle/>
          <a:p>
            <a:pPr marL="342900" indent="-342900">
              <a:buChar char="•"/>
            </a:pPr>
            <a:r>
              <a:rPr lang="en-GB">
                <a:latin typeface="Roboto"/>
                <a:ea typeface="Roboto"/>
                <a:cs typeface="Roboto"/>
              </a:rPr>
              <a:t>Ambassadors are vital to Ripple Effect with raising awareness, inspiring new support and increasing reach - an important lifeline creating collective impact and increasing social giving. </a:t>
            </a:r>
            <a:endParaRPr lang="en-US">
              <a:latin typeface="Roboto"/>
              <a:ea typeface="Roboto"/>
              <a:cs typeface="Roboto"/>
            </a:endParaRPr>
          </a:p>
          <a:p>
            <a:pPr marL="342900" indent="-342900">
              <a:buChar char="•"/>
            </a:pPr>
            <a:r>
              <a:rPr lang="en-GB">
                <a:latin typeface="Roboto"/>
                <a:ea typeface="Roboto"/>
                <a:cs typeface="Roboto"/>
              </a:rPr>
              <a:t>We need to adapt and evolve to the developing environment we operate in to continue running a successful Ambassador programme. </a:t>
            </a:r>
          </a:p>
          <a:p>
            <a:pPr marL="342900" indent="-342900">
              <a:buChar char="•"/>
            </a:pPr>
            <a:r>
              <a:rPr lang="en-US">
                <a:latin typeface="Roboto"/>
                <a:ea typeface="Roboto"/>
                <a:cs typeface="Roboto"/>
              </a:rPr>
              <a:t>We need to grow the number of people choosing to become an Ambassador for Ripple Effect. </a:t>
            </a:r>
            <a:endParaRPr lang="en-GB">
              <a:latin typeface="Roboto"/>
              <a:ea typeface="Roboto"/>
              <a:cs typeface="Roboto"/>
            </a:endParaRPr>
          </a:p>
          <a:p>
            <a:pPr marL="342900" indent="-342900">
              <a:buFont typeface="Arial" panose="020B0604020202020204" pitchFamily="34" charset="0"/>
              <a:buChar char="•"/>
            </a:pPr>
            <a:endParaRPr lang="en-US" sz="800">
              <a:latin typeface="Roboto"/>
              <a:ea typeface="Roboto"/>
              <a:cs typeface="Roboto"/>
            </a:endParaRPr>
          </a:p>
          <a:p>
            <a:pPr marL="971550" lvl="2" indent="-342900">
              <a:buFont typeface="Wingdings" panose="020B0604020202020204" pitchFamily="34" charset="0"/>
              <a:buChar char="§"/>
            </a:pPr>
            <a:r>
              <a:rPr lang="en-GB">
                <a:latin typeface="Roboto"/>
                <a:ea typeface="Roboto"/>
                <a:cs typeface="Roboto"/>
              </a:rPr>
              <a:t>develop and launch our </a:t>
            </a:r>
            <a:r>
              <a:rPr lang="en-GB" b="1">
                <a:latin typeface="Roboto"/>
                <a:ea typeface="Roboto"/>
                <a:cs typeface="Roboto"/>
              </a:rPr>
              <a:t>Ambassador Journey</a:t>
            </a:r>
            <a:r>
              <a:rPr lang="en-GB">
                <a:latin typeface="Roboto"/>
                <a:ea typeface="Roboto"/>
                <a:cs typeface="Roboto"/>
              </a:rPr>
              <a:t> – a framework that makes sure we give our Ambassadors high-quality inductions, receive the appropriate levels of support and protection throughout their time with us and, crucially, are recognised and appreciated for what they do. </a:t>
            </a:r>
          </a:p>
          <a:p>
            <a:pPr marL="971550" lvl="2" indent="-342900">
              <a:buFont typeface="Wingdings" panose="020B0604020202020204" pitchFamily="34" charset="0"/>
              <a:buChar char="§"/>
            </a:pPr>
            <a:r>
              <a:rPr lang="en-GB">
                <a:latin typeface="Roboto"/>
                <a:ea typeface="Roboto"/>
                <a:cs typeface="Roboto"/>
              </a:rPr>
              <a:t>Increase awareness and recruitment marketing- digital, events, supporter comms</a:t>
            </a:r>
            <a:endParaRPr lang="en-GB" sz="1600">
              <a:latin typeface="Roboto"/>
              <a:ea typeface="Roboto"/>
              <a:cs typeface="Roboto"/>
            </a:endParaRPr>
          </a:p>
          <a:p>
            <a:pPr marL="0" indent="0">
              <a:buNone/>
            </a:pPr>
            <a:endParaRPr lang="en-GB" sz="1000">
              <a:solidFill>
                <a:srgbClr val="FF0000"/>
              </a:solidFill>
              <a:latin typeface="Roboto"/>
              <a:ea typeface="Roboto"/>
              <a:cs typeface="Roboto"/>
            </a:endParaRPr>
          </a:p>
          <a:p>
            <a:pPr marL="0" indent="0">
              <a:buNone/>
            </a:pPr>
            <a:r>
              <a:rPr lang="en-GB">
                <a:solidFill>
                  <a:srgbClr val="FF0000"/>
                </a:solidFill>
                <a:latin typeface="Roboto"/>
                <a:ea typeface="Roboto"/>
                <a:cs typeface="Roboto"/>
              </a:rPr>
              <a:t>More details and plans to be shared in the September workshop.</a:t>
            </a:r>
            <a:endParaRPr lang="en-GB"/>
          </a:p>
          <a:p>
            <a:pPr>
              <a:buChar char="•"/>
            </a:pPr>
            <a:endParaRPr lang="en-GB">
              <a:latin typeface="Roboto"/>
              <a:ea typeface="Roboto"/>
              <a:cs typeface="Roboto"/>
            </a:endParaRPr>
          </a:p>
        </p:txBody>
      </p:sp>
    </p:spTree>
    <p:extLst>
      <p:ext uri="{BB962C8B-B14F-4D97-AF65-F5344CB8AC3E}">
        <p14:creationId xmlns:p14="http://schemas.microsoft.com/office/powerpoint/2010/main" val="4203807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67D0E7-C62C-5AF3-3857-642B8AE37076}"/>
              </a:ext>
            </a:extLst>
          </p:cNvPr>
          <p:cNvSpPr>
            <a:spLocks noGrp="1"/>
          </p:cNvSpPr>
          <p:nvPr>
            <p:ph type="body" sz="quarter" idx="10"/>
          </p:nvPr>
        </p:nvSpPr>
        <p:spPr/>
        <p:txBody>
          <a:bodyPr lIns="91440" tIns="45720" rIns="91440" bIns="45720" anchor="t"/>
          <a:lstStyle/>
          <a:p>
            <a:r>
              <a:rPr lang="en-GB">
                <a:latin typeface="Impact"/>
              </a:rPr>
              <a:t>General updates </a:t>
            </a:r>
          </a:p>
        </p:txBody>
      </p:sp>
      <p:sp>
        <p:nvSpPr>
          <p:cNvPr id="3" name="Text Placeholder 2">
            <a:extLst>
              <a:ext uri="{FF2B5EF4-FFF2-40B4-BE49-F238E27FC236}">
                <a16:creationId xmlns:a16="http://schemas.microsoft.com/office/drawing/2014/main" id="{86816196-E57A-B4BA-2699-C245F56DEBC2}"/>
              </a:ext>
            </a:extLst>
          </p:cNvPr>
          <p:cNvSpPr>
            <a:spLocks noGrp="1"/>
          </p:cNvSpPr>
          <p:nvPr>
            <p:ph type="body" sz="quarter" idx="11"/>
          </p:nvPr>
        </p:nvSpPr>
        <p:spPr>
          <a:xfrm>
            <a:off x="119640" y="1265504"/>
            <a:ext cx="11845925" cy="3902075"/>
          </a:xfrm>
        </p:spPr>
        <p:txBody>
          <a:bodyPr lIns="91440" tIns="45720" rIns="91440" bIns="45720" anchor="t"/>
          <a:lstStyle/>
          <a:p>
            <a:r>
              <a:rPr lang="en-GB" b="1">
                <a:latin typeface="Roboto"/>
                <a:ea typeface="Roboto"/>
                <a:cs typeface="Roboto"/>
              </a:rPr>
              <a:t>Schools</a:t>
            </a:r>
            <a:r>
              <a:rPr lang="en-GB">
                <a:latin typeface="Roboto"/>
                <a:ea typeface="Roboto"/>
                <a:cs typeface="Roboto"/>
              </a:rPr>
              <a:t>- we will be looking to develop a school's programme later this year focusing on raising awareness, fundraising and long-term relationship building with younger generations. </a:t>
            </a:r>
            <a:r>
              <a:rPr lang="en-GB">
                <a:solidFill>
                  <a:srgbClr val="FF0000"/>
                </a:solidFill>
                <a:latin typeface="Roboto"/>
                <a:ea typeface="Roboto"/>
                <a:cs typeface="Roboto"/>
              </a:rPr>
              <a:t>More details and plans to be shared at the September workshop.</a:t>
            </a:r>
            <a:endParaRPr lang="en-GB">
              <a:solidFill>
                <a:srgbClr val="FF0000"/>
              </a:solidFill>
              <a:highlight>
                <a:srgbClr val="F5F5F5"/>
              </a:highlight>
              <a:latin typeface="Roboto"/>
              <a:ea typeface="Roboto"/>
              <a:cs typeface="Roboto"/>
            </a:endParaRPr>
          </a:p>
          <a:p>
            <a:r>
              <a:rPr lang="en-GB" b="1">
                <a:solidFill>
                  <a:srgbClr val="000000"/>
                </a:solidFill>
                <a:latin typeface="Roboto"/>
                <a:ea typeface="Roboto"/>
                <a:cs typeface="Roboto"/>
              </a:rPr>
              <a:t>Updated leaflets</a:t>
            </a:r>
            <a:r>
              <a:rPr lang="en-GB">
                <a:solidFill>
                  <a:srgbClr val="000000"/>
                </a:solidFill>
                <a:latin typeface="Roboto"/>
                <a:ea typeface="Roboto"/>
                <a:cs typeface="Roboto"/>
              </a:rPr>
              <a:t>- we have been updating our leaflets to ensure brand and messaging consistency and reducing the number of materials we produce so we have a more streamlined engagement approach with supporters. </a:t>
            </a:r>
            <a:r>
              <a:rPr lang="en-GB">
                <a:solidFill>
                  <a:srgbClr val="FF0000"/>
                </a:solidFill>
                <a:latin typeface="Roboto"/>
                <a:ea typeface="Roboto"/>
                <a:cs typeface="Roboto"/>
              </a:rPr>
              <a:t>You will be able to pick up some of them today/ others will be mailed out to you.</a:t>
            </a:r>
          </a:p>
          <a:p>
            <a:r>
              <a:rPr lang="en-GB" b="1">
                <a:solidFill>
                  <a:srgbClr val="000000"/>
                </a:solidFill>
                <a:latin typeface="Roboto"/>
                <a:ea typeface="Roboto"/>
                <a:cs typeface="Roboto"/>
              </a:rPr>
              <a:t>Using images from trips</a:t>
            </a:r>
            <a:r>
              <a:rPr lang="en-GB">
                <a:solidFill>
                  <a:srgbClr val="000000"/>
                </a:solidFill>
                <a:latin typeface="Roboto"/>
                <a:ea typeface="Roboto"/>
                <a:cs typeface="Roboto"/>
              </a:rPr>
              <a:t>- we are happy for you to use images taken on trips to our programmes however, please ensure you also use up to date branded, images with consent to ensure we meet our image consent regulations. </a:t>
            </a:r>
            <a:endParaRPr lang="en-GB" sz="2400">
              <a:latin typeface="Roboto"/>
              <a:ea typeface="Roboto"/>
              <a:cs typeface="Roboto"/>
            </a:endParaRPr>
          </a:p>
        </p:txBody>
      </p:sp>
    </p:spTree>
    <p:extLst>
      <p:ext uri="{BB962C8B-B14F-4D97-AF65-F5344CB8AC3E}">
        <p14:creationId xmlns:p14="http://schemas.microsoft.com/office/powerpoint/2010/main" val="975383471"/>
      </p:ext>
    </p:extLst>
  </p:cSld>
  <p:clrMapOvr>
    <a:masterClrMapping/>
  </p:clrMapOvr>
</p:sld>
</file>

<file path=ppt/theme/theme1.xml><?xml version="1.0" encoding="utf-8"?>
<a:theme xmlns:a="http://schemas.openxmlformats.org/drawingml/2006/main" name="Ripple Effect branded slides">
  <a:themeElements>
    <a:clrScheme name="Custom 1">
      <a:dk1>
        <a:sysClr val="windowText" lastClr="000000"/>
      </a:dk1>
      <a:lt1>
        <a:sysClr val="window" lastClr="FFFFFF"/>
      </a:lt1>
      <a:dk2>
        <a:srgbClr val="44546A"/>
      </a:dk2>
      <a:lt2>
        <a:srgbClr val="E7E6E6"/>
      </a:lt2>
      <a:accent1>
        <a:srgbClr val="F25D32"/>
      </a:accent1>
      <a:accent2>
        <a:srgbClr val="FDC000"/>
      </a:accent2>
      <a:accent3>
        <a:srgbClr val="8208F1"/>
      </a:accent3>
      <a:accent4>
        <a:srgbClr val="0595D4"/>
      </a:accent4>
      <a:accent5>
        <a:srgbClr val="3DB559"/>
      </a:accent5>
      <a:accent6>
        <a:srgbClr val="FFFFFF"/>
      </a:accent6>
      <a:hlink>
        <a:srgbClr val="8208F1"/>
      </a:hlink>
      <a:folHlink>
        <a:srgbClr val="F25D3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298FB46D235AE40912CB255BB1C563A" ma:contentTypeVersion="10" ma:contentTypeDescription="Create a new document." ma:contentTypeScope="" ma:versionID="456e7f6f408d995dcc5450bc22a7bc85">
  <xsd:schema xmlns:xsd="http://www.w3.org/2001/XMLSchema" xmlns:xs="http://www.w3.org/2001/XMLSchema" xmlns:p="http://schemas.microsoft.com/office/2006/metadata/properties" xmlns:ns2="1493568d-acd3-4390-84ad-d165a14eac88" targetNamespace="http://schemas.microsoft.com/office/2006/metadata/properties" ma:root="true" ma:fieldsID="7e90fab7be6fb6b06ebeea6e827b89d8" ns2:_="">
    <xsd:import namespace="1493568d-acd3-4390-84ad-d165a14eac8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ObjectDetectorVersions" minOccurs="0"/>
                <xsd:element ref="ns2:MediaServiceSearchPropertie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93568d-acd3-4390-84ad-d165a14eac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20473F-E335-4E43-9585-848B8900AEDA}">
  <ds:schemaRefs>
    <ds:schemaRef ds:uri="http://schemas.microsoft.com/sharepoint/v3/contenttype/forms"/>
  </ds:schemaRefs>
</ds:datastoreItem>
</file>

<file path=customXml/itemProps2.xml><?xml version="1.0" encoding="utf-8"?>
<ds:datastoreItem xmlns:ds="http://schemas.openxmlformats.org/officeDocument/2006/customXml" ds:itemID="{ED4E52AE-44AF-4495-B153-268D537F397B}">
  <ds:schemaRefs>
    <ds:schemaRef ds:uri="1493568d-acd3-4390-84ad-d165a14eac8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BBB582-54F3-4A93-BF30-34152C625F3E}">
  <ds:schemaRefs>
    <ds:schemaRef ds:uri="http://purl.org/dc/terms/"/>
    <ds:schemaRef ds:uri="http://purl.org/dc/dcmitype/"/>
    <ds:schemaRef ds:uri="http://www.w3.org/XML/1998/namespace"/>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1493568d-acd3-4390-84ad-d165a14eac88"/>
  </ds:schemaRefs>
</ds:datastoreItem>
</file>

<file path=docProps/app.xml><?xml version="1.0" encoding="utf-8"?>
<Properties xmlns="http://schemas.openxmlformats.org/officeDocument/2006/extended-properties" xmlns:vt="http://schemas.openxmlformats.org/officeDocument/2006/docPropsVTypes">
  <Template/>
  <TotalTime>0</TotalTime>
  <Words>1879</Words>
  <Application>Microsoft Office PowerPoint</Application>
  <PresentationFormat>Widescreen</PresentationFormat>
  <Paragraphs>277</Paragraphs>
  <Slides>64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Aptos</vt:lpstr>
      <vt:lpstr>Arial</vt:lpstr>
      <vt:lpstr>Impact</vt:lpstr>
      <vt:lpstr>Roboto</vt:lpstr>
      <vt:lpstr>Teko</vt:lpstr>
      <vt:lpstr>Wingdings</vt:lpstr>
      <vt:lpstr>Ripple Effect branded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Paravet, Jackie and Abraham</vt:lpstr>
      <vt:lpstr>Sisal Halters       Soft banana leaf back packs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Marcomms &amp; Supporter Engagement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Borsboom</dc:creator>
  <cp:lastModifiedBy>Ann Hatton</cp:lastModifiedBy>
  <cp:revision>2</cp:revision>
  <dcterms:created xsi:type="dcterms:W3CDTF">2025-10-27T16:27:06Z</dcterms:created>
  <dcterms:modified xsi:type="dcterms:W3CDTF">2026-04-27T12:37:30Z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0x0101005298FB46D235AE40912CB255BB1C563A</vt:lpwstr>
  </property>
  <property fmtid="{D5CDD505-2E9C-101B-9397-08002B2CF9AE}" pid="3" name="MediaServiceImageTags">
    <vt:lpwstr/>
  </property>
</Properties>
</file>